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62" r:id="rId5"/>
  </p:sldMasterIdLst>
  <p:notesMasterIdLst>
    <p:notesMasterId r:id="rId37"/>
  </p:notesMasterIdLst>
  <p:sldIdLst>
    <p:sldId id="257" r:id="rId6"/>
    <p:sldId id="312" r:id="rId7"/>
    <p:sldId id="262" r:id="rId8"/>
    <p:sldId id="296" r:id="rId9"/>
    <p:sldId id="271" r:id="rId10"/>
    <p:sldId id="269" r:id="rId11"/>
    <p:sldId id="280" r:id="rId12"/>
    <p:sldId id="323" r:id="rId13"/>
    <p:sldId id="322" r:id="rId14"/>
    <p:sldId id="261" r:id="rId15"/>
    <p:sldId id="318" r:id="rId16"/>
    <p:sldId id="319" r:id="rId17"/>
    <p:sldId id="301" r:id="rId18"/>
    <p:sldId id="302" r:id="rId19"/>
    <p:sldId id="320" r:id="rId20"/>
    <p:sldId id="274" r:id="rId21"/>
    <p:sldId id="304" r:id="rId22"/>
    <p:sldId id="305" r:id="rId23"/>
    <p:sldId id="306" r:id="rId24"/>
    <p:sldId id="307" r:id="rId25"/>
    <p:sldId id="308" r:id="rId26"/>
    <p:sldId id="309" r:id="rId27"/>
    <p:sldId id="300" r:id="rId28"/>
    <p:sldId id="311" r:id="rId29"/>
    <p:sldId id="310" r:id="rId30"/>
    <p:sldId id="321" r:id="rId31"/>
    <p:sldId id="317" r:id="rId32"/>
    <p:sldId id="313" r:id="rId33"/>
    <p:sldId id="314" r:id="rId34"/>
    <p:sldId id="315" r:id="rId35"/>
    <p:sldId id="316"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856" userDrawn="1">
          <p15:clr>
            <a:srgbClr val="A4A3A4"/>
          </p15:clr>
        </p15:guide>
        <p15:guide id="4" orient="horz" pos="2496" userDrawn="1">
          <p15:clr>
            <a:srgbClr val="A4A3A4"/>
          </p15:clr>
        </p15:guide>
        <p15:guide id="5" orient="horz" pos="2016" userDrawn="1">
          <p15:clr>
            <a:srgbClr val="A4A3A4"/>
          </p15:clr>
        </p15:guide>
        <p15:guide id="8" orient="horz" pos="792" userDrawn="1">
          <p15:clr>
            <a:srgbClr val="A4A3A4"/>
          </p15:clr>
        </p15:guide>
        <p15:guide id="9" orient="horz" pos="600" userDrawn="1">
          <p15:clr>
            <a:srgbClr val="A4A3A4"/>
          </p15:clr>
        </p15:guide>
        <p15:guide id="10" orient="horz" pos="1104"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o, Sunita" initials="RS" lastIdx="12" clrIdx="0">
    <p:extLst>
      <p:ext uri="{19B8F6BF-5375-455C-9EA6-DF929625EA0E}">
        <p15:presenceInfo xmlns:p15="http://schemas.microsoft.com/office/powerpoint/2012/main" userId="Rao, Sunita" providerId="None"/>
      </p:ext>
    </p:extLst>
  </p:cmAuthor>
  <p:cmAuthor id="2" name="Raymond, Laura" initials="RL" lastIdx="6" clrIdx="1">
    <p:extLst>
      <p:ext uri="{19B8F6BF-5375-455C-9EA6-DF929625EA0E}">
        <p15:presenceInfo xmlns:p15="http://schemas.microsoft.com/office/powerpoint/2012/main" userId="S-1-5-21-1288954953-1049438514-3278356109-34609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669"/>
    <a:srgbClr val="01B6C6"/>
    <a:srgbClr val="03B4C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23"/>
    <p:restoredTop sz="72925" autoAdjust="0"/>
  </p:normalViewPr>
  <p:slideViewPr>
    <p:cSldViewPr snapToGrid="0" snapToObjects="1">
      <p:cViewPr varScale="1">
        <p:scale>
          <a:sx n="91" d="100"/>
          <a:sy n="91" d="100"/>
        </p:scale>
        <p:origin x="1928" y="192"/>
      </p:cViewPr>
      <p:guideLst>
        <p:guide orient="horz" pos="2160"/>
        <p:guide pos="3840"/>
        <p:guide orient="horz" pos="2856"/>
        <p:guide orient="horz" pos="2496"/>
        <p:guide orient="horz" pos="2016"/>
        <p:guide orient="horz" pos="792"/>
        <p:guide orient="horz" pos="600"/>
        <p:guide orient="horz" pos="1104"/>
      </p:guideLst>
    </p:cSldViewPr>
  </p:slideViewPr>
  <p:notesTextViewPr>
    <p:cViewPr>
      <p:scale>
        <a:sx n="100" d="100"/>
        <a:sy n="100" d="100"/>
      </p:scale>
      <p:origin x="0" y="0"/>
    </p:cViewPr>
  </p:notesTextViewPr>
  <p:notesViewPr>
    <p:cSldViewPr snapToGrid="0" snapToObjects="1" showGuides="1">
      <p:cViewPr>
        <p:scale>
          <a:sx n="150" d="100"/>
          <a:sy n="150" d="100"/>
        </p:scale>
        <p:origin x="3160" y="14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8939D0-FD55-6947-9FFE-3E43FE359BD2}" type="datetimeFigureOut">
              <a:rPr lang="en-US" smtClean="0"/>
              <a:t>2/15/22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B4154-E1A8-B24C-9674-B37BC54EF24D}" type="slidenum">
              <a:rPr lang="en-US" smtClean="0"/>
              <a:t>‹#›</a:t>
            </a:fld>
            <a:endParaRPr lang="en-US"/>
          </a:p>
        </p:txBody>
      </p:sp>
    </p:spTree>
    <p:extLst>
      <p:ext uri="{BB962C8B-B14F-4D97-AF65-F5344CB8AC3E}">
        <p14:creationId xmlns:p14="http://schemas.microsoft.com/office/powerpoint/2010/main" val="1286096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8B4154-E1A8-B24C-9674-B37BC54EF24D}" type="slidenum">
              <a:rPr lang="en-US" smtClean="0"/>
              <a:t>1</a:t>
            </a:fld>
            <a:endParaRPr lang="en-US"/>
          </a:p>
        </p:txBody>
      </p:sp>
    </p:spTree>
    <p:extLst>
      <p:ext uri="{BB962C8B-B14F-4D97-AF65-F5344CB8AC3E}">
        <p14:creationId xmlns:p14="http://schemas.microsoft.com/office/powerpoint/2010/main" val="34739875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defRPr/>
            </a:pPr>
            <a:r>
              <a:rPr lang="en-US" sz="900" dirty="0">
                <a:latin typeface="Avenir Next" panose="020B0503020202020204" pitchFamily="34" charset="0"/>
              </a:rPr>
              <a:t>Chamberlain students benefit from a student-centric learning environment enhanced by small </a:t>
            </a:r>
            <a:br>
              <a:rPr lang="en-US" sz="900" dirty="0">
                <a:latin typeface="Avenir Next" panose="020B0503020202020204" pitchFamily="34" charset="0"/>
              </a:rPr>
            </a:br>
            <a:r>
              <a:rPr lang="en-US" sz="900" dirty="0">
                <a:latin typeface="Avenir Next" panose="020B0503020202020204" pitchFamily="34" charset="0"/>
              </a:rPr>
              <a:t>class sizes, individualized instruction and diversified clinical learning opportunities</a:t>
            </a:r>
          </a:p>
          <a:p>
            <a:pPr>
              <a:spcAft>
                <a:spcPts val="600"/>
              </a:spcAft>
              <a:buClr>
                <a:srgbClr val="163770"/>
              </a:buClr>
              <a:defRPr/>
            </a:pPr>
            <a:r>
              <a:rPr lang="en-US" sz="900" dirty="0">
                <a:latin typeface="Avenir Next" panose="020B0503020202020204" pitchFamily="34" charset="0"/>
              </a:rPr>
              <a:t>We are practicing nurses and professional educators </a:t>
            </a:r>
          </a:p>
          <a:p>
            <a:pPr>
              <a:spcAft>
                <a:spcPts val="600"/>
              </a:spcAft>
              <a:buClr>
                <a:srgbClr val="163770"/>
              </a:buClr>
              <a:defRPr/>
            </a:pPr>
            <a:r>
              <a:rPr lang="en-US" sz="900" b="1" dirty="0">
                <a:latin typeface="Avenir Next Demi Bold" panose="020B0503020202020204" pitchFamily="34" charset="0"/>
              </a:rPr>
              <a:t>We offer:</a:t>
            </a:r>
            <a:endParaRPr lang="en-US" sz="900" b="1" dirty="0">
              <a:latin typeface="Avenir Next Demi Bold" panose="020B0503020202020204" pitchFamily="34" charset="0"/>
              <a:cs typeface="Calibri"/>
            </a:endParaRPr>
          </a:p>
          <a:p>
            <a:pPr marL="117475" indent="-117475">
              <a:spcAft>
                <a:spcPts val="600"/>
              </a:spcAft>
              <a:buClr>
                <a:srgbClr val="163770"/>
              </a:buClr>
              <a:buFont typeface="Arial" charset="0"/>
              <a:buChar char="•"/>
              <a:defRPr/>
            </a:pPr>
            <a:r>
              <a:rPr lang="en-US" sz="900" dirty="0">
                <a:latin typeface="Avenir Next" panose="020B0503020202020204" pitchFamily="34" charset="0"/>
              </a:rPr>
              <a:t>Weekly outreach</a:t>
            </a:r>
            <a:endParaRPr lang="en-US" sz="900" dirty="0">
              <a:latin typeface="Avenir Next" panose="020B0503020202020204" pitchFamily="34" charset="0"/>
              <a:cs typeface="Calibri"/>
            </a:endParaRPr>
          </a:p>
          <a:p>
            <a:pPr marL="117475" indent="-117475">
              <a:spcAft>
                <a:spcPts val="600"/>
              </a:spcAft>
              <a:buClr>
                <a:srgbClr val="163770"/>
              </a:buClr>
              <a:buFont typeface="Arial" charset="0"/>
              <a:buChar char="•"/>
              <a:defRPr/>
            </a:pPr>
            <a:r>
              <a:rPr lang="en-US" sz="900" dirty="0">
                <a:latin typeface="Avenir Next" panose="020B0503020202020204" pitchFamily="34" charset="0"/>
              </a:rPr>
              <a:t>Small class sizes</a:t>
            </a:r>
            <a:endParaRPr lang="en-US" sz="900" dirty="0">
              <a:latin typeface="Avenir Next" panose="020B0503020202020204" pitchFamily="34" charset="0"/>
              <a:cs typeface="Calibri"/>
            </a:endParaRPr>
          </a:p>
          <a:p>
            <a:pPr marL="236538" lvl="1" indent="-119063">
              <a:spcAft>
                <a:spcPts val="600"/>
              </a:spcAft>
              <a:buClr>
                <a:srgbClr val="163770"/>
              </a:buClr>
              <a:buFont typeface="System Font Regular"/>
              <a:buChar char="–"/>
              <a:defRPr/>
            </a:pPr>
            <a:r>
              <a:rPr lang="en-US" sz="900" dirty="0">
                <a:latin typeface="Avenir Next" panose="020B0503020202020204" pitchFamily="34" charset="0"/>
              </a:rPr>
              <a:t>1:30 faculty-to-student classroom ratios</a:t>
            </a:r>
            <a:endParaRPr lang="en-US" sz="900" dirty="0">
              <a:latin typeface="Avenir Next" panose="020B0503020202020204" pitchFamily="34" charset="0"/>
              <a:cs typeface="Calibri"/>
            </a:endParaRPr>
          </a:p>
          <a:p>
            <a:pPr marL="117475" indent="-117475">
              <a:spcAft>
                <a:spcPts val="600"/>
              </a:spcAft>
              <a:buClr>
                <a:srgbClr val="163770"/>
              </a:buClr>
              <a:buFont typeface="Arial" charset="0"/>
              <a:buChar char="•"/>
              <a:defRPr/>
            </a:pPr>
            <a:r>
              <a:rPr lang="en-US" sz="900" dirty="0">
                <a:latin typeface="Avenir Next" panose="020B0503020202020204" pitchFamily="34" charset="0"/>
              </a:rPr>
              <a:t>Diverse clinical learning experiences</a:t>
            </a:r>
          </a:p>
        </p:txBody>
      </p:sp>
      <p:sp>
        <p:nvSpPr>
          <p:cNvPr id="4" name="Slide Number Placeholder 3"/>
          <p:cNvSpPr>
            <a:spLocks noGrp="1"/>
          </p:cNvSpPr>
          <p:nvPr>
            <p:ph type="sldNum" sz="quarter" idx="5"/>
          </p:nvPr>
        </p:nvSpPr>
        <p:spPr/>
        <p:txBody>
          <a:bodyPr/>
          <a:lstStyle/>
          <a:p>
            <a:fld id="{5D8B4154-E1A8-B24C-9674-B37BC54EF24D}" type="slidenum">
              <a:rPr lang="en-US" smtClean="0"/>
              <a:t>10</a:t>
            </a:fld>
            <a:endParaRPr lang="en-US"/>
          </a:p>
        </p:txBody>
      </p:sp>
    </p:spTree>
    <p:extLst>
      <p:ext uri="{BB962C8B-B14F-4D97-AF65-F5344CB8AC3E}">
        <p14:creationId xmlns:p14="http://schemas.microsoft.com/office/powerpoint/2010/main" val="125556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defRPr/>
            </a:pPr>
            <a:r>
              <a:rPr lang="en-US" sz="900" dirty="0">
                <a:latin typeface="Avenir Next" panose="020B0503020202020204" pitchFamily="34" charset="0"/>
              </a:rPr>
              <a:t>Chamberlain students benefit from a student-centric learning environment enhanced by small </a:t>
            </a:r>
            <a:br>
              <a:rPr lang="en-US" sz="900" dirty="0">
                <a:latin typeface="Avenir Next" panose="020B0503020202020204" pitchFamily="34" charset="0"/>
              </a:rPr>
            </a:br>
            <a:r>
              <a:rPr lang="en-US" sz="900" dirty="0">
                <a:latin typeface="Avenir Next" panose="020B0503020202020204" pitchFamily="34" charset="0"/>
              </a:rPr>
              <a:t>class sizes, individualized instruction and diversified clinical learning opportunities</a:t>
            </a:r>
          </a:p>
          <a:p>
            <a:pPr>
              <a:spcAft>
                <a:spcPts val="600"/>
              </a:spcAft>
              <a:buClr>
                <a:srgbClr val="163770"/>
              </a:buClr>
              <a:defRPr/>
            </a:pPr>
            <a:r>
              <a:rPr lang="en-US" sz="900" dirty="0">
                <a:latin typeface="Avenir Next" panose="020B0503020202020204" pitchFamily="34" charset="0"/>
              </a:rPr>
              <a:t>We are practicing nurses and professional educators </a:t>
            </a:r>
          </a:p>
          <a:p>
            <a:pPr>
              <a:spcAft>
                <a:spcPts val="600"/>
              </a:spcAft>
              <a:buClr>
                <a:srgbClr val="163770"/>
              </a:buClr>
              <a:defRPr/>
            </a:pPr>
            <a:r>
              <a:rPr lang="en-US" sz="900" b="1" dirty="0">
                <a:latin typeface="Avenir Next Demi Bold" panose="020B0503020202020204" pitchFamily="34" charset="0"/>
              </a:rPr>
              <a:t>We offer:</a:t>
            </a:r>
          </a:p>
          <a:p>
            <a:pPr marL="115888" indent="-115888">
              <a:spcAft>
                <a:spcPts val="600"/>
              </a:spcAft>
              <a:buClr>
                <a:srgbClr val="163770"/>
              </a:buClr>
              <a:buFont typeface="Arial" charset="0"/>
              <a:buChar char="•"/>
              <a:defRPr/>
            </a:pPr>
            <a:r>
              <a:rPr lang="en-US" sz="900" dirty="0">
                <a:latin typeface="Avenir Next" panose="020B0503020202020204" pitchFamily="34" charset="0"/>
              </a:rPr>
              <a:t>Weekly outreach</a:t>
            </a:r>
          </a:p>
          <a:p>
            <a:pPr marL="115888" indent="-115888">
              <a:spcAft>
                <a:spcPts val="600"/>
              </a:spcAft>
              <a:buClr>
                <a:srgbClr val="163770"/>
              </a:buClr>
              <a:buFont typeface="Arial" charset="0"/>
              <a:buChar char="•"/>
              <a:defRPr/>
            </a:pPr>
            <a:r>
              <a:rPr lang="en-US" sz="900" dirty="0">
                <a:latin typeface="Avenir Next" panose="020B0503020202020204" pitchFamily="34" charset="0"/>
              </a:rPr>
              <a:t>Small class sizes</a:t>
            </a:r>
          </a:p>
          <a:p>
            <a:pPr marL="231775" lvl="1" indent="-115888">
              <a:spcAft>
                <a:spcPts val="600"/>
              </a:spcAft>
              <a:buClr>
                <a:srgbClr val="163770"/>
              </a:buClr>
              <a:buFont typeface="System Font Regular"/>
              <a:buChar char="–"/>
              <a:defRPr/>
            </a:pPr>
            <a:r>
              <a:rPr lang="en-US" sz="900" dirty="0">
                <a:latin typeface="Avenir Next" panose="020B0503020202020204" pitchFamily="34" charset="0"/>
              </a:rPr>
              <a:t>1:25 faculty-to-student classroom ratios </a:t>
            </a:r>
          </a:p>
          <a:p>
            <a:pPr marL="401638" lvl="2" indent="-127000">
              <a:spcAft>
                <a:spcPts val="600"/>
              </a:spcAft>
              <a:buFont typeface="Arial" charset="0"/>
              <a:buChar char="•"/>
              <a:defRPr/>
            </a:pPr>
            <a:r>
              <a:rPr lang="en-US" sz="900" dirty="0">
                <a:latin typeface="Avenir Next" panose="020B0503020202020204" pitchFamily="34" charset="0"/>
              </a:rPr>
              <a:t>Addison – 30</a:t>
            </a:r>
          </a:p>
          <a:p>
            <a:pPr marL="401638" lvl="2" indent="-127000">
              <a:spcAft>
                <a:spcPts val="600"/>
              </a:spcAft>
              <a:buFont typeface="Arial" charset="0"/>
              <a:buChar char="•"/>
              <a:defRPr/>
            </a:pPr>
            <a:r>
              <a:rPr lang="en-US" sz="900" dirty="0">
                <a:latin typeface="Avenir Next" panose="020B0503020202020204" pitchFamily="34" charset="0"/>
              </a:rPr>
              <a:t>Atlanta – 28</a:t>
            </a:r>
          </a:p>
          <a:p>
            <a:pPr marL="401638" lvl="2" indent="-127000">
              <a:spcAft>
                <a:spcPts val="600"/>
              </a:spcAft>
              <a:buFont typeface="Arial" charset="0"/>
              <a:buChar char="•"/>
              <a:defRPr/>
            </a:pPr>
            <a:r>
              <a:rPr lang="en-US" sz="900" dirty="0">
                <a:latin typeface="Avenir Next" panose="020B0503020202020204" pitchFamily="34" charset="0"/>
              </a:rPr>
              <a:t>Columbus – 29</a:t>
            </a:r>
          </a:p>
          <a:p>
            <a:pPr marL="115888" indent="-115888">
              <a:spcAft>
                <a:spcPts val="600"/>
              </a:spcAft>
              <a:buClr>
                <a:srgbClr val="163770"/>
              </a:buClr>
              <a:buFont typeface="Arial" charset="0"/>
              <a:buChar char="•"/>
              <a:defRPr/>
            </a:pPr>
            <a:r>
              <a:rPr lang="en-US" sz="900" dirty="0">
                <a:latin typeface="Avenir Next" panose="020B0503020202020204" pitchFamily="34" charset="0"/>
              </a:rPr>
              <a:t>Diversified clinical learning experiences</a:t>
            </a:r>
          </a:p>
        </p:txBody>
      </p:sp>
      <p:sp>
        <p:nvSpPr>
          <p:cNvPr id="4" name="Slide Number Placeholder 3"/>
          <p:cNvSpPr>
            <a:spLocks noGrp="1"/>
          </p:cNvSpPr>
          <p:nvPr>
            <p:ph type="sldNum" sz="quarter" idx="5"/>
          </p:nvPr>
        </p:nvSpPr>
        <p:spPr/>
        <p:txBody>
          <a:bodyPr/>
          <a:lstStyle/>
          <a:p>
            <a:fld id="{5D8B4154-E1A8-B24C-9674-B37BC54EF24D}" type="slidenum">
              <a:rPr lang="en-US" smtClean="0"/>
              <a:t>11</a:t>
            </a:fld>
            <a:endParaRPr lang="en-US"/>
          </a:p>
        </p:txBody>
      </p:sp>
    </p:spTree>
    <p:extLst>
      <p:ext uri="{BB962C8B-B14F-4D97-AF65-F5344CB8AC3E}">
        <p14:creationId xmlns:p14="http://schemas.microsoft.com/office/powerpoint/2010/main" val="3242944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defRPr/>
            </a:pPr>
            <a:r>
              <a:rPr lang="en-US" sz="900" dirty="0">
                <a:latin typeface="Avenir Next" panose="020B0503020202020204" pitchFamily="34" charset="0"/>
              </a:rPr>
              <a:t>Chamberlain students benefit from a student-centric learning environment enhanced by small </a:t>
            </a:r>
            <a:br>
              <a:rPr lang="en-US" sz="900" dirty="0">
                <a:latin typeface="Avenir Next" panose="020B0503020202020204" pitchFamily="34" charset="0"/>
              </a:rPr>
            </a:br>
            <a:r>
              <a:rPr lang="en-US" sz="900" dirty="0">
                <a:latin typeface="Avenir Next" panose="020B0503020202020204" pitchFamily="34" charset="0"/>
              </a:rPr>
              <a:t>class sizes, individualized instruction and diversified clinical learning opportunities</a:t>
            </a:r>
          </a:p>
          <a:p>
            <a:pPr>
              <a:spcAft>
                <a:spcPts val="600"/>
              </a:spcAft>
              <a:buClr>
                <a:srgbClr val="163770"/>
              </a:buClr>
              <a:defRPr/>
            </a:pPr>
            <a:r>
              <a:rPr lang="en-US" sz="900" dirty="0">
                <a:latin typeface="Avenir Next" panose="020B0503020202020204" pitchFamily="34" charset="0"/>
              </a:rPr>
              <a:t>We are practicing nurses and professional educators </a:t>
            </a:r>
          </a:p>
          <a:p>
            <a:pPr>
              <a:spcAft>
                <a:spcPts val="600"/>
              </a:spcAft>
              <a:buClr>
                <a:srgbClr val="163770"/>
              </a:buClr>
              <a:defRPr/>
            </a:pPr>
            <a:r>
              <a:rPr lang="en-US" sz="900" b="1" dirty="0">
                <a:latin typeface="Avenir Next Demi Bold" panose="020B0503020202020204" pitchFamily="34" charset="0"/>
              </a:rPr>
              <a:t>We offer:</a:t>
            </a:r>
          </a:p>
          <a:p>
            <a:pPr marL="115888" indent="-115888">
              <a:spcAft>
                <a:spcPts val="600"/>
              </a:spcAft>
              <a:buClr>
                <a:srgbClr val="163770"/>
              </a:buClr>
              <a:buFont typeface="Arial" charset="0"/>
              <a:buChar char="•"/>
              <a:defRPr/>
            </a:pPr>
            <a:r>
              <a:rPr lang="en-US" sz="900" dirty="0">
                <a:latin typeface="Avenir Next" panose="020B0503020202020204" pitchFamily="34" charset="0"/>
              </a:rPr>
              <a:t>Weekly outreach</a:t>
            </a:r>
          </a:p>
          <a:p>
            <a:pPr marL="115888" indent="-115888">
              <a:spcAft>
                <a:spcPts val="600"/>
              </a:spcAft>
              <a:buClr>
                <a:srgbClr val="163770"/>
              </a:buClr>
              <a:buFont typeface="Arial" charset="0"/>
              <a:buChar char="•"/>
              <a:defRPr/>
            </a:pPr>
            <a:r>
              <a:rPr lang="en-US" sz="900" dirty="0">
                <a:latin typeface="Avenir Next" panose="020B0503020202020204" pitchFamily="34" charset="0"/>
              </a:rPr>
              <a:t>Small class sizes</a:t>
            </a:r>
          </a:p>
          <a:p>
            <a:pPr marL="231775" lvl="1" indent="-115888">
              <a:spcAft>
                <a:spcPts val="600"/>
              </a:spcAft>
              <a:buClr>
                <a:srgbClr val="163770"/>
              </a:buClr>
              <a:buFont typeface="System Font Regular"/>
              <a:buChar char="–"/>
              <a:defRPr/>
            </a:pPr>
            <a:r>
              <a:rPr lang="en-US" sz="900" dirty="0">
                <a:latin typeface="Avenir Next" panose="020B0503020202020204" pitchFamily="34" charset="0"/>
              </a:rPr>
              <a:t>1:25 faculty-to-student classroom ratios </a:t>
            </a:r>
          </a:p>
          <a:p>
            <a:pPr marL="401638" lvl="2" indent="-127000">
              <a:spcAft>
                <a:spcPts val="600"/>
              </a:spcAft>
              <a:buFont typeface="Arial" charset="0"/>
              <a:buChar char="•"/>
              <a:defRPr/>
            </a:pPr>
            <a:r>
              <a:rPr lang="en-US" sz="900" dirty="0">
                <a:latin typeface="Avenir Next" panose="020B0503020202020204" pitchFamily="34" charset="0"/>
              </a:rPr>
              <a:t>Addison – 30</a:t>
            </a:r>
          </a:p>
          <a:p>
            <a:pPr marL="401638" lvl="2" indent="-127000">
              <a:spcAft>
                <a:spcPts val="600"/>
              </a:spcAft>
              <a:buFont typeface="Arial" charset="0"/>
              <a:buChar char="•"/>
              <a:defRPr/>
            </a:pPr>
            <a:r>
              <a:rPr lang="en-US" sz="900" dirty="0">
                <a:latin typeface="Avenir Next" panose="020B0503020202020204" pitchFamily="34" charset="0"/>
              </a:rPr>
              <a:t>Atlanta – 28</a:t>
            </a:r>
          </a:p>
          <a:p>
            <a:pPr marL="401638" lvl="2" indent="-127000">
              <a:spcAft>
                <a:spcPts val="600"/>
              </a:spcAft>
              <a:buFont typeface="Arial" charset="0"/>
              <a:buChar char="•"/>
              <a:defRPr/>
            </a:pPr>
            <a:r>
              <a:rPr lang="en-US" sz="900" dirty="0">
                <a:latin typeface="Avenir Next" panose="020B0503020202020204" pitchFamily="34" charset="0"/>
              </a:rPr>
              <a:t>Columbus – 29</a:t>
            </a:r>
          </a:p>
          <a:p>
            <a:pPr marL="115888" indent="-115888">
              <a:spcAft>
                <a:spcPts val="600"/>
              </a:spcAft>
              <a:buClr>
                <a:srgbClr val="163770"/>
              </a:buClr>
              <a:buFont typeface="Arial" charset="0"/>
              <a:buChar char="•"/>
              <a:defRPr/>
            </a:pPr>
            <a:r>
              <a:rPr lang="en-US" sz="900" dirty="0">
                <a:latin typeface="Avenir Next" panose="020B0503020202020204" pitchFamily="34" charset="0"/>
              </a:rPr>
              <a:t>Diversified clinical learning experiences</a:t>
            </a:r>
          </a:p>
        </p:txBody>
      </p:sp>
      <p:sp>
        <p:nvSpPr>
          <p:cNvPr id="4" name="Slide Number Placeholder 3"/>
          <p:cNvSpPr>
            <a:spLocks noGrp="1"/>
          </p:cNvSpPr>
          <p:nvPr>
            <p:ph type="sldNum" sz="quarter" idx="5"/>
          </p:nvPr>
        </p:nvSpPr>
        <p:spPr/>
        <p:txBody>
          <a:bodyPr/>
          <a:lstStyle/>
          <a:p>
            <a:fld id="{5D8B4154-E1A8-B24C-9674-B37BC54EF24D}" type="slidenum">
              <a:rPr lang="en-US" smtClean="0"/>
              <a:t>12</a:t>
            </a:fld>
            <a:endParaRPr lang="en-US"/>
          </a:p>
        </p:txBody>
      </p:sp>
    </p:spTree>
    <p:extLst>
      <p:ext uri="{BB962C8B-B14F-4D97-AF65-F5344CB8AC3E}">
        <p14:creationId xmlns:p14="http://schemas.microsoft.com/office/powerpoint/2010/main" val="822801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defRPr/>
            </a:pPr>
            <a:r>
              <a:rPr lang="en-US" sz="900" dirty="0">
                <a:latin typeface="Avenir Next" panose="020B0503020202020204" pitchFamily="34" charset="0"/>
              </a:rPr>
              <a:t>Chamberlain students benefit from a student-centric learning environment enhanced by small </a:t>
            </a:r>
            <a:br>
              <a:rPr lang="en-US" sz="900" dirty="0">
                <a:latin typeface="Avenir Next" panose="020B0503020202020204" pitchFamily="34" charset="0"/>
              </a:rPr>
            </a:br>
            <a:r>
              <a:rPr lang="en-US" sz="900" dirty="0">
                <a:latin typeface="Avenir Next" panose="020B0503020202020204" pitchFamily="34" charset="0"/>
              </a:rPr>
              <a:t>class sizes, individualized instruction and diversified clinical learning opportunities</a:t>
            </a:r>
          </a:p>
          <a:p>
            <a:pPr>
              <a:spcAft>
                <a:spcPts val="600"/>
              </a:spcAft>
              <a:buClr>
                <a:srgbClr val="163770"/>
              </a:buClr>
              <a:defRPr/>
            </a:pPr>
            <a:r>
              <a:rPr lang="en-US" sz="900" dirty="0">
                <a:latin typeface="Avenir Next" panose="020B0503020202020204" pitchFamily="34" charset="0"/>
              </a:rPr>
              <a:t>We are practicing nurses and professional educators </a:t>
            </a:r>
          </a:p>
          <a:p>
            <a:pPr>
              <a:spcAft>
                <a:spcPts val="600"/>
              </a:spcAft>
              <a:buClr>
                <a:srgbClr val="163770"/>
              </a:buClr>
              <a:defRPr/>
            </a:pPr>
            <a:r>
              <a:rPr lang="en-US" sz="900" b="1" dirty="0">
                <a:latin typeface="Avenir Next Demi Bold" panose="020B0503020202020204" pitchFamily="34" charset="0"/>
              </a:rPr>
              <a:t>We offer:</a:t>
            </a:r>
            <a:endParaRPr lang="en-US" sz="900" b="1" dirty="0">
              <a:latin typeface="Avenir Next Demi Bold" panose="020B0503020202020204" pitchFamily="34" charset="0"/>
              <a:cs typeface="Calibri"/>
            </a:endParaRPr>
          </a:p>
          <a:p>
            <a:pPr marL="117475" indent="-117475">
              <a:spcAft>
                <a:spcPts val="600"/>
              </a:spcAft>
              <a:buClr>
                <a:srgbClr val="163770"/>
              </a:buClr>
              <a:buFont typeface="Arial" charset="0"/>
              <a:buChar char="•"/>
              <a:defRPr/>
            </a:pPr>
            <a:r>
              <a:rPr lang="en-US" sz="900" dirty="0">
                <a:latin typeface="Avenir Next" panose="020B0503020202020204" pitchFamily="34" charset="0"/>
              </a:rPr>
              <a:t>Weekly outreach</a:t>
            </a:r>
            <a:endParaRPr lang="en-US" sz="900" dirty="0">
              <a:latin typeface="Avenir Next" panose="020B0503020202020204" pitchFamily="34" charset="0"/>
              <a:cs typeface="Calibri"/>
            </a:endParaRPr>
          </a:p>
          <a:p>
            <a:pPr marL="117475" indent="-117475">
              <a:spcAft>
                <a:spcPts val="600"/>
              </a:spcAft>
              <a:buClr>
                <a:srgbClr val="163770"/>
              </a:buClr>
              <a:buFont typeface="Arial" charset="0"/>
              <a:buChar char="•"/>
              <a:defRPr/>
            </a:pPr>
            <a:r>
              <a:rPr lang="en-US" sz="900" dirty="0">
                <a:latin typeface="Avenir Next" panose="020B0503020202020204" pitchFamily="34" charset="0"/>
              </a:rPr>
              <a:t>Small class sizes</a:t>
            </a:r>
            <a:endParaRPr lang="en-US" sz="900" dirty="0">
              <a:latin typeface="Avenir Next" panose="020B0503020202020204" pitchFamily="34" charset="0"/>
              <a:cs typeface="Calibri"/>
            </a:endParaRPr>
          </a:p>
          <a:p>
            <a:pPr marL="236538" lvl="1" indent="-119063">
              <a:spcAft>
                <a:spcPts val="600"/>
              </a:spcAft>
              <a:buClr>
                <a:srgbClr val="163770"/>
              </a:buClr>
              <a:buFont typeface="System Font Regular"/>
              <a:buChar char="–"/>
              <a:defRPr/>
            </a:pPr>
            <a:r>
              <a:rPr lang="en-US" sz="900" dirty="0">
                <a:latin typeface="Avenir Next" panose="020B0503020202020204" pitchFamily="34" charset="0"/>
              </a:rPr>
              <a:t>1:30 faculty-to-student classroom ratios</a:t>
            </a:r>
            <a:endParaRPr lang="en-US" sz="900" dirty="0">
              <a:latin typeface="Avenir Next" panose="020B0503020202020204" pitchFamily="34" charset="0"/>
              <a:cs typeface="Calibri"/>
            </a:endParaRPr>
          </a:p>
          <a:p>
            <a:pPr marL="117475" indent="-117475">
              <a:spcAft>
                <a:spcPts val="600"/>
              </a:spcAft>
              <a:buClr>
                <a:srgbClr val="163770"/>
              </a:buClr>
              <a:buFont typeface="Arial" charset="0"/>
              <a:buChar char="•"/>
              <a:defRPr/>
            </a:pPr>
            <a:r>
              <a:rPr lang="en-US" sz="900" dirty="0">
                <a:latin typeface="Avenir Next" panose="020B0503020202020204" pitchFamily="34" charset="0"/>
              </a:rPr>
              <a:t>Diverse clinical learning experiences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5D8B4154-E1A8-B24C-9674-B37BC54EF24D}" type="slidenum">
              <a:rPr lang="en-US" smtClean="0"/>
              <a:t>13</a:t>
            </a:fld>
            <a:endParaRPr lang="en-US"/>
          </a:p>
        </p:txBody>
      </p:sp>
    </p:spTree>
    <p:extLst>
      <p:ext uri="{BB962C8B-B14F-4D97-AF65-F5344CB8AC3E}">
        <p14:creationId xmlns:p14="http://schemas.microsoft.com/office/powerpoint/2010/main" val="2109862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defRPr/>
            </a:pPr>
            <a:r>
              <a:rPr lang="en-US" sz="900" b="1" i="1" u="sng" dirty="0">
                <a:latin typeface="Avenir Next Demi Bold" panose="020B0503020202020204" pitchFamily="34" charset="0"/>
              </a:rPr>
              <a:t>INSTRUCTIONS: </a:t>
            </a:r>
            <a:r>
              <a:rPr lang="en-US" sz="900" b="1" dirty="0">
                <a:latin typeface="Avenir Next Demi Bold" panose="020B0503020202020204" pitchFamily="34" charset="0"/>
              </a:rPr>
              <a:t>Experienced Faculty</a:t>
            </a:r>
            <a:endParaRPr lang="en-US" sz="900" b="1" i="1" u="sng" dirty="0">
              <a:latin typeface="Avenir Next Demi Bold" panose="020B0503020202020204" pitchFamily="34" charset="0"/>
            </a:endParaRPr>
          </a:p>
          <a:p>
            <a:pPr>
              <a:spcAft>
                <a:spcPts val="600"/>
              </a:spcAft>
              <a:defRPr/>
            </a:pPr>
            <a:r>
              <a:rPr lang="en-US" sz="900" b="1" i="1" u="sng" dirty="0">
                <a:latin typeface="Avenir Next Demi Bold" panose="020B0503020202020204" pitchFamily="34" charset="0"/>
              </a:rPr>
              <a:t>PRESENTER:</a:t>
            </a:r>
            <a:r>
              <a:rPr lang="en-US" sz="900" b="1" i="1" dirty="0">
                <a:latin typeface="Avenir Next Demi Bold" panose="020B0503020202020204" pitchFamily="34" charset="0"/>
              </a:rPr>
              <a:t> </a:t>
            </a:r>
            <a:r>
              <a:rPr lang="en-US" sz="900" b="1" dirty="0">
                <a:latin typeface="Avenir Next Demi Bold" panose="020B0503020202020204" pitchFamily="34" charset="0"/>
              </a:rPr>
              <a:t>(Recommended: Director of Admission or Faculty Chair)</a:t>
            </a:r>
            <a:endParaRPr lang="en-US" sz="900" b="1" u="sng" dirty="0">
              <a:latin typeface="Avenir Next Demi Bold" panose="020B0503020202020204" pitchFamily="34" charset="0"/>
            </a:endParaRPr>
          </a:p>
          <a:p>
            <a:pPr eaLnBrk="1" fontAlgn="auto" hangingPunct="1">
              <a:spcBef>
                <a:spcPts val="0"/>
              </a:spcBef>
              <a:spcAft>
                <a:spcPts val="600"/>
              </a:spcAft>
              <a:defRPr/>
            </a:pPr>
            <a:r>
              <a:rPr lang="en-US" sz="900" b="1" i="1" u="sng" dirty="0">
                <a:latin typeface="Avenir Next Demi Bold" panose="020B0503020202020204" pitchFamily="34" charset="0"/>
              </a:rPr>
              <a:t>SCRIPTING</a:t>
            </a:r>
            <a:endParaRPr lang="en-US" sz="900" b="1" i="1" dirty="0">
              <a:latin typeface="Avenir Next Demi Bold" panose="020B0503020202020204" pitchFamily="34" charset="0"/>
            </a:endParaRPr>
          </a:p>
          <a:p>
            <a:pPr>
              <a:spcAft>
                <a:spcPts val="600"/>
              </a:spcAft>
              <a:defRPr/>
            </a:pPr>
            <a:r>
              <a:rPr lang="en-US" sz="900" dirty="0"/>
              <a:t>We lay the foundation for NCLEX success in our Virtual Centers for Academic Success (CAS), through initial assessments, study skills reviews and test-taking workshops. Group sessions and one-on-one tutoring help students tackle academic challenges.</a:t>
            </a:r>
          </a:p>
          <a:p>
            <a:pPr>
              <a:spcAft>
                <a:spcPts val="600"/>
              </a:spcAft>
              <a:defRPr/>
            </a:pPr>
            <a:r>
              <a:rPr lang="en-US" sz="900" dirty="0"/>
              <a:t>All VCAS services are complimentary</a:t>
            </a:r>
          </a:p>
          <a:p>
            <a:pPr>
              <a:spcAft>
                <a:spcPts val="600"/>
              </a:spcAft>
              <a:defRPr/>
            </a:pPr>
            <a:r>
              <a:rPr lang="en-US" sz="900" dirty="0"/>
              <a:t>Resources include:</a:t>
            </a:r>
            <a:endParaRPr lang="en-US" sz="900" dirty="0">
              <a:cs typeface="Calibri"/>
            </a:endParaRPr>
          </a:p>
          <a:p>
            <a:pPr marL="115888" indent="-115888">
              <a:spcAft>
                <a:spcPts val="600"/>
              </a:spcAft>
              <a:buClr>
                <a:srgbClr val="163770"/>
              </a:buClr>
              <a:buFont typeface="Arial" charset="0"/>
              <a:buChar char="•"/>
              <a:defRPr/>
            </a:pPr>
            <a:r>
              <a:rPr lang="en-US" sz="900" dirty="0"/>
              <a:t>Nursing and general education support</a:t>
            </a:r>
            <a:endParaRPr lang="en-US" sz="900" dirty="0">
              <a:cs typeface="Calibri"/>
            </a:endParaRPr>
          </a:p>
          <a:p>
            <a:pPr marL="115888" indent="-115888">
              <a:spcAft>
                <a:spcPts val="600"/>
              </a:spcAft>
              <a:buClr>
                <a:srgbClr val="163770"/>
              </a:buClr>
              <a:buFont typeface="Arial" charset="0"/>
              <a:buChar char="•"/>
              <a:defRPr/>
            </a:pPr>
            <a:r>
              <a:rPr lang="en-US" sz="900" dirty="0"/>
              <a:t>Textbooks, models, manuals and more</a:t>
            </a:r>
            <a:endParaRPr lang="en-US" sz="900" dirty="0">
              <a:cs typeface="Calibri"/>
            </a:endParaRPr>
          </a:p>
          <a:p>
            <a:pPr marL="115888" indent="-115888">
              <a:spcAft>
                <a:spcPts val="600"/>
              </a:spcAft>
              <a:buClr>
                <a:srgbClr val="163770"/>
              </a:buClr>
              <a:buFont typeface="Arial" charset="0"/>
              <a:buChar char="•"/>
              <a:defRPr/>
            </a:pPr>
            <a:r>
              <a:rPr lang="en-US" sz="900" dirty="0"/>
              <a:t>Supplemental course materials developed by Chamberlain faculty, including sample test questions, worksheets</a:t>
            </a:r>
            <a:br>
              <a:rPr lang="en-US" sz="900" dirty="0">
                <a:cs typeface="+mn-lt"/>
              </a:rPr>
            </a:br>
            <a:r>
              <a:rPr lang="en-US" sz="900" dirty="0"/>
              <a:t>and study guides…</a:t>
            </a:r>
            <a:endParaRPr lang="en-US" sz="900" dirty="0">
              <a:cs typeface="Calibri"/>
            </a:endParaRPr>
          </a:p>
          <a:p>
            <a:pPr>
              <a:defRPr/>
            </a:pPr>
            <a:endParaRPr lang="en-US" dirty="0"/>
          </a:p>
          <a:p>
            <a:endParaRPr lang="en-US" dirty="0"/>
          </a:p>
          <a:p>
            <a:pPr>
              <a:defRPr/>
            </a:pPr>
            <a:endParaRPr lang="en-US" dirty="0"/>
          </a:p>
        </p:txBody>
      </p:sp>
      <p:sp>
        <p:nvSpPr>
          <p:cNvPr id="4" name="Slide Number Placeholder 3"/>
          <p:cNvSpPr>
            <a:spLocks noGrp="1"/>
          </p:cNvSpPr>
          <p:nvPr>
            <p:ph type="sldNum" sz="quarter" idx="5"/>
          </p:nvPr>
        </p:nvSpPr>
        <p:spPr/>
        <p:txBody>
          <a:bodyPr/>
          <a:lstStyle/>
          <a:p>
            <a:fld id="{5D8B4154-E1A8-B24C-9674-B37BC54EF24D}" type="slidenum">
              <a:rPr lang="en-US" smtClean="0"/>
              <a:t>14</a:t>
            </a:fld>
            <a:endParaRPr lang="en-US"/>
          </a:p>
        </p:txBody>
      </p:sp>
    </p:spTree>
    <p:extLst>
      <p:ext uri="{BB962C8B-B14F-4D97-AF65-F5344CB8AC3E}">
        <p14:creationId xmlns:p14="http://schemas.microsoft.com/office/powerpoint/2010/main" val="3005699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600"/>
              </a:spcAft>
              <a:defRPr/>
            </a:pPr>
            <a:r>
              <a:rPr lang="en-US" sz="900" b="1" i="1" u="sng" dirty="0">
                <a:solidFill>
                  <a:prstClr val="black"/>
                </a:solidFill>
                <a:latin typeface="Avenir Next Demi Bold" panose="020B0503020202020204" pitchFamily="34" charset="0"/>
              </a:rPr>
              <a:t>INSTRUCTIONS: </a:t>
            </a:r>
            <a:r>
              <a:rPr lang="en-US" sz="900" b="1" dirty="0">
                <a:solidFill>
                  <a:prstClr val="black"/>
                </a:solidFill>
                <a:latin typeface="Avenir Next Demi Bold" panose="020B0503020202020204" pitchFamily="34" charset="0"/>
              </a:rPr>
              <a:t>Experienced Faculty</a:t>
            </a:r>
            <a:endParaRPr lang="en-US" sz="900" b="1" i="1" u="sng" dirty="0">
              <a:solidFill>
                <a:prstClr val="black"/>
              </a:solidFill>
              <a:latin typeface="Avenir Next Demi Bold" panose="020B0503020202020204" pitchFamily="34" charset="0"/>
            </a:endParaRPr>
          </a:p>
          <a:p>
            <a:pPr lvl="0">
              <a:spcAft>
                <a:spcPts val="600"/>
              </a:spcAft>
              <a:defRPr/>
            </a:pPr>
            <a:r>
              <a:rPr lang="en-US" sz="900" b="1" i="1" u="sng" dirty="0">
                <a:solidFill>
                  <a:prstClr val="black"/>
                </a:solidFill>
                <a:latin typeface="Avenir Next Demi Bold" panose="020B0503020202020204" pitchFamily="34" charset="0"/>
              </a:rPr>
              <a:t>PRESENTER:</a:t>
            </a:r>
            <a:r>
              <a:rPr lang="en-US" sz="900" b="1" i="1" dirty="0">
                <a:solidFill>
                  <a:prstClr val="black"/>
                </a:solidFill>
                <a:latin typeface="Avenir Next Demi Bold" panose="020B0503020202020204" pitchFamily="34" charset="0"/>
              </a:rPr>
              <a:t> </a:t>
            </a:r>
            <a:r>
              <a:rPr lang="en-US" sz="900" b="1" dirty="0">
                <a:solidFill>
                  <a:prstClr val="black"/>
                </a:solidFill>
                <a:latin typeface="Avenir Next Demi Bold" panose="020B0503020202020204" pitchFamily="34" charset="0"/>
              </a:rPr>
              <a:t>(Recommended: Director of Admission or Faculty Chair)</a:t>
            </a:r>
            <a:endParaRPr lang="en-US" sz="900" b="1" u="sng" dirty="0">
              <a:solidFill>
                <a:prstClr val="black"/>
              </a:solidFill>
              <a:latin typeface="Avenir Next Demi Bold" panose="020B0503020202020204" pitchFamily="34" charset="0"/>
            </a:endParaRPr>
          </a:p>
          <a:p>
            <a:pPr lvl="0">
              <a:spcAft>
                <a:spcPts val="600"/>
              </a:spcAft>
              <a:defRPr/>
            </a:pPr>
            <a:r>
              <a:rPr lang="en-US" sz="900" b="1" i="1" u="sng" dirty="0">
                <a:solidFill>
                  <a:prstClr val="black"/>
                </a:solidFill>
                <a:latin typeface="Avenir Next Demi Bold" panose="020B0503020202020204" pitchFamily="34" charset="0"/>
              </a:rPr>
              <a:t>SCRIPTING</a:t>
            </a:r>
            <a:endParaRPr lang="en-US" sz="900" b="1" i="1" dirty="0">
              <a:solidFill>
                <a:prstClr val="black"/>
              </a:solidFill>
              <a:latin typeface="Avenir Next Demi Bold" panose="020B0503020202020204" pitchFamily="34" charset="0"/>
            </a:endParaRPr>
          </a:p>
          <a:p>
            <a:pPr lvl="0">
              <a:spcAft>
                <a:spcPts val="600"/>
              </a:spcAft>
              <a:defRPr/>
            </a:pPr>
            <a:r>
              <a:rPr lang="en-US" sz="900" dirty="0">
                <a:solidFill>
                  <a:prstClr val="black"/>
                </a:solidFill>
              </a:rPr>
              <a:t>We lay the foundation for NCLEX success in our Virtual Centers for Academic Success (CAS), through initial assessments, study skills reviews and test-taking workshops. Group sessions and one-on-one tutoring help students tackle academic challenges.</a:t>
            </a:r>
          </a:p>
          <a:p>
            <a:pPr lvl="0">
              <a:spcAft>
                <a:spcPts val="600"/>
              </a:spcAft>
              <a:defRPr/>
            </a:pPr>
            <a:r>
              <a:rPr lang="en-US" sz="900" dirty="0">
                <a:solidFill>
                  <a:prstClr val="black"/>
                </a:solidFill>
              </a:rPr>
              <a:t>All VCAS services are complimentary</a:t>
            </a:r>
          </a:p>
          <a:p>
            <a:pPr lvl="0">
              <a:spcAft>
                <a:spcPts val="600"/>
              </a:spcAft>
              <a:defRPr/>
            </a:pPr>
            <a:r>
              <a:rPr lang="en-US" sz="900" dirty="0">
                <a:solidFill>
                  <a:prstClr val="black"/>
                </a:solidFill>
              </a:rPr>
              <a:t>Resources include:</a:t>
            </a:r>
            <a:endParaRPr lang="en-US" sz="900" dirty="0">
              <a:solidFill>
                <a:prstClr val="black"/>
              </a:solidFill>
              <a:cs typeface="Calibri"/>
            </a:endParaRPr>
          </a:p>
          <a:p>
            <a:pPr marL="115888" lvl="0" indent="-115888">
              <a:spcAft>
                <a:spcPts val="600"/>
              </a:spcAft>
              <a:buClr>
                <a:srgbClr val="163770"/>
              </a:buClr>
              <a:buFont typeface="Arial" charset="0"/>
              <a:buChar char="•"/>
              <a:defRPr/>
            </a:pPr>
            <a:r>
              <a:rPr lang="en-US" sz="900" dirty="0">
                <a:solidFill>
                  <a:prstClr val="black"/>
                </a:solidFill>
              </a:rPr>
              <a:t>Nursing and general education support</a:t>
            </a:r>
            <a:endParaRPr lang="en-US" sz="900" dirty="0">
              <a:solidFill>
                <a:prstClr val="black"/>
              </a:solidFill>
              <a:cs typeface="Calibri"/>
            </a:endParaRPr>
          </a:p>
          <a:p>
            <a:pPr marL="115888" lvl="0" indent="-115888">
              <a:spcAft>
                <a:spcPts val="600"/>
              </a:spcAft>
              <a:buClr>
                <a:srgbClr val="163770"/>
              </a:buClr>
              <a:buFont typeface="Arial" charset="0"/>
              <a:buChar char="•"/>
              <a:defRPr/>
            </a:pPr>
            <a:r>
              <a:rPr lang="en-US" sz="900" dirty="0">
                <a:solidFill>
                  <a:prstClr val="black"/>
                </a:solidFill>
              </a:rPr>
              <a:t>Textbooks, models, manuals and more</a:t>
            </a:r>
            <a:endParaRPr lang="en-US" sz="900" dirty="0">
              <a:solidFill>
                <a:prstClr val="black"/>
              </a:solidFill>
              <a:cs typeface="Calibri"/>
            </a:endParaRPr>
          </a:p>
          <a:p>
            <a:pPr marL="115888" lvl="0" indent="-115888">
              <a:spcAft>
                <a:spcPts val="600"/>
              </a:spcAft>
              <a:buClr>
                <a:srgbClr val="163770"/>
              </a:buClr>
              <a:buFont typeface="Arial" charset="0"/>
              <a:buChar char="•"/>
              <a:defRPr/>
            </a:pPr>
            <a:r>
              <a:rPr lang="en-US" sz="900" dirty="0">
                <a:solidFill>
                  <a:prstClr val="black"/>
                </a:solidFill>
              </a:rPr>
              <a:t>Supplemental course materials developed by Chamberlain faculty, including sample test questions, worksheets</a:t>
            </a:r>
            <a:br>
              <a:rPr lang="en-US" sz="900" dirty="0">
                <a:solidFill>
                  <a:prstClr val="black"/>
                </a:solidFill>
                <a:cs typeface="Calibri" panose="020F0502020204030204"/>
              </a:rPr>
            </a:br>
            <a:r>
              <a:rPr lang="en-US" sz="900" dirty="0">
                <a:solidFill>
                  <a:prstClr val="black"/>
                </a:solidFill>
              </a:rPr>
              <a:t>and study guides…</a:t>
            </a:r>
            <a:endParaRPr lang="en-US" sz="900" dirty="0">
              <a:solidFill>
                <a:prstClr val="black"/>
              </a:solidFill>
              <a:cs typeface="Calibri"/>
            </a:endParaRPr>
          </a:p>
        </p:txBody>
      </p:sp>
      <p:sp>
        <p:nvSpPr>
          <p:cNvPr id="4" name="Slide Number Placeholder 3"/>
          <p:cNvSpPr>
            <a:spLocks noGrp="1"/>
          </p:cNvSpPr>
          <p:nvPr>
            <p:ph type="sldNum" sz="quarter" idx="5"/>
          </p:nvPr>
        </p:nvSpPr>
        <p:spPr/>
        <p:txBody>
          <a:bodyPr/>
          <a:lstStyle/>
          <a:p>
            <a:fld id="{5D8B4154-E1A8-B24C-9674-B37BC54EF24D}" type="slidenum">
              <a:rPr lang="en-US" smtClean="0"/>
              <a:t>15</a:t>
            </a:fld>
            <a:endParaRPr lang="en-US"/>
          </a:p>
        </p:txBody>
      </p:sp>
    </p:spTree>
    <p:extLst>
      <p:ext uri="{BB962C8B-B14F-4D97-AF65-F5344CB8AC3E}">
        <p14:creationId xmlns:p14="http://schemas.microsoft.com/office/powerpoint/2010/main" val="8769874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altLang="en-US" sz="900" b="1" u="sng" dirty="0">
                <a:latin typeface="Avenir Next Demi Bold" panose="020B0503020202020204" pitchFamily="34" charset="0"/>
                <a:ea typeface="ＭＳ Ｐゴシック"/>
                <a:cs typeface="Arial"/>
              </a:rPr>
              <a:t>INSTRUCTIONS: What Are We Going To Cover Today?</a:t>
            </a:r>
            <a:endParaRPr lang="en-US" altLang="en-US" sz="900" b="1" u="sng" dirty="0">
              <a:latin typeface="Avenir Next Demi Bold" panose="020B0503020202020204" pitchFamily="34" charset="0"/>
              <a:ea typeface="ＭＳ Ｐゴシック" panose="020B0600070205080204" pitchFamily="34" charset="-128"/>
              <a:cs typeface="Arial" panose="020B0604020202020204" pitchFamily="34" charset="0"/>
            </a:endParaRPr>
          </a:p>
          <a:p>
            <a:pPr>
              <a:spcAft>
                <a:spcPts val="600"/>
              </a:spcAft>
            </a:pPr>
            <a:r>
              <a:rPr lang="en-US" altLang="en-US" sz="900" b="1" u="sng" dirty="0">
                <a:latin typeface="Avenir Next Demi Bold" panose="020B0503020202020204" pitchFamily="34" charset="0"/>
                <a:ea typeface="ＭＳ Ｐゴシック"/>
                <a:cs typeface="Arial"/>
              </a:rPr>
              <a:t>PRESENTER:</a:t>
            </a:r>
            <a:r>
              <a:rPr lang="en-US" altLang="en-US" sz="900" b="1" dirty="0">
                <a:latin typeface="Avenir Next Demi Bold" panose="020B0503020202020204" pitchFamily="34" charset="0"/>
                <a:ea typeface="ＭＳ Ｐゴシック"/>
                <a:cs typeface="Arial"/>
              </a:rPr>
              <a:t> (Recommended: Director of Admission)</a:t>
            </a:r>
            <a:endParaRPr lang="en-US" altLang="en-US" sz="900" b="1" dirty="0">
              <a:latin typeface="Avenir Next Demi Bold" panose="020B0503020202020204" pitchFamily="34" charset="0"/>
              <a:ea typeface="ＭＳ Ｐゴシック" panose="020B0600070205080204" pitchFamily="34" charset="-128"/>
              <a:cs typeface="Arial" panose="020B0604020202020204" pitchFamily="34" charset="0"/>
            </a:endParaRPr>
          </a:p>
          <a:p>
            <a:pPr>
              <a:spcAft>
                <a:spcPts val="600"/>
              </a:spcAft>
            </a:pPr>
            <a:r>
              <a:rPr lang="en-US" altLang="en-US" sz="900" b="1" u="sng" dirty="0">
                <a:latin typeface="Avenir Next Demi Bold" panose="020B0503020202020204" pitchFamily="34" charset="0"/>
                <a:ea typeface="ＭＳ Ｐゴシック" panose="020B0600070205080204" pitchFamily="34" charset="-128"/>
                <a:cs typeface="Arial" panose="020B0604020202020204" pitchFamily="34" charset="0"/>
              </a:rPr>
              <a:t>SCRIPTING</a:t>
            </a:r>
          </a:p>
          <a:p>
            <a:pPr>
              <a:spcAft>
                <a:spcPts val="600"/>
              </a:spcAft>
            </a:pPr>
            <a:r>
              <a:rPr lang="en-US" sz="900" dirty="0">
                <a:latin typeface="Avenir Next" panose="020B0503020202020204" pitchFamily="34" charset="0"/>
              </a:rPr>
              <a:t>Powered by </a:t>
            </a:r>
            <a:r>
              <a:rPr lang="en-US" sz="900" dirty="0" err="1">
                <a:latin typeface="Avenir Next" panose="020B0503020202020204" pitchFamily="34" charset="0"/>
              </a:rPr>
              <a:t>i</a:t>
            </a:r>
            <a:r>
              <a:rPr lang="en-US" sz="900" dirty="0">
                <a:latin typeface="Avenir Next" panose="020B0503020202020204" pitchFamily="34" charset="0"/>
              </a:rPr>
              <a:t>-Human Patients, the BSN Online Option curriculum includes next-generation </a:t>
            </a:r>
            <a:br>
              <a:rPr lang="en-US" sz="900" dirty="0">
                <a:latin typeface="Avenir Next" panose="020B0503020202020204" pitchFamily="34" charset="0"/>
              </a:rPr>
            </a:br>
            <a:r>
              <a:rPr lang="en-US" sz="900" dirty="0">
                <a:latin typeface="Avenir Next" panose="020B0503020202020204" pitchFamily="34" charset="0"/>
              </a:rPr>
              <a:t>NCLEX® virtually simulated patient encounters to help students master each step of the clinical judgement task model.</a:t>
            </a:r>
            <a:endParaRPr lang="en-US" sz="900" dirty="0">
              <a:latin typeface="Avenir Next" panose="020B0503020202020204" pitchFamily="34" charset="0"/>
              <a:cs typeface="Calibri"/>
            </a:endParaRPr>
          </a:p>
        </p:txBody>
      </p:sp>
      <p:sp>
        <p:nvSpPr>
          <p:cNvPr id="4" name="Slide Number Placeholder 3"/>
          <p:cNvSpPr>
            <a:spLocks noGrp="1"/>
          </p:cNvSpPr>
          <p:nvPr>
            <p:ph type="sldNum" sz="quarter" idx="5"/>
          </p:nvPr>
        </p:nvSpPr>
        <p:spPr/>
        <p:txBody>
          <a:bodyPr/>
          <a:lstStyle/>
          <a:p>
            <a:fld id="{5D8B4154-E1A8-B24C-9674-B37BC54EF24D}" type="slidenum">
              <a:rPr lang="en-US" smtClean="0"/>
              <a:t>16</a:t>
            </a:fld>
            <a:endParaRPr lang="en-US"/>
          </a:p>
        </p:txBody>
      </p:sp>
    </p:spTree>
    <p:extLst>
      <p:ext uri="{BB962C8B-B14F-4D97-AF65-F5344CB8AC3E}">
        <p14:creationId xmlns:p14="http://schemas.microsoft.com/office/powerpoint/2010/main" val="1643908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900" dirty="0">
                <a:latin typeface="Avenir Next" panose="020B0503020202020204" pitchFamily="34" charset="0"/>
              </a:rPr>
              <a:t>The BSN-OL option has the same required clinical hours as the campus-based program. Of the </a:t>
            </a:r>
            <a:br>
              <a:rPr lang="en-US" sz="900" dirty="0">
                <a:latin typeface="Avenir Next" panose="020B0503020202020204" pitchFamily="34" charset="0"/>
              </a:rPr>
            </a:br>
            <a:r>
              <a:rPr lang="en-US" sz="900" dirty="0">
                <a:latin typeface="Avenir Next" panose="020B0503020202020204" pitchFamily="34" charset="0"/>
              </a:rPr>
              <a:t>672 hours, 25% will be conducted in virtual </a:t>
            </a:r>
            <a:r>
              <a:rPr lang="en-US" sz="900" dirty="0" err="1">
                <a:latin typeface="Avenir Next" panose="020B0503020202020204" pitchFamily="34" charset="0"/>
              </a:rPr>
              <a:t>simualtion</a:t>
            </a:r>
            <a:r>
              <a:rPr lang="en-US" sz="900" dirty="0">
                <a:latin typeface="Avenir Next" panose="020B0503020202020204" pitchFamily="34" charset="0"/>
              </a:rPr>
              <a:t>. The remaining 75% (508 hours) will occur </a:t>
            </a:r>
            <a:br>
              <a:rPr lang="en-US" sz="900" dirty="0">
                <a:latin typeface="Avenir Next" panose="020B0503020202020204" pitchFamily="34" charset="0"/>
              </a:rPr>
            </a:br>
            <a:r>
              <a:rPr lang="en-US" sz="900" dirty="0">
                <a:latin typeface="Avenir Next" panose="020B0503020202020204" pitchFamily="34" charset="0"/>
              </a:rPr>
              <a:t>at clinical locations throughout the WI area. </a:t>
            </a:r>
          </a:p>
          <a:p>
            <a:pPr>
              <a:spcAft>
                <a:spcPts val="600"/>
              </a:spcAft>
            </a:pPr>
            <a:r>
              <a:rPr lang="en-US" sz="900" dirty="0">
                <a:latin typeface="Avenir Next" panose="020B0503020202020204" pitchFamily="34" charset="0"/>
              </a:rPr>
              <a:t>Precepted clinical experiences are not available at all clinical locations. </a:t>
            </a:r>
          </a:p>
        </p:txBody>
      </p:sp>
      <p:sp>
        <p:nvSpPr>
          <p:cNvPr id="4" name="Slide Number Placeholder 3"/>
          <p:cNvSpPr>
            <a:spLocks noGrp="1"/>
          </p:cNvSpPr>
          <p:nvPr>
            <p:ph type="sldNum" sz="quarter" idx="5"/>
          </p:nvPr>
        </p:nvSpPr>
        <p:spPr/>
        <p:txBody>
          <a:bodyPr/>
          <a:lstStyle/>
          <a:p>
            <a:fld id="{5D8B4154-E1A8-B24C-9674-B37BC54EF24D}" type="slidenum">
              <a:rPr lang="en-US" smtClean="0"/>
              <a:t>17</a:t>
            </a:fld>
            <a:endParaRPr lang="en-US"/>
          </a:p>
        </p:txBody>
      </p:sp>
    </p:spTree>
    <p:extLst>
      <p:ext uri="{BB962C8B-B14F-4D97-AF65-F5344CB8AC3E}">
        <p14:creationId xmlns:p14="http://schemas.microsoft.com/office/powerpoint/2010/main" val="2911600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900" dirty="0">
                <a:latin typeface="Avenir Next" panose="020B0503020202020204" pitchFamily="34" charset="0"/>
                <a:ea typeface="ＭＳ Ｐゴシック"/>
                <a:cs typeface="Arial"/>
              </a:rPr>
              <a:t>During your time in the program, we will give you opportunities to learn through living. We want </a:t>
            </a:r>
            <a:br>
              <a:rPr lang="en-US" altLang="en-US" sz="900" dirty="0">
                <a:latin typeface="Avenir Next" panose="020B0503020202020204" pitchFamily="34" charset="0"/>
                <a:ea typeface="ＭＳ Ｐゴシック"/>
                <a:cs typeface="Arial"/>
              </a:rPr>
            </a:br>
            <a:r>
              <a:rPr lang="en-US" altLang="en-US" sz="900" dirty="0">
                <a:latin typeface="Avenir Next" panose="020B0503020202020204" pitchFamily="34" charset="0"/>
                <a:ea typeface="ＭＳ Ｐゴシック"/>
                <a:cs typeface="Arial"/>
              </a:rPr>
              <a:t>you to practice your skills before you ever touch your first patient. Students will have home lab kits </a:t>
            </a:r>
            <a:br>
              <a:rPr lang="en-US" altLang="en-US" sz="900" dirty="0">
                <a:latin typeface="Avenir Next" panose="020B0503020202020204" pitchFamily="34" charset="0"/>
                <a:ea typeface="ＭＳ Ｐゴシック"/>
                <a:cs typeface="Arial"/>
              </a:rPr>
            </a:br>
            <a:r>
              <a:rPr lang="en-US" altLang="en-US" sz="900" dirty="0">
                <a:latin typeface="Avenir Next" panose="020B0503020202020204" pitchFamily="34" charset="0"/>
                <a:ea typeface="ＭＳ Ｐゴシック"/>
                <a:cs typeface="Arial"/>
              </a:rPr>
              <a:t>for practice, and virtually simulated lab skills. Students will have the opportunity to practice skills </a:t>
            </a:r>
            <a:br>
              <a:rPr lang="en-US" altLang="en-US" sz="900" dirty="0">
                <a:latin typeface="Avenir Next" panose="020B0503020202020204" pitchFamily="34" charset="0"/>
                <a:ea typeface="ＭＳ Ｐゴシック"/>
                <a:cs typeface="Arial"/>
              </a:rPr>
            </a:br>
            <a:r>
              <a:rPr lang="en-US" altLang="en-US" sz="900" dirty="0">
                <a:latin typeface="Avenir Next" panose="020B0503020202020204" pitchFamily="34" charset="0"/>
                <a:ea typeface="ＭＳ Ｐゴシック"/>
                <a:cs typeface="Arial"/>
              </a:rPr>
              <a:t>in a live environment with faculty prior to any patient-facing experiences. </a:t>
            </a:r>
          </a:p>
        </p:txBody>
      </p:sp>
      <p:sp>
        <p:nvSpPr>
          <p:cNvPr id="4" name="Slide Number Placeholder 3"/>
          <p:cNvSpPr>
            <a:spLocks noGrp="1"/>
          </p:cNvSpPr>
          <p:nvPr>
            <p:ph type="sldNum" sz="quarter" idx="5"/>
          </p:nvPr>
        </p:nvSpPr>
        <p:spPr/>
        <p:txBody>
          <a:bodyPr/>
          <a:lstStyle/>
          <a:p>
            <a:fld id="{5D8B4154-E1A8-B24C-9674-B37BC54EF24D}" type="slidenum">
              <a:rPr lang="en-US" smtClean="0"/>
              <a:t>18</a:t>
            </a:fld>
            <a:endParaRPr lang="en-US"/>
          </a:p>
        </p:txBody>
      </p:sp>
    </p:spTree>
    <p:extLst>
      <p:ext uri="{BB962C8B-B14F-4D97-AF65-F5344CB8AC3E}">
        <p14:creationId xmlns:p14="http://schemas.microsoft.com/office/powerpoint/2010/main" val="2980659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900" dirty="0">
                <a:latin typeface="Avenir Next" panose="020B0503020202020204" pitchFamily="34" charset="0"/>
                <a:ea typeface="ＭＳ Ｐゴシック"/>
                <a:cs typeface="Arial"/>
              </a:rPr>
              <a:t>At Chamberlain, you will experience many different virtual patient care scenarios to prepare you for clinical practice. The healthcare field is very diverse and we aim to give you as many experiences as possible so that you will be ready for whatever patient you serve. </a:t>
            </a:r>
            <a:endParaRPr lang="en-US" altLang="en-US" sz="900" dirty="0">
              <a:latin typeface="Avenir Next" panose="020B0503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sz="quarter" idx="10"/>
          </p:nvPr>
        </p:nvSpPr>
        <p:spPr/>
        <p:txBody>
          <a:bodyPr/>
          <a:lstStyle/>
          <a:p>
            <a:fld id="{5D8B4154-E1A8-B24C-9674-B37BC54EF24D}" type="slidenum">
              <a:rPr lang="en-US" smtClean="0"/>
              <a:t>19</a:t>
            </a:fld>
            <a:endParaRPr lang="en-US"/>
          </a:p>
        </p:txBody>
      </p:sp>
    </p:spTree>
    <p:extLst>
      <p:ext uri="{BB962C8B-B14F-4D97-AF65-F5344CB8AC3E}">
        <p14:creationId xmlns:p14="http://schemas.microsoft.com/office/powerpoint/2010/main" val="2018659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900" dirty="0">
                <a:latin typeface="Avenir Next" panose="020B0503020202020204" pitchFamily="34" charset="0"/>
                <a:cs typeface="Calibri"/>
              </a:rPr>
              <a:t>Chamberlain University has a strong culture centered on care. C</a:t>
            </a:r>
            <a:r>
              <a:rPr lang="en-US" sz="900" dirty="0">
                <a:latin typeface="Avenir Next" panose="020B0503020202020204" pitchFamily="34" charset="0"/>
              </a:rPr>
              <a:t>hamberlain Care describes our unique culture that provides our students with a </a:t>
            </a:r>
            <a:r>
              <a:rPr lang="en-US" sz="900" b="1" dirty="0">
                <a:latin typeface="Avenir Next Demi Bold" panose="020B0503020202020204" pitchFamily="34" charset="0"/>
              </a:rPr>
              <a:t>community of support </a:t>
            </a:r>
            <a:r>
              <a:rPr lang="en-US" sz="900" dirty="0">
                <a:latin typeface="Avenir Next" panose="020B0503020202020204" pitchFamily="34" charset="0"/>
              </a:rPr>
              <a:t>(including support from admissions, student services, faculty and fellow students) as well </a:t>
            </a:r>
            <a:r>
              <a:rPr lang="en-US" sz="900" b="1" dirty="0">
                <a:latin typeface="Avenir Next Demi Bold" panose="020B0503020202020204" pitchFamily="34" charset="0"/>
              </a:rPr>
              <a:t>as tools and resources </a:t>
            </a:r>
            <a:r>
              <a:rPr lang="en-US" sz="900" dirty="0">
                <a:latin typeface="Avenir Next" panose="020B0503020202020204" pitchFamily="34" charset="0"/>
              </a:rPr>
              <a:t>to be successful – not only as a student (focusing on </a:t>
            </a:r>
            <a:r>
              <a:rPr lang="en-US" sz="900" b="1" dirty="0">
                <a:latin typeface="Avenir Next Demi Bold" panose="020B0503020202020204" pitchFamily="34" charset="0"/>
              </a:rPr>
              <a:t>academic excellence</a:t>
            </a:r>
            <a:r>
              <a:rPr lang="en-US" sz="900" dirty="0">
                <a:latin typeface="Avenir Next" panose="020B0503020202020204" pitchFamily="34" charset="0"/>
                <a:cs typeface="Calibri"/>
              </a:rPr>
              <a:t>) but also in </a:t>
            </a:r>
            <a:r>
              <a:rPr lang="en-US" sz="900" b="1" dirty="0">
                <a:latin typeface="Avenir Next Demi Bold" panose="020B0503020202020204" pitchFamily="34" charset="0"/>
              </a:rPr>
              <a:t>preparing and empowering them to be successful as extraordinary healthcare professionals  </a:t>
            </a:r>
          </a:p>
          <a:p>
            <a:pPr>
              <a:spcAft>
                <a:spcPts val="600"/>
              </a:spcAft>
            </a:pPr>
            <a:r>
              <a:rPr lang="en-US" sz="900" dirty="0">
                <a:latin typeface="Avenir Next" panose="020B0503020202020204" pitchFamily="34" charset="0"/>
                <a:cs typeface="Calibri"/>
              </a:rPr>
              <a:t>Our Chamberlain Care Model is based on the following:</a:t>
            </a:r>
          </a:p>
          <a:p>
            <a:pPr marL="119063" indent="-119063">
              <a:spcAft>
                <a:spcPts val="600"/>
              </a:spcAft>
              <a:buFont typeface="Arial" panose="020B0604020202020204" pitchFamily="34" charset="0"/>
              <a:buChar char="•"/>
            </a:pPr>
            <a:r>
              <a:rPr lang="en-US" sz="900" b="1" dirty="0">
                <a:latin typeface="Avenir Next Demi Bold" panose="020B0503020202020204" pitchFamily="34" charset="0"/>
              </a:rPr>
              <a:t>Care for Self </a:t>
            </a:r>
            <a:r>
              <a:rPr lang="en-US" sz="900" dirty="0">
                <a:latin typeface="Avenir Next" panose="020B0503020202020204" pitchFamily="34" charset="0"/>
                <a:cs typeface="Calibri"/>
              </a:rPr>
              <a:t>- starting here allows us to give more to those around us</a:t>
            </a:r>
          </a:p>
          <a:p>
            <a:pPr marL="119063" indent="-119063">
              <a:spcAft>
                <a:spcPts val="600"/>
              </a:spcAft>
              <a:buFont typeface="Arial" panose="020B0604020202020204" pitchFamily="34" charset="0"/>
              <a:buChar char="•"/>
            </a:pPr>
            <a:r>
              <a:rPr lang="en-US" sz="900" b="1" dirty="0">
                <a:latin typeface="Avenir Next Demi Bold" panose="020B0503020202020204" pitchFamily="34" charset="0"/>
              </a:rPr>
              <a:t>Care for Colleagues and Faculty </a:t>
            </a:r>
            <a:r>
              <a:rPr lang="en-US" sz="900" dirty="0">
                <a:latin typeface="Avenir Next" panose="020B0503020202020204" pitchFamily="34" charset="0"/>
                <a:cs typeface="Calibri"/>
              </a:rPr>
              <a:t>– who will in turn </a:t>
            </a:r>
            <a:r>
              <a:rPr lang="en-US" sz="900" b="1" dirty="0">
                <a:latin typeface="Avenir Next Demi Bold" panose="020B0503020202020204" pitchFamily="34" charset="0"/>
              </a:rPr>
              <a:t>Care for our Students</a:t>
            </a:r>
          </a:p>
          <a:p>
            <a:pPr marL="119063" indent="-119063">
              <a:spcAft>
                <a:spcPts val="600"/>
              </a:spcAft>
              <a:buFont typeface="Arial" panose="020B0604020202020204" pitchFamily="34" charset="0"/>
              <a:buChar char="•"/>
            </a:pPr>
            <a:r>
              <a:rPr lang="en-US" sz="900" dirty="0">
                <a:latin typeface="Avenir Next" panose="020B0503020202020204" pitchFamily="34" charset="0"/>
                <a:cs typeface="Calibri"/>
              </a:rPr>
              <a:t>Our Students will then provide that same level of </a:t>
            </a:r>
            <a:r>
              <a:rPr lang="en-US" sz="900" b="1" dirty="0">
                <a:latin typeface="Avenir Next Demi Bold" panose="020B0503020202020204" pitchFamily="34" charset="0"/>
              </a:rPr>
              <a:t>care for patients </a:t>
            </a:r>
            <a:r>
              <a:rPr lang="en-US" sz="900" dirty="0">
                <a:latin typeface="Avenir Next" panose="020B0503020202020204" pitchFamily="34" charset="0"/>
                <a:cs typeface="Calibri"/>
              </a:rPr>
              <a:t>and this will </a:t>
            </a:r>
            <a:r>
              <a:rPr lang="en-US" sz="900" b="1" dirty="0">
                <a:latin typeface="Avenir Next Demi Bold" panose="020B0503020202020204" pitchFamily="34" charset="0"/>
              </a:rPr>
              <a:t>transform </a:t>
            </a:r>
            <a:br>
              <a:rPr lang="en-US" sz="900" b="1" dirty="0">
                <a:latin typeface="Avenir Next Demi Bold" panose="020B0503020202020204" pitchFamily="34" charset="0"/>
              </a:rPr>
            </a:br>
            <a:r>
              <a:rPr lang="en-US" sz="900" b="1" dirty="0">
                <a:latin typeface="Avenir Next Demi Bold" panose="020B0503020202020204" pitchFamily="34" charset="0"/>
              </a:rPr>
              <a:t>healthcare in our global communities.</a:t>
            </a:r>
          </a:p>
        </p:txBody>
      </p:sp>
      <p:sp>
        <p:nvSpPr>
          <p:cNvPr id="4" name="Slide Number Placeholder 3"/>
          <p:cNvSpPr>
            <a:spLocks noGrp="1"/>
          </p:cNvSpPr>
          <p:nvPr>
            <p:ph type="sldNum" sz="quarter" idx="5"/>
          </p:nvPr>
        </p:nvSpPr>
        <p:spPr/>
        <p:txBody>
          <a:bodyPr/>
          <a:lstStyle/>
          <a:p>
            <a:fld id="{5D8B4154-E1A8-B24C-9674-B37BC54EF24D}" type="slidenum">
              <a:rPr lang="en-US" smtClean="0"/>
              <a:t>2</a:t>
            </a:fld>
            <a:endParaRPr lang="en-US"/>
          </a:p>
        </p:txBody>
      </p:sp>
    </p:spTree>
    <p:extLst>
      <p:ext uri="{BB962C8B-B14F-4D97-AF65-F5344CB8AC3E}">
        <p14:creationId xmlns:p14="http://schemas.microsoft.com/office/powerpoint/2010/main" val="1074360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900" dirty="0">
                <a:latin typeface="Avenir Next" panose="020B0503020202020204" pitchFamily="34" charset="0"/>
                <a:ea typeface="ＭＳ Ｐゴシック"/>
                <a:cs typeface="Arial"/>
              </a:rPr>
              <a:t>One important learning environment will be your virtual lab classes. You will learn and practice your health assessment and nursing skills. You will be mailed individual lab kits to complete with online instruction. There are skills check ins with your instructor to reinforce content that you have learned.</a:t>
            </a:r>
          </a:p>
        </p:txBody>
      </p:sp>
      <p:sp>
        <p:nvSpPr>
          <p:cNvPr id="4" name="Slide Number Placeholder 3"/>
          <p:cNvSpPr>
            <a:spLocks noGrp="1"/>
          </p:cNvSpPr>
          <p:nvPr>
            <p:ph type="sldNum" sz="quarter" idx="5"/>
          </p:nvPr>
        </p:nvSpPr>
        <p:spPr/>
        <p:txBody>
          <a:bodyPr/>
          <a:lstStyle/>
          <a:p>
            <a:fld id="{5D8B4154-E1A8-B24C-9674-B37BC54EF24D}" type="slidenum">
              <a:rPr lang="en-US" smtClean="0"/>
              <a:t>20</a:t>
            </a:fld>
            <a:endParaRPr lang="en-US"/>
          </a:p>
        </p:txBody>
      </p:sp>
    </p:spTree>
    <p:extLst>
      <p:ext uri="{BB962C8B-B14F-4D97-AF65-F5344CB8AC3E}">
        <p14:creationId xmlns:p14="http://schemas.microsoft.com/office/powerpoint/2010/main" val="2840926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sz="900" dirty="0">
                <a:latin typeface="Avenir Next" panose="020B0503020202020204" pitchFamily="34" charset="0"/>
                <a:ea typeface="ＭＳ Ｐゴシック"/>
                <a:cs typeface="Arial"/>
              </a:rPr>
              <a:t>Simulation is embedded into the entire curriculum. You will have many opportunities to be in simulation, in various settings and patient scenarios. The simulated setting may be a hospital </a:t>
            </a:r>
            <a:br>
              <a:rPr lang="en-US" altLang="en-US" sz="900" dirty="0">
                <a:latin typeface="Avenir Next" panose="020B0503020202020204" pitchFamily="34" charset="0"/>
                <a:ea typeface="ＭＳ Ｐゴシック"/>
                <a:cs typeface="Arial"/>
              </a:rPr>
            </a:br>
            <a:r>
              <a:rPr lang="en-US" altLang="en-US" sz="900" dirty="0">
                <a:latin typeface="Avenir Next" panose="020B0503020202020204" pitchFamily="34" charset="0"/>
                <a:ea typeface="ＭＳ Ｐゴシック"/>
                <a:cs typeface="Arial"/>
              </a:rPr>
              <a:t>room or a home health care environment. </a:t>
            </a:r>
            <a:endParaRPr lang="en-US" altLang="en-US" sz="900" dirty="0">
              <a:latin typeface="Avenir Next" panose="020B0503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5D8B4154-E1A8-B24C-9674-B37BC54EF24D}" type="slidenum">
              <a:rPr lang="en-US" smtClean="0"/>
              <a:t>21</a:t>
            </a:fld>
            <a:endParaRPr lang="en-US"/>
          </a:p>
        </p:txBody>
      </p:sp>
    </p:spTree>
    <p:extLst>
      <p:ext uri="{BB962C8B-B14F-4D97-AF65-F5344CB8AC3E}">
        <p14:creationId xmlns:p14="http://schemas.microsoft.com/office/powerpoint/2010/main" val="29928520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900" dirty="0">
                <a:latin typeface="Avenir Next" panose="020B0503020202020204" pitchFamily="34" charset="0"/>
                <a:cs typeface="Calibri" panose="020F0502020204030204"/>
              </a:rPr>
              <a:t>Clinical experiences will occur at the end of each 8 week session that has a clinical course. Students will prepare online through virtual labs and simulations. Students will then attend live onsite clinical at our partner locations. Times and days will vary. A typical clinical experience might look like this (EXPLAIN the SLIDE): </a:t>
            </a:r>
          </a:p>
          <a:p>
            <a:pPr marL="115888" indent="-115888">
              <a:spcAft>
                <a:spcPts val="600"/>
              </a:spcAft>
              <a:buFont typeface="Arial"/>
              <a:buChar char="•"/>
            </a:pPr>
            <a:r>
              <a:rPr lang="en-US" sz="900" dirty="0">
                <a:latin typeface="Avenir Next" panose="020B0503020202020204" pitchFamily="34" charset="0"/>
              </a:rPr>
              <a:t>For sessions requiring a total of 72 clinical hours</a:t>
            </a:r>
            <a:endParaRPr lang="en-US" sz="900" dirty="0">
              <a:latin typeface="Avenir Next" panose="020B0503020202020204" pitchFamily="34" charset="0"/>
              <a:cs typeface="Calibri"/>
            </a:endParaRPr>
          </a:p>
          <a:p>
            <a:pPr marL="115888" indent="-115888">
              <a:spcAft>
                <a:spcPts val="600"/>
              </a:spcAft>
              <a:buFont typeface="Arial"/>
              <a:buChar char="•"/>
            </a:pPr>
            <a:r>
              <a:rPr lang="en-US" sz="900" dirty="0">
                <a:latin typeface="Avenir Next" panose="020B0503020202020204" pitchFamily="34" charset="0"/>
              </a:rPr>
              <a:t>This is based of a 9</a:t>
            </a:r>
            <a:r>
              <a:rPr lang="en-US" sz="900" baseline="0" dirty="0">
                <a:latin typeface="Avenir Next" panose="020B0503020202020204" pitchFamily="34" charset="0"/>
              </a:rPr>
              <a:t> hours </a:t>
            </a:r>
            <a:r>
              <a:rPr lang="en-US" sz="900" dirty="0">
                <a:latin typeface="Avenir Next" panose="020B0503020202020204" pitchFamily="34" charset="0"/>
              </a:rPr>
              <a:t>clinical experience (1 hour pre/post conference and an 8 </a:t>
            </a:r>
            <a:r>
              <a:rPr lang="en-US" sz="900" dirty="0" err="1">
                <a:latin typeface="Avenir Next" panose="020B0503020202020204" pitchFamily="34" charset="0"/>
              </a:rPr>
              <a:t>hr</a:t>
            </a:r>
            <a:r>
              <a:rPr lang="en-US" sz="900" dirty="0">
                <a:latin typeface="Avenir Next" panose="020B0503020202020204" pitchFamily="34" charset="0"/>
              </a:rPr>
              <a:t> evening shift </a:t>
            </a:r>
            <a:r>
              <a:rPr lang="en-US" sz="900" baseline="0" dirty="0">
                <a:latin typeface="Avenir Next" panose="020B0503020202020204" pitchFamily="34" charset="0"/>
              </a:rPr>
              <a:t>2 pm – 11 pm</a:t>
            </a:r>
            <a:r>
              <a:rPr lang="en-US" sz="900" dirty="0">
                <a:latin typeface="Avenir Next" panose="020B0503020202020204" pitchFamily="34" charset="0"/>
              </a:rPr>
              <a:t>)</a:t>
            </a:r>
            <a:endParaRPr lang="en-US" sz="900" dirty="0">
              <a:latin typeface="Avenir Next" panose="020B0503020202020204" pitchFamily="34" charset="0"/>
              <a:cs typeface="Calibri"/>
            </a:endParaRPr>
          </a:p>
          <a:p>
            <a:pPr marL="115888" indent="-115888">
              <a:spcAft>
                <a:spcPts val="600"/>
              </a:spcAft>
              <a:buFont typeface="Arial"/>
              <a:buChar char="•"/>
            </a:pPr>
            <a:r>
              <a:rPr lang="en-US" sz="900" dirty="0">
                <a:latin typeface="Avenir Next" panose="020B0503020202020204" pitchFamily="34" charset="0"/>
              </a:rPr>
              <a:t>If a student should need to travel to clinical site and lodge nearby: Travel Sunday. Clinical M-TH. Friday NO CLINICAL. Clinical SAT-TUE. Travel home Wednesday</a:t>
            </a:r>
            <a:endParaRPr lang="en-US" sz="900" baseline="0" dirty="0">
              <a:latin typeface="Avenir Next" panose="020B0503020202020204" pitchFamily="34" charset="0"/>
            </a:endParaRPr>
          </a:p>
          <a:p>
            <a:pPr>
              <a:spcAft>
                <a:spcPts val="600"/>
              </a:spcAft>
            </a:pPr>
            <a:r>
              <a:rPr lang="en-US" sz="900" baseline="0" dirty="0">
                <a:latin typeface="Avenir Next" panose="020B0503020202020204" pitchFamily="34" charset="0"/>
              </a:rPr>
              <a:t>Pre-conference, clinical experience, post-conference</a:t>
            </a:r>
            <a:r>
              <a:rPr lang="en-US" sz="900" dirty="0">
                <a:latin typeface="Avenir Next" panose="020B0503020202020204" pitchFamily="34" charset="0"/>
              </a:rPr>
              <a:t> </a:t>
            </a:r>
            <a:endParaRPr lang="en-US" sz="900" dirty="0">
              <a:latin typeface="Avenir Next" panose="020B0503020202020204" pitchFamily="34" charset="0"/>
              <a:cs typeface="Calibri"/>
            </a:endParaRPr>
          </a:p>
        </p:txBody>
      </p:sp>
      <p:sp>
        <p:nvSpPr>
          <p:cNvPr id="4" name="Slide Number Placeholder 3"/>
          <p:cNvSpPr>
            <a:spLocks noGrp="1"/>
          </p:cNvSpPr>
          <p:nvPr>
            <p:ph type="sldNum" sz="quarter" idx="5"/>
          </p:nvPr>
        </p:nvSpPr>
        <p:spPr/>
        <p:txBody>
          <a:bodyPr/>
          <a:lstStyle/>
          <a:p>
            <a:fld id="{5D8B4154-E1A8-B24C-9674-B37BC54EF24D}" type="slidenum">
              <a:rPr lang="en-US" smtClean="0"/>
              <a:t>22</a:t>
            </a:fld>
            <a:endParaRPr lang="en-US"/>
          </a:p>
        </p:txBody>
      </p:sp>
    </p:spTree>
    <p:extLst>
      <p:ext uri="{BB962C8B-B14F-4D97-AF65-F5344CB8AC3E}">
        <p14:creationId xmlns:p14="http://schemas.microsoft.com/office/powerpoint/2010/main" val="4190633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altLang="en-US" sz="900" dirty="0">
                <a:latin typeface="Avenir Next" panose="020B0503020202020204" pitchFamily="34" charset="0"/>
                <a:ea typeface="ＭＳ Ｐゴシック"/>
                <a:cs typeface="Arial"/>
              </a:rPr>
              <a:t>Mention a typical schedule for the first year, etc.</a:t>
            </a:r>
          </a:p>
          <a:p>
            <a:pPr>
              <a:spcAft>
                <a:spcPts val="600"/>
              </a:spcAft>
            </a:pPr>
            <a:r>
              <a:rPr lang="en-US" altLang="en-US" sz="900" dirty="0">
                <a:latin typeface="Avenir Next" panose="020B0503020202020204" pitchFamily="34" charset="0"/>
                <a:ea typeface="ＭＳ Ｐゴシック"/>
                <a:cs typeface="Arial"/>
              </a:rPr>
              <a:t>Students will start the program in the semester that aligns with courses needed for completion. Students with transfer credits will have a shorter time to completion. Courses are completed in a lock and step, sequenced manner. </a:t>
            </a:r>
          </a:p>
        </p:txBody>
      </p:sp>
      <p:sp>
        <p:nvSpPr>
          <p:cNvPr id="4" name="Slide Number Placeholder 3"/>
          <p:cNvSpPr>
            <a:spLocks noGrp="1"/>
          </p:cNvSpPr>
          <p:nvPr>
            <p:ph type="sldNum" sz="quarter" idx="10"/>
          </p:nvPr>
        </p:nvSpPr>
        <p:spPr/>
        <p:txBody>
          <a:bodyPr/>
          <a:lstStyle/>
          <a:p>
            <a:fld id="{5D8B4154-E1A8-B24C-9674-B37BC54EF24D}" type="slidenum">
              <a:rPr lang="en-US" smtClean="0"/>
              <a:t>23</a:t>
            </a:fld>
            <a:endParaRPr lang="en-US"/>
          </a:p>
        </p:txBody>
      </p:sp>
    </p:spTree>
    <p:extLst>
      <p:ext uri="{BB962C8B-B14F-4D97-AF65-F5344CB8AC3E}">
        <p14:creationId xmlns:p14="http://schemas.microsoft.com/office/powerpoint/2010/main" val="1891225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latin typeface="Avenir Next" panose="020B0503020202020204" pitchFamily="34" charset="0"/>
                <a:cs typeface="Calibri"/>
              </a:rPr>
              <a:t>Now I would like to hand the presentation over to one of our admissions advisors to explain the admission process. </a:t>
            </a:r>
          </a:p>
        </p:txBody>
      </p:sp>
      <p:sp>
        <p:nvSpPr>
          <p:cNvPr id="4" name="Slide Number Placeholder 3"/>
          <p:cNvSpPr>
            <a:spLocks noGrp="1"/>
          </p:cNvSpPr>
          <p:nvPr>
            <p:ph type="sldNum" sz="quarter" idx="5"/>
          </p:nvPr>
        </p:nvSpPr>
        <p:spPr/>
        <p:txBody>
          <a:bodyPr/>
          <a:lstStyle/>
          <a:p>
            <a:fld id="{5D8B4154-E1A8-B24C-9674-B37BC54EF24D}" type="slidenum">
              <a:rPr lang="en-US" smtClean="0"/>
              <a:t>24</a:t>
            </a:fld>
            <a:endParaRPr lang="en-US"/>
          </a:p>
        </p:txBody>
      </p:sp>
    </p:spTree>
    <p:extLst>
      <p:ext uri="{BB962C8B-B14F-4D97-AF65-F5344CB8AC3E}">
        <p14:creationId xmlns:p14="http://schemas.microsoft.com/office/powerpoint/2010/main" val="27017339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latin typeface="Avenir Next" panose="020B0503020202020204" pitchFamily="34" charset="0"/>
                <a:cs typeface="Calibri"/>
              </a:rPr>
              <a:t>Explain admission process – read slide </a:t>
            </a:r>
            <a:endParaRPr lang="en-US" sz="900" dirty="0">
              <a:latin typeface="Avenir Next" panose="020B0503020202020204" pitchFamily="34" charset="0"/>
            </a:endParaRPr>
          </a:p>
          <a:p>
            <a:endParaRPr lang="en-US" sz="900" dirty="0">
              <a:latin typeface="Avenir Next" panose="020B0503020202020204" pitchFamily="34" charset="0"/>
            </a:endParaRPr>
          </a:p>
        </p:txBody>
      </p:sp>
      <p:sp>
        <p:nvSpPr>
          <p:cNvPr id="4" name="Slide Number Placeholder 3"/>
          <p:cNvSpPr>
            <a:spLocks noGrp="1"/>
          </p:cNvSpPr>
          <p:nvPr>
            <p:ph type="sldNum" sz="quarter" idx="10"/>
          </p:nvPr>
        </p:nvSpPr>
        <p:spPr/>
        <p:txBody>
          <a:bodyPr/>
          <a:lstStyle/>
          <a:p>
            <a:fld id="{5D8B4154-E1A8-B24C-9674-B37BC54EF24D}" type="slidenum">
              <a:rPr lang="en-US" smtClean="0"/>
              <a:t>25</a:t>
            </a:fld>
            <a:endParaRPr lang="en-US"/>
          </a:p>
        </p:txBody>
      </p:sp>
    </p:spTree>
    <p:extLst>
      <p:ext uri="{BB962C8B-B14F-4D97-AF65-F5344CB8AC3E}">
        <p14:creationId xmlns:p14="http://schemas.microsoft.com/office/powerpoint/2010/main" val="23740537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8B4154-E1A8-B24C-9674-B37BC54EF24D}" type="slidenum">
              <a:rPr lang="en-US" smtClean="0"/>
              <a:t>26</a:t>
            </a:fld>
            <a:endParaRPr lang="en-US"/>
          </a:p>
        </p:txBody>
      </p:sp>
    </p:spTree>
    <p:extLst>
      <p:ext uri="{BB962C8B-B14F-4D97-AF65-F5344CB8AC3E}">
        <p14:creationId xmlns:p14="http://schemas.microsoft.com/office/powerpoint/2010/main" val="14957007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altLang="en-US" sz="900" b="1" i="1" u="sng" dirty="0">
                <a:latin typeface="Avenir Next Demi Bold" panose="020B0503020202020204" pitchFamily="34" charset="0"/>
                <a:ea typeface="ＭＳ Ｐゴシック"/>
                <a:cs typeface="Arial"/>
              </a:rPr>
              <a:t>INSTRUCTIONS: </a:t>
            </a:r>
            <a:r>
              <a:rPr lang="en-US" altLang="en-US" sz="900" b="1" u="sng" dirty="0">
                <a:latin typeface="Avenir Next Demi Bold" panose="020B0503020202020204" pitchFamily="34" charset="0"/>
                <a:ea typeface="ＭＳ Ｐゴシック"/>
                <a:cs typeface="Arial"/>
              </a:rPr>
              <a:t>What Are We Going To Cover Today?</a:t>
            </a:r>
            <a:endParaRPr lang="en-US" altLang="en-US" sz="900" b="1" u="sng" dirty="0">
              <a:latin typeface="Avenir Next Demi Bold" panose="020B0503020202020204" pitchFamily="34" charset="0"/>
              <a:ea typeface="ＭＳ Ｐゴシック" panose="020B0600070205080204" pitchFamily="34" charset="-128"/>
              <a:cs typeface="Arial" panose="020B0604020202020204" pitchFamily="34" charset="0"/>
            </a:endParaRPr>
          </a:p>
          <a:p>
            <a:pPr>
              <a:spcAft>
                <a:spcPts val="600"/>
              </a:spcAft>
            </a:pPr>
            <a:r>
              <a:rPr lang="en-US" altLang="en-US" sz="900" b="1" i="1" u="sng" dirty="0">
                <a:latin typeface="Avenir Next Demi Bold" panose="020B0503020202020204" pitchFamily="34" charset="0"/>
                <a:ea typeface="ＭＳ Ｐゴシック"/>
                <a:cs typeface="Arial"/>
              </a:rPr>
              <a:t>PRESENTER:</a:t>
            </a:r>
            <a:r>
              <a:rPr lang="en-US" altLang="en-US" sz="900" b="1" i="1" dirty="0">
                <a:latin typeface="Avenir Next Demi Bold" panose="020B0503020202020204" pitchFamily="34" charset="0"/>
                <a:ea typeface="ＭＳ Ｐゴシック"/>
                <a:cs typeface="Arial"/>
              </a:rPr>
              <a:t> </a:t>
            </a:r>
            <a:r>
              <a:rPr lang="en-US" altLang="en-US" sz="900" b="1" dirty="0">
                <a:latin typeface="Avenir Next Demi Bold" panose="020B0503020202020204" pitchFamily="34" charset="0"/>
                <a:ea typeface="ＭＳ Ｐゴシック"/>
                <a:cs typeface="Arial"/>
              </a:rPr>
              <a:t>(Recommended: Director of Admission)</a:t>
            </a:r>
            <a:endParaRPr lang="en-US" altLang="en-US" sz="900" b="1" dirty="0">
              <a:latin typeface="Avenir Next Demi Bold" panose="020B0503020202020204" pitchFamily="34" charset="0"/>
              <a:ea typeface="ＭＳ Ｐゴシック" panose="020B0600070205080204" pitchFamily="34" charset="-128"/>
              <a:cs typeface="Arial" panose="020B0604020202020204" pitchFamily="34" charset="0"/>
            </a:endParaRPr>
          </a:p>
          <a:p>
            <a:pPr>
              <a:spcAft>
                <a:spcPts val="600"/>
              </a:spcAft>
            </a:pPr>
            <a:r>
              <a:rPr lang="en-US" altLang="en-US" sz="900" b="1" i="1" u="sng" dirty="0">
                <a:latin typeface="Avenir Next Demi Bold" panose="020B0503020202020204" pitchFamily="34" charset="0"/>
                <a:ea typeface="ＭＳ Ｐゴシック"/>
                <a:cs typeface="Arial"/>
              </a:rPr>
              <a:t>SCRIPTING</a:t>
            </a:r>
          </a:p>
          <a:p>
            <a:pPr>
              <a:spcAft>
                <a:spcPts val="600"/>
              </a:spcAft>
            </a:pPr>
            <a:r>
              <a:rPr lang="en-US" sz="900" dirty="0">
                <a:latin typeface="Avenir Next" panose="020B0503020202020204" pitchFamily="34" charset="0"/>
                <a:cs typeface="Calibri"/>
              </a:rPr>
              <a:t>Now we will discuss Student services </a:t>
            </a:r>
            <a:endParaRPr lang="en-US" sz="900" dirty="0">
              <a:latin typeface="Avenir Next" panose="020B0503020202020204" pitchFamily="34" charset="0"/>
            </a:endParaRPr>
          </a:p>
        </p:txBody>
      </p:sp>
      <p:sp>
        <p:nvSpPr>
          <p:cNvPr id="4" name="Slide Number Placeholder 3"/>
          <p:cNvSpPr>
            <a:spLocks noGrp="1"/>
          </p:cNvSpPr>
          <p:nvPr>
            <p:ph type="sldNum" sz="quarter" idx="5"/>
          </p:nvPr>
        </p:nvSpPr>
        <p:spPr/>
        <p:txBody>
          <a:bodyPr/>
          <a:lstStyle/>
          <a:p>
            <a:fld id="{5D8B4154-E1A8-B24C-9674-B37BC54EF24D}" type="slidenum">
              <a:rPr lang="en-US" smtClean="0"/>
              <a:t>27</a:t>
            </a:fld>
            <a:endParaRPr lang="en-US"/>
          </a:p>
        </p:txBody>
      </p:sp>
    </p:spTree>
    <p:extLst>
      <p:ext uri="{BB962C8B-B14F-4D97-AF65-F5344CB8AC3E}">
        <p14:creationId xmlns:p14="http://schemas.microsoft.com/office/powerpoint/2010/main" val="11338849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latin typeface="Avenir Next" panose="020B0503020202020204" pitchFamily="34" charset="0"/>
                <a:cs typeface="Calibri"/>
              </a:rPr>
              <a:t>Student service advisor – read slide</a:t>
            </a:r>
          </a:p>
        </p:txBody>
      </p:sp>
      <p:sp>
        <p:nvSpPr>
          <p:cNvPr id="4" name="Slide Number Placeholder 3"/>
          <p:cNvSpPr>
            <a:spLocks noGrp="1"/>
          </p:cNvSpPr>
          <p:nvPr>
            <p:ph type="sldNum" sz="quarter" idx="10"/>
          </p:nvPr>
        </p:nvSpPr>
        <p:spPr/>
        <p:txBody>
          <a:bodyPr/>
          <a:lstStyle/>
          <a:p>
            <a:fld id="{5D8B4154-E1A8-B24C-9674-B37BC54EF24D}" type="slidenum">
              <a:rPr lang="en-US" smtClean="0"/>
              <a:t>28</a:t>
            </a:fld>
            <a:endParaRPr lang="en-US"/>
          </a:p>
        </p:txBody>
      </p:sp>
    </p:spTree>
    <p:extLst>
      <p:ext uri="{BB962C8B-B14F-4D97-AF65-F5344CB8AC3E}">
        <p14:creationId xmlns:p14="http://schemas.microsoft.com/office/powerpoint/2010/main" val="32826447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a:latin typeface="Avenir Next" panose="020B0503020202020204" pitchFamily="34" charset="0"/>
                <a:cs typeface="Calibri"/>
              </a:rPr>
              <a:t>Director/Dean of Nursing</a:t>
            </a:r>
          </a:p>
          <a:p>
            <a:endParaRPr lang="en-US" sz="900" dirty="0">
              <a:latin typeface="Avenir Next" panose="020B0503020202020204" pitchFamily="34" charset="0"/>
              <a:cs typeface="Calibri"/>
            </a:endParaRPr>
          </a:p>
          <a:p>
            <a:r>
              <a:rPr lang="en-US" sz="900" dirty="0">
                <a:latin typeface="Avenir Next" panose="020B0503020202020204" pitchFamily="34" charset="0"/>
                <a:cs typeface="Calibri"/>
              </a:rPr>
              <a:t>We are excited you are interested in Chamberlain's BSN Online Degree Option. This innovative program was designed with you in mind...</a:t>
            </a:r>
          </a:p>
        </p:txBody>
      </p:sp>
      <p:sp>
        <p:nvSpPr>
          <p:cNvPr id="4" name="Slide Number Placeholder 3"/>
          <p:cNvSpPr>
            <a:spLocks noGrp="1"/>
          </p:cNvSpPr>
          <p:nvPr>
            <p:ph type="sldNum" sz="quarter" idx="5"/>
          </p:nvPr>
        </p:nvSpPr>
        <p:spPr/>
        <p:txBody>
          <a:bodyPr/>
          <a:lstStyle/>
          <a:p>
            <a:fld id="{5D8B4154-E1A8-B24C-9674-B37BC54EF24D}" type="slidenum">
              <a:rPr lang="en-US" smtClean="0"/>
              <a:t>29</a:t>
            </a:fld>
            <a:endParaRPr lang="en-US"/>
          </a:p>
        </p:txBody>
      </p:sp>
    </p:spTree>
    <p:extLst>
      <p:ext uri="{BB962C8B-B14F-4D97-AF65-F5344CB8AC3E}">
        <p14:creationId xmlns:p14="http://schemas.microsoft.com/office/powerpoint/2010/main" val="3705320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latin typeface="Avenir Next" panose="020B0503020202020204" pitchFamily="34" charset="0"/>
                <a:cs typeface="Calibri"/>
              </a:rPr>
              <a:t>I am Dr. Janina C Johnson, Director of the BSN Online Program. Also, joining us today </a:t>
            </a:r>
            <a:br>
              <a:rPr lang="en-US" sz="900" dirty="0">
                <a:latin typeface="Avenir Next" panose="020B0503020202020204" pitchFamily="34" charset="0"/>
                <a:cs typeface="Calibri"/>
              </a:rPr>
            </a:br>
            <a:r>
              <a:rPr lang="en-US" sz="900" dirty="0">
                <a:latin typeface="Avenir Next" panose="020B0503020202020204" pitchFamily="34" charset="0"/>
                <a:cs typeface="Calibri"/>
              </a:rPr>
              <a:t>is Delaney LaRosa, Dean of Academic Affairs. </a:t>
            </a:r>
          </a:p>
          <a:p>
            <a:endParaRPr lang="en-US" sz="900" dirty="0">
              <a:latin typeface="Avenir Next" panose="020B0503020202020204" pitchFamily="34" charset="0"/>
            </a:endParaRPr>
          </a:p>
        </p:txBody>
      </p:sp>
      <p:sp>
        <p:nvSpPr>
          <p:cNvPr id="4" name="Slide Number Placeholder 3"/>
          <p:cNvSpPr>
            <a:spLocks noGrp="1"/>
          </p:cNvSpPr>
          <p:nvPr>
            <p:ph type="sldNum" sz="quarter" idx="10"/>
          </p:nvPr>
        </p:nvSpPr>
        <p:spPr/>
        <p:txBody>
          <a:bodyPr/>
          <a:lstStyle/>
          <a:p>
            <a:fld id="{5D8B4154-E1A8-B24C-9674-B37BC54EF24D}" type="slidenum">
              <a:rPr lang="en-US" smtClean="0"/>
              <a:t>3</a:t>
            </a:fld>
            <a:endParaRPr lang="en-US"/>
          </a:p>
        </p:txBody>
      </p:sp>
    </p:spTree>
    <p:extLst>
      <p:ext uri="{BB962C8B-B14F-4D97-AF65-F5344CB8AC3E}">
        <p14:creationId xmlns:p14="http://schemas.microsoft.com/office/powerpoint/2010/main" val="16815338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dirty="0">
                <a:latin typeface="Avenir Next" panose="020B0503020202020204" pitchFamily="34" charset="0"/>
                <a:cs typeface="Calibri"/>
              </a:rPr>
              <a:t>For those of you who are interested in learning more please put your name and number in the chat box or contact your admission rep – information on the slide. </a:t>
            </a:r>
            <a:endParaRPr lang="en-US" sz="900" dirty="0">
              <a:latin typeface="Avenir Next" panose="020B0503020202020204" pitchFamily="34" charset="0"/>
            </a:endParaRPr>
          </a:p>
        </p:txBody>
      </p:sp>
      <p:sp>
        <p:nvSpPr>
          <p:cNvPr id="4" name="Slide Number Placeholder 3"/>
          <p:cNvSpPr>
            <a:spLocks noGrp="1"/>
          </p:cNvSpPr>
          <p:nvPr>
            <p:ph type="sldNum" sz="quarter" idx="10"/>
          </p:nvPr>
        </p:nvSpPr>
        <p:spPr/>
        <p:txBody>
          <a:bodyPr/>
          <a:lstStyle/>
          <a:p>
            <a:fld id="{5D8B4154-E1A8-B24C-9674-B37BC54EF24D}" type="slidenum">
              <a:rPr lang="en-US" smtClean="0"/>
              <a:t>30</a:t>
            </a:fld>
            <a:endParaRPr lang="en-US"/>
          </a:p>
        </p:txBody>
      </p:sp>
    </p:spTree>
    <p:extLst>
      <p:ext uri="{BB962C8B-B14F-4D97-AF65-F5344CB8AC3E}">
        <p14:creationId xmlns:p14="http://schemas.microsoft.com/office/powerpoint/2010/main" val="272494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D8B4154-E1A8-B24C-9674-B37BC54EF24D}" type="slidenum">
              <a:rPr lang="en-US" smtClean="0"/>
              <a:t>31</a:t>
            </a:fld>
            <a:endParaRPr lang="en-US"/>
          </a:p>
        </p:txBody>
      </p:sp>
    </p:spTree>
    <p:extLst>
      <p:ext uri="{BB962C8B-B14F-4D97-AF65-F5344CB8AC3E}">
        <p14:creationId xmlns:p14="http://schemas.microsoft.com/office/powerpoint/2010/main" val="23715347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latin typeface="Avenir Next" panose="020B0503020202020204" pitchFamily="34" charset="0"/>
                <a:cs typeface="Calibri"/>
              </a:rPr>
              <a:t>I would also like to introduce you to other members of our team that </a:t>
            </a:r>
            <a:br>
              <a:rPr lang="en-US" dirty="0">
                <a:latin typeface="Avenir Next" panose="020B0503020202020204" pitchFamily="34" charset="0"/>
                <a:cs typeface="Calibri"/>
              </a:rPr>
            </a:br>
            <a:r>
              <a:rPr lang="en-US" dirty="0">
                <a:latin typeface="Avenir Next" panose="020B0503020202020204" pitchFamily="34" charset="0"/>
                <a:cs typeface="Calibri"/>
              </a:rPr>
              <a:t>will help you along your way in your journey to becoming a BSN-Online nursing student. </a:t>
            </a:r>
            <a:endParaRPr lang="en-US" dirty="0">
              <a:latin typeface="Avenir Next" panose="020B0503020202020204" pitchFamily="34" charset="0"/>
            </a:endParaRPr>
          </a:p>
          <a:p>
            <a:pPr marL="115888" indent="-115888">
              <a:spcAft>
                <a:spcPts val="600"/>
              </a:spcAft>
              <a:buFont typeface="Arial" panose="020B0604020202020204" pitchFamily="34" charset="0"/>
              <a:buChar char="•"/>
            </a:pPr>
            <a:r>
              <a:rPr lang="en-US" dirty="0">
                <a:latin typeface="Avenir Next" panose="020B0503020202020204" pitchFamily="34" charset="0"/>
              </a:rPr>
              <a:t>Maggie McDonald – Sr. Student Support Advisor </a:t>
            </a:r>
            <a:endParaRPr lang="en-US" dirty="0">
              <a:latin typeface="Avenir Next" panose="020B0503020202020204" pitchFamily="34" charset="0"/>
              <a:cs typeface="Calibri" panose="020F0502020204030204"/>
            </a:endParaRPr>
          </a:p>
          <a:p>
            <a:pPr marL="115888" indent="-115888">
              <a:spcAft>
                <a:spcPts val="600"/>
              </a:spcAft>
              <a:buFont typeface="Arial" panose="020B0604020202020204" pitchFamily="34" charset="0"/>
              <a:buChar char="•"/>
            </a:pPr>
            <a:r>
              <a:rPr lang="en-US" dirty="0">
                <a:latin typeface="Avenir Next" panose="020B0503020202020204" pitchFamily="34" charset="0"/>
              </a:rPr>
              <a:t>Kate </a:t>
            </a:r>
            <a:r>
              <a:rPr lang="en-US" dirty="0" err="1">
                <a:latin typeface="Avenir Next" panose="020B0503020202020204" pitchFamily="34" charset="0"/>
              </a:rPr>
              <a:t>Sibrava</a:t>
            </a:r>
            <a:r>
              <a:rPr lang="en-US" dirty="0">
                <a:latin typeface="Avenir Next" panose="020B0503020202020204" pitchFamily="34" charset="0"/>
              </a:rPr>
              <a:t> – Sr. Student Support Advisor </a:t>
            </a:r>
          </a:p>
          <a:p>
            <a:pPr marL="115888" indent="-115888">
              <a:spcAft>
                <a:spcPts val="600"/>
              </a:spcAft>
              <a:buFont typeface="Arial" panose="020B0604020202020204" pitchFamily="34" charset="0"/>
              <a:buChar char="•"/>
            </a:pPr>
            <a:r>
              <a:rPr lang="en-US" dirty="0">
                <a:latin typeface="Avenir Next" panose="020B0503020202020204" pitchFamily="34" charset="0"/>
              </a:rPr>
              <a:t>Patrick Ryan – Manager, Student Services </a:t>
            </a:r>
          </a:p>
          <a:p>
            <a:pPr marL="115888" indent="-115888">
              <a:spcAft>
                <a:spcPts val="600"/>
              </a:spcAft>
              <a:buFont typeface="Arial" panose="020B0604020202020204" pitchFamily="34" charset="0"/>
              <a:buChar char="•"/>
            </a:pPr>
            <a:r>
              <a:rPr lang="en-US" dirty="0">
                <a:latin typeface="Avenir Next" panose="020B0503020202020204" pitchFamily="34" charset="0"/>
              </a:rPr>
              <a:t>Erin Howard-</a:t>
            </a:r>
            <a:r>
              <a:rPr lang="en-US" dirty="0" err="1">
                <a:latin typeface="Avenir Next" panose="020B0503020202020204" pitchFamily="34" charset="0"/>
              </a:rPr>
              <a:t>Prak</a:t>
            </a:r>
            <a:r>
              <a:rPr lang="en-US" dirty="0">
                <a:latin typeface="Avenir Next" panose="020B0503020202020204" pitchFamily="34" charset="0"/>
              </a:rPr>
              <a:t> – Manager, Student Services </a:t>
            </a:r>
          </a:p>
        </p:txBody>
      </p:sp>
      <p:sp>
        <p:nvSpPr>
          <p:cNvPr id="4" name="Slide Number Placeholder 3"/>
          <p:cNvSpPr>
            <a:spLocks noGrp="1"/>
          </p:cNvSpPr>
          <p:nvPr>
            <p:ph type="sldNum" sz="quarter" idx="10"/>
          </p:nvPr>
        </p:nvSpPr>
        <p:spPr/>
        <p:txBody>
          <a:bodyPr/>
          <a:lstStyle/>
          <a:p>
            <a:fld id="{5D8B4154-E1A8-B24C-9674-B37BC54EF24D}" type="slidenum">
              <a:rPr lang="en-US" smtClean="0"/>
              <a:t>4</a:t>
            </a:fld>
            <a:endParaRPr lang="en-US"/>
          </a:p>
        </p:txBody>
      </p:sp>
    </p:spTree>
    <p:extLst>
      <p:ext uri="{BB962C8B-B14F-4D97-AF65-F5344CB8AC3E}">
        <p14:creationId xmlns:p14="http://schemas.microsoft.com/office/powerpoint/2010/main" val="3211132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spcAft>
                <a:spcPts val="600"/>
              </a:spcAft>
            </a:pPr>
            <a:r>
              <a:rPr lang="en-US" altLang="en-US" sz="900" dirty="0">
                <a:latin typeface="Avenir Next" panose="020B0503020202020204" pitchFamily="34" charset="0"/>
                <a:ea typeface="ＭＳ Ｐゴシック" panose="020B0600070205080204" pitchFamily="34" charset="-128"/>
                <a:cs typeface="Arial" panose="020B0604020202020204" pitchFamily="34" charset="0"/>
              </a:rPr>
              <a:t>Our Vision here at Chamberlain is that, by living </a:t>
            </a:r>
            <a:r>
              <a:rPr lang="en-US" altLang="en-US" sz="900" b="1" i="1" dirty="0">
                <a:latin typeface="Avenir Next Demi Bold" panose="020B0503020202020204" pitchFamily="34" charset="0"/>
                <a:ea typeface="ＭＳ Ｐゴシック" panose="020B0600070205080204" pitchFamily="34" charset="-128"/>
                <a:cs typeface="Arial" panose="020B0604020202020204" pitchFamily="34" charset="0"/>
              </a:rPr>
              <a:t>Chamberlain Care</a:t>
            </a:r>
            <a:r>
              <a:rPr lang="en-US" altLang="en-US" sz="900" b="1" i="1" baseline="30000" dirty="0">
                <a:latin typeface="Avenir Next Demi Bold" panose="020B0503020202020204" pitchFamily="34" charset="0"/>
                <a:ea typeface="ＭＳ Ｐゴシック" panose="020B0600070205080204" pitchFamily="34" charset="-128"/>
                <a:cs typeface="Arial" panose="020B0604020202020204" pitchFamily="34" charset="0"/>
              </a:rPr>
              <a:t>®</a:t>
            </a:r>
            <a:r>
              <a:rPr lang="en-US" altLang="en-US" sz="900" dirty="0">
                <a:latin typeface="Avenir Next" panose="020B0503020202020204" pitchFamily="34" charset="0"/>
                <a:ea typeface="ＭＳ Ｐゴシック" panose="020B0600070205080204" pitchFamily="34" charset="-128"/>
                <a:cs typeface="Arial" panose="020B0604020202020204" pitchFamily="34" charset="0"/>
              </a:rPr>
              <a:t>, we graduate extraordinary healthcare professionals who transform the health of people worldwide. </a:t>
            </a:r>
          </a:p>
          <a:p>
            <a:pPr marL="117475" indent="-117475" eaLnBrk="1" hangingPunct="1">
              <a:spcBef>
                <a:spcPct val="0"/>
              </a:spcBef>
              <a:spcAft>
                <a:spcPts val="600"/>
              </a:spcAft>
              <a:buFontTx/>
              <a:buChar char="•"/>
            </a:pPr>
            <a:r>
              <a:rPr lang="en-US" altLang="en-US" sz="900" b="1" i="1" dirty="0">
                <a:latin typeface="Avenir Next Demi Bold" panose="020B0503020202020204" pitchFamily="34" charset="0"/>
                <a:ea typeface="ＭＳ Ｐゴシック" panose="020B0600070205080204" pitchFamily="34" charset="-128"/>
                <a:cs typeface="Arial" panose="020B0604020202020204" pitchFamily="34" charset="0"/>
              </a:rPr>
              <a:t>Chamberlain Care </a:t>
            </a:r>
            <a:r>
              <a:rPr lang="en-US" altLang="en-US" sz="900" dirty="0">
                <a:latin typeface="Avenir Next" panose="020B0503020202020204" pitchFamily="34" charset="0"/>
                <a:ea typeface="ＭＳ Ｐゴシック" panose="020B0600070205080204" pitchFamily="34" charset="-128"/>
                <a:cs typeface="Arial" panose="020B0604020202020204" pitchFamily="34" charset="0"/>
              </a:rPr>
              <a:t>is culture, our value system, a commitment to our healthcare partners, patients, the community at large and, most importantly, to you, our students</a:t>
            </a:r>
          </a:p>
          <a:p>
            <a:pPr marL="117475" indent="-117475" eaLnBrk="1" hangingPunct="1">
              <a:spcBef>
                <a:spcPct val="0"/>
              </a:spcBef>
              <a:spcAft>
                <a:spcPts val="600"/>
              </a:spcAft>
              <a:buFontTx/>
              <a:buChar char="•"/>
            </a:pPr>
            <a:r>
              <a:rPr lang="en-US" altLang="en-US" sz="900" dirty="0">
                <a:latin typeface="Avenir Next" panose="020B0503020202020204" pitchFamily="34" charset="0"/>
                <a:ea typeface="ＭＳ Ｐゴシック" panose="020B0600070205080204" pitchFamily="34" charset="-128"/>
                <a:cs typeface="Arial" panose="020B0604020202020204" pitchFamily="34" charset="0"/>
              </a:rPr>
              <a:t>We believe that if we take extraordinary care of our students, you will in turn take extraordinary </a:t>
            </a:r>
            <a:br>
              <a:rPr lang="en-US" altLang="en-US" sz="900" dirty="0">
                <a:latin typeface="Avenir Next" panose="020B0503020202020204" pitchFamily="34" charset="0"/>
                <a:ea typeface="ＭＳ Ｐゴシック" panose="020B0600070205080204" pitchFamily="34" charset="-128"/>
                <a:cs typeface="Arial" panose="020B0604020202020204" pitchFamily="34" charset="0"/>
              </a:rPr>
            </a:br>
            <a:r>
              <a:rPr lang="en-US" altLang="en-US" sz="900" dirty="0">
                <a:latin typeface="Avenir Next" panose="020B0503020202020204" pitchFamily="34" charset="0"/>
                <a:ea typeface="ＭＳ Ｐゴシック" panose="020B0600070205080204" pitchFamily="34" charset="-128"/>
                <a:cs typeface="Arial" panose="020B0604020202020204" pitchFamily="34" charset="0"/>
              </a:rPr>
              <a:t>care of the patients and families you will serve</a:t>
            </a:r>
          </a:p>
          <a:p>
            <a:pPr marL="117475" indent="-117475" eaLnBrk="1" hangingPunct="1">
              <a:spcBef>
                <a:spcPct val="0"/>
              </a:spcBef>
              <a:spcAft>
                <a:spcPts val="600"/>
              </a:spcAft>
              <a:buFontTx/>
              <a:buChar char="•"/>
            </a:pPr>
            <a:r>
              <a:rPr lang="en-US" altLang="en-US" sz="900" dirty="0">
                <a:latin typeface="Avenir Next" panose="020B0503020202020204" pitchFamily="34" charset="0"/>
                <a:ea typeface="ＭＳ Ｐゴシック" panose="020B0600070205080204" pitchFamily="34" charset="-128"/>
                <a:cs typeface="Arial" panose="020B0604020202020204" pitchFamily="34" charset="0"/>
              </a:rPr>
              <a:t>I will discuss </a:t>
            </a:r>
            <a:r>
              <a:rPr lang="en-US" altLang="en-US" sz="900" b="1" i="1" dirty="0">
                <a:latin typeface="Avenir Next Demi Bold" panose="020B0503020202020204" pitchFamily="34" charset="0"/>
                <a:ea typeface="ＭＳ Ｐゴシック" panose="020B0600070205080204" pitchFamily="34" charset="-128"/>
                <a:cs typeface="Arial" panose="020B0604020202020204" pitchFamily="34" charset="0"/>
              </a:rPr>
              <a:t>Chamberlain Care </a:t>
            </a:r>
            <a:r>
              <a:rPr lang="en-US" altLang="en-US" sz="900" dirty="0">
                <a:latin typeface="Avenir Next" panose="020B0503020202020204" pitchFamily="34" charset="0"/>
                <a:ea typeface="ＭＳ Ｐゴシック" panose="020B0600070205080204" pitchFamily="34" charset="-128"/>
                <a:cs typeface="Arial" panose="020B0604020202020204" pitchFamily="34" charset="0"/>
              </a:rPr>
              <a:t>in more detail a little later in this presentation, during your time </a:t>
            </a:r>
            <a:br>
              <a:rPr lang="en-US" altLang="en-US" sz="900" dirty="0">
                <a:latin typeface="Avenir Next" panose="020B0503020202020204" pitchFamily="34" charset="0"/>
                <a:ea typeface="ＭＳ Ｐゴシック" panose="020B0600070205080204" pitchFamily="34" charset="-128"/>
                <a:cs typeface="Arial" panose="020B0604020202020204" pitchFamily="34" charset="0"/>
              </a:rPr>
            </a:br>
            <a:r>
              <a:rPr lang="en-US" altLang="en-US" sz="900" dirty="0">
                <a:latin typeface="Avenir Next" panose="020B0503020202020204" pitchFamily="34" charset="0"/>
                <a:ea typeface="ＭＳ Ｐゴシック" panose="020B0600070205080204" pitchFamily="34" charset="-128"/>
                <a:cs typeface="Arial" panose="020B0604020202020204" pitchFamily="34" charset="0"/>
              </a:rPr>
              <a:t>here on campus and throughout your admission and academic experiences here at Chamberlain </a:t>
            </a:r>
          </a:p>
          <a:p>
            <a:pPr eaLnBrk="1" hangingPunct="1">
              <a:spcBef>
                <a:spcPct val="0"/>
              </a:spcBef>
              <a:spcAft>
                <a:spcPts val="600"/>
              </a:spcAft>
            </a:pPr>
            <a:r>
              <a:rPr lang="en-US" altLang="en-US" sz="900" dirty="0">
                <a:latin typeface="Avenir Next" panose="020B0503020202020204" pitchFamily="34" charset="0"/>
                <a:ea typeface="ＭＳ Ｐゴシック" panose="020B0600070205080204" pitchFamily="34" charset="-128"/>
                <a:cs typeface="Arial" panose="020B0604020202020204" pitchFamily="34" charset="0"/>
              </a:rPr>
              <a:t>Our Mission is to educate, empower and embolden diverse healthcare professionals who advance </a:t>
            </a:r>
            <a:br>
              <a:rPr lang="en-US" altLang="en-US" sz="900" dirty="0">
                <a:latin typeface="Avenir Next" panose="020B0503020202020204" pitchFamily="34" charset="0"/>
                <a:ea typeface="ＭＳ Ｐゴシック" panose="020B0600070205080204" pitchFamily="34" charset="-128"/>
                <a:cs typeface="Arial" panose="020B0604020202020204" pitchFamily="34" charset="0"/>
              </a:rPr>
            </a:br>
            <a:r>
              <a:rPr lang="en-US" altLang="en-US" sz="900" dirty="0">
                <a:latin typeface="Avenir Next" panose="020B0503020202020204" pitchFamily="34" charset="0"/>
                <a:ea typeface="ＭＳ Ｐゴシック" panose="020B0600070205080204" pitchFamily="34" charset="-128"/>
                <a:cs typeface="Arial" panose="020B0604020202020204" pitchFamily="34" charset="0"/>
              </a:rPr>
              <a:t>the health of people, families, communities and nations.</a:t>
            </a:r>
          </a:p>
          <a:p>
            <a:pPr eaLnBrk="1" hangingPunct="1">
              <a:spcBef>
                <a:spcPct val="0"/>
              </a:spcBef>
              <a:spcAft>
                <a:spcPts val="600"/>
              </a:spcAft>
            </a:pPr>
            <a:r>
              <a:rPr lang="en-US" altLang="en-US" sz="900" dirty="0">
                <a:latin typeface="Avenir Next" panose="020B0503020202020204" pitchFamily="34" charset="0"/>
                <a:ea typeface="ＭＳ Ｐゴシック" panose="020B0600070205080204" pitchFamily="34" charset="-128"/>
                <a:cs typeface="Arial" panose="020B0604020202020204" pitchFamily="34" charset="0"/>
              </a:rPr>
              <a:t>Our Purpose is to create an academic culture in which colleagues and students thrive and that cultivates extraordinary graduates.</a:t>
            </a:r>
          </a:p>
        </p:txBody>
      </p:sp>
      <p:sp>
        <p:nvSpPr>
          <p:cNvPr id="4" name="Slide Number Placeholder 3"/>
          <p:cNvSpPr>
            <a:spLocks noGrp="1"/>
          </p:cNvSpPr>
          <p:nvPr>
            <p:ph type="sldNum" sz="quarter" idx="5"/>
          </p:nvPr>
        </p:nvSpPr>
        <p:spPr/>
        <p:txBody>
          <a:bodyPr/>
          <a:lstStyle/>
          <a:p>
            <a:fld id="{5D8B4154-E1A8-B24C-9674-B37BC54EF24D}" type="slidenum">
              <a:rPr lang="en-US" smtClean="0"/>
              <a:t>5</a:t>
            </a:fld>
            <a:endParaRPr lang="en-US"/>
          </a:p>
        </p:txBody>
      </p:sp>
    </p:spTree>
    <p:extLst>
      <p:ext uri="{BB962C8B-B14F-4D97-AF65-F5344CB8AC3E}">
        <p14:creationId xmlns:p14="http://schemas.microsoft.com/office/powerpoint/2010/main" val="427736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altLang="en-US" sz="900" dirty="0">
                <a:latin typeface="Avenir Next" panose="020B0503020202020204" pitchFamily="34" charset="0"/>
                <a:ea typeface="ＭＳ Ｐゴシック" panose="020B0600070205080204" pitchFamily="34" charset="-128"/>
                <a:cs typeface="Arial" panose="020B0604020202020204" pitchFamily="34" charset="0"/>
              </a:rPr>
              <a:t>Today, we have  more than 20 campuses nationwide in 15 states.</a:t>
            </a:r>
          </a:p>
          <a:p>
            <a:pPr>
              <a:spcAft>
                <a:spcPts val="600"/>
              </a:spcAft>
            </a:pPr>
            <a:r>
              <a:rPr lang="en-US" altLang="en-US" sz="900" dirty="0">
                <a:latin typeface="Avenir Next" panose="020B0503020202020204" pitchFamily="34" charset="0"/>
                <a:ea typeface="ＭＳ Ｐゴシック" panose="020B0600070205080204" pitchFamily="34" charset="-128"/>
                <a:cs typeface="Arial" panose="020B0604020202020204" pitchFamily="34" charset="0"/>
              </a:rPr>
              <a:t>With pre- and post-licensure programs, a growing network of campuses, and robust online offerings, Chamberlain University continues to raise the standard of nursing education and advance healthcare outcomes in communities across the country and around the world.</a:t>
            </a:r>
          </a:p>
          <a:p>
            <a:pPr>
              <a:spcAft>
                <a:spcPts val="600"/>
              </a:spcAft>
            </a:pPr>
            <a:r>
              <a:rPr lang="en-US" altLang="en-US" sz="900" dirty="0">
                <a:latin typeface="Avenir Next" panose="020B0503020202020204" pitchFamily="34" charset="0"/>
                <a:ea typeface="ＭＳ Ｐゴシック" panose="020B0600070205080204" pitchFamily="34" charset="-128"/>
                <a:cs typeface="Arial" panose="020B0604020202020204" pitchFamily="34" charset="0"/>
              </a:rPr>
              <a:t>As a Chamberlain student, you are joining this national network of extraordinary students and alumni. </a:t>
            </a:r>
          </a:p>
        </p:txBody>
      </p:sp>
      <p:sp>
        <p:nvSpPr>
          <p:cNvPr id="4" name="Slide Number Placeholder 3"/>
          <p:cNvSpPr>
            <a:spLocks noGrp="1"/>
          </p:cNvSpPr>
          <p:nvPr>
            <p:ph type="sldNum" sz="quarter" idx="10"/>
          </p:nvPr>
        </p:nvSpPr>
        <p:spPr/>
        <p:txBody>
          <a:bodyPr/>
          <a:lstStyle/>
          <a:p>
            <a:fld id="{5D8B4154-E1A8-B24C-9674-B37BC54EF24D}" type="slidenum">
              <a:rPr lang="en-US" smtClean="0"/>
              <a:t>6</a:t>
            </a:fld>
            <a:endParaRPr lang="en-US"/>
          </a:p>
        </p:txBody>
      </p:sp>
    </p:spTree>
    <p:extLst>
      <p:ext uri="{BB962C8B-B14F-4D97-AF65-F5344CB8AC3E}">
        <p14:creationId xmlns:p14="http://schemas.microsoft.com/office/powerpoint/2010/main" val="6311258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defRPr/>
            </a:pPr>
            <a:r>
              <a:rPr lang="en-US" sz="900" dirty="0">
                <a:latin typeface="Avenir Next" panose="020B0503020202020204" pitchFamily="34" charset="0"/>
              </a:rPr>
              <a:t>The BSN Online Option is the newest option of Chamberlain’s Prelicensure BSN Program.  </a:t>
            </a:r>
            <a:br>
              <a:rPr lang="en-US" sz="900" dirty="0">
                <a:latin typeface="Avenir Next" panose="020B0503020202020204" pitchFamily="34" charset="0"/>
              </a:rPr>
            </a:br>
            <a:r>
              <a:rPr lang="en-US" sz="900" dirty="0">
                <a:latin typeface="Avenir Next" panose="020B0503020202020204" pitchFamily="34" charset="0"/>
              </a:rPr>
              <a:t>It is designed specifically for entry-level, pre-licensure students.</a:t>
            </a:r>
            <a:endParaRPr lang="en-US" sz="900" u="none" strike="noStrike" kern="1200" cap="none" spc="0" normalizeH="0" baseline="0" noProof="0" dirty="0">
              <a:ln>
                <a:noFill/>
              </a:ln>
              <a:solidFill>
                <a:prstClr val="black"/>
              </a:solidFill>
              <a:effectLst/>
              <a:uLnTx/>
              <a:uFillTx/>
              <a:latin typeface="Avenir Next" panose="020B0503020202020204" pitchFamily="34" charset="0"/>
              <a:ea typeface="ＭＳ Ｐゴシック" panose="020B0600070205080204" pitchFamily="34" charset="-128"/>
              <a:cs typeface="Calibri"/>
            </a:endParaRPr>
          </a:p>
          <a:p>
            <a:pPr marL="115888" indent="-115888">
              <a:spcAft>
                <a:spcPts val="600"/>
              </a:spcAft>
              <a:buFont typeface="Arial"/>
              <a:buChar char="•"/>
              <a:defRPr/>
            </a:pPr>
            <a:r>
              <a:rPr lang="en-US" sz="900" dirty="0">
                <a:latin typeface="Avenir Next" panose="020B0503020202020204" pitchFamily="34" charset="0"/>
              </a:rPr>
              <a:t>A Faster Path to Your Degree</a:t>
            </a:r>
          </a:p>
          <a:p>
            <a:pPr marL="117475">
              <a:spcAft>
                <a:spcPts val="600"/>
              </a:spcAft>
              <a:defRPr/>
            </a:pPr>
            <a:r>
              <a:rPr lang="en-US" sz="900" dirty="0">
                <a:latin typeface="Avenir Next" panose="020B0503020202020204" pitchFamily="34" charset="0"/>
              </a:rPr>
              <a:t>In as few as 3 years of year-round study, you can have your BSN degree and be ready to work </a:t>
            </a:r>
            <a:br>
              <a:rPr lang="en-US" sz="900" dirty="0">
                <a:latin typeface="Avenir Next" panose="020B0503020202020204" pitchFamily="34" charset="0"/>
              </a:rPr>
            </a:br>
            <a:r>
              <a:rPr lang="en-US" sz="900" dirty="0">
                <a:latin typeface="Avenir Next" panose="020B0503020202020204" pitchFamily="34" charset="0"/>
              </a:rPr>
              <a:t>in a clinical setting. Depending on your qualified transfer credits, you could even finish in less </a:t>
            </a:r>
            <a:br>
              <a:rPr lang="en-US" sz="900" dirty="0">
                <a:latin typeface="Avenir Next" panose="020B0503020202020204" pitchFamily="34" charset="0"/>
              </a:rPr>
            </a:br>
            <a:r>
              <a:rPr lang="en-US" sz="900" dirty="0">
                <a:latin typeface="Avenir Next" panose="020B0503020202020204" pitchFamily="34" charset="0"/>
              </a:rPr>
              <a:t>than 3 years</a:t>
            </a:r>
          </a:p>
          <a:p>
            <a:pPr marL="117475" indent="-117475">
              <a:spcAft>
                <a:spcPts val="600"/>
              </a:spcAft>
              <a:buFont typeface="Arial"/>
              <a:buChar char="•"/>
              <a:defRPr/>
            </a:pPr>
            <a:r>
              <a:rPr lang="en-US" sz="900" dirty="0">
                <a:latin typeface="Avenir Next" panose="020B0503020202020204" pitchFamily="34" charset="0"/>
              </a:rPr>
              <a:t>Personalized, Adaptive Learning Platform Coupled with Experiential Learning </a:t>
            </a:r>
          </a:p>
          <a:p>
            <a:pPr marL="117475">
              <a:spcAft>
                <a:spcPts val="600"/>
              </a:spcAft>
              <a:defRPr/>
            </a:pPr>
            <a:r>
              <a:rPr lang="en-US" sz="900" dirty="0">
                <a:latin typeface="Avenir Next" panose="020B0503020202020204" pitchFamily="34" charset="0"/>
              </a:rPr>
              <a:t>Benefit from an optimal blend of flexibility, interactivity and experiential learning led by experienced nurse educators. Your learning journey is customized with an adaptive platform and individualized plans that build on your strengths. You will participate in virtual simulations and labs </a:t>
            </a:r>
            <a:endParaRPr lang="en-US" sz="900" dirty="0">
              <a:latin typeface="Avenir Next" panose="020B0503020202020204" pitchFamily="34" charset="0"/>
              <a:cs typeface="Calibri" panose="020F0502020204030204"/>
            </a:endParaRPr>
          </a:p>
          <a:p>
            <a:pPr marL="117475" indent="-117475">
              <a:spcAft>
                <a:spcPts val="600"/>
              </a:spcAft>
              <a:buFont typeface="Arial"/>
              <a:buChar char="•"/>
              <a:defRPr/>
            </a:pPr>
            <a:r>
              <a:rPr lang="en-US" sz="900" dirty="0">
                <a:latin typeface="Avenir Next" panose="020B0503020202020204" pitchFamily="34" charset="0"/>
              </a:rPr>
              <a:t>Dedicated Clinical Rotations:  Prepare for real-world practice with professional care teams at a select partner healthcare system. You’ll have unique opportunities to help real people in real situations under the guidance of experienced nurses.</a:t>
            </a:r>
          </a:p>
        </p:txBody>
      </p:sp>
      <p:sp>
        <p:nvSpPr>
          <p:cNvPr id="4" name="Slide Number Placeholder 3"/>
          <p:cNvSpPr>
            <a:spLocks noGrp="1"/>
          </p:cNvSpPr>
          <p:nvPr>
            <p:ph type="sldNum" sz="quarter" idx="5"/>
          </p:nvPr>
        </p:nvSpPr>
        <p:spPr/>
        <p:txBody>
          <a:bodyPr/>
          <a:lstStyle/>
          <a:p>
            <a:fld id="{5D8B4154-E1A8-B24C-9674-B37BC54EF24D}" type="slidenum">
              <a:rPr lang="en-US" smtClean="0"/>
              <a:t>7</a:t>
            </a:fld>
            <a:endParaRPr lang="en-US"/>
          </a:p>
        </p:txBody>
      </p:sp>
    </p:spTree>
    <p:extLst>
      <p:ext uri="{BB962C8B-B14F-4D97-AF65-F5344CB8AC3E}">
        <p14:creationId xmlns:p14="http://schemas.microsoft.com/office/powerpoint/2010/main" val="1615177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sz="900" dirty="0">
                <a:latin typeface="Avenir Next" panose="020B0503020202020204" pitchFamily="34" charset="0"/>
              </a:rPr>
              <a:t>CU has an established footprint of campus-based pre-licensure nursing program. Building on this strong excellence of nursing education, Chamberlain is pleased to announce the BSN Online Degree Option. This option captures the best of both worlds: adapting Chamberlain’s curriculum for online delivery with dedicated, structured hands-on skills mastery and clinical experiences. </a:t>
            </a:r>
          </a:p>
          <a:p>
            <a:pPr>
              <a:spcAft>
                <a:spcPts val="600"/>
              </a:spcAft>
            </a:pPr>
            <a:r>
              <a:rPr lang="en-US" sz="900" dirty="0">
                <a:latin typeface="Avenir Next" panose="020B0503020202020204" pitchFamily="34" charset="0"/>
              </a:rPr>
              <a:t>EMPHASIZE – developed or </a:t>
            </a:r>
            <a:r>
              <a:rPr lang="en-US" sz="900" b="1" dirty="0">
                <a:latin typeface="Avenir Next Demi Bold" panose="020B0503020202020204" pitchFamily="34" charset="0"/>
              </a:rPr>
              <a:t>designed for online </a:t>
            </a:r>
            <a:r>
              <a:rPr lang="en-US" sz="900" dirty="0">
                <a:latin typeface="Avenir Next" panose="020B0503020202020204" pitchFamily="34" charset="0"/>
              </a:rPr>
              <a:t>– thoughtful and intentional process to create </a:t>
            </a:r>
            <a:br>
              <a:rPr lang="en-US" sz="900" dirty="0">
                <a:latin typeface="Avenir Next" panose="020B0503020202020204" pitchFamily="34" charset="0"/>
              </a:rPr>
            </a:br>
            <a:r>
              <a:rPr lang="en-US" sz="900" dirty="0">
                <a:latin typeface="Avenir Next" panose="020B0503020202020204" pitchFamily="34" charset="0"/>
              </a:rPr>
              <a:t>a pre-licensure BSN to be delivered in an online learning environment (not a reaction to current </a:t>
            </a:r>
            <a:br>
              <a:rPr lang="en-US" sz="900" dirty="0">
                <a:latin typeface="Avenir Next" panose="020B0503020202020204" pitchFamily="34" charset="0"/>
              </a:rPr>
            </a:br>
            <a:r>
              <a:rPr lang="en-US" sz="900" dirty="0">
                <a:latin typeface="Avenir Next" panose="020B0503020202020204" pitchFamily="34" charset="0"/>
              </a:rPr>
              <a:t>shift from campus to virtual teaching due to COVID crisis)</a:t>
            </a:r>
            <a:endParaRPr lang="en-US" sz="900" dirty="0">
              <a:latin typeface="Avenir Next" panose="020B0503020202020204" pitchFamily="34" charset="0"/>
              <a:cs typeface="Calibri"/>
            </a:endParaRPr>
          </a:p>
        </p:txBody>
      </p:sp>
      <p:sp>
        <p:nvSpPr>
          <p:cNvPr id="4" name="Slide Number Placeholder 3"/>
          <p:cNvSpPr>
            <a:spLocks noGrp="1"/>
          </p:cNvSpPr>
          <p:nvPr>
            <p:ph type="sldNum" sz="quarter" idx="5"/>
          </p:nvPr>
        </p:nvSpPr>
        <p:spPr/>
        <p:txBody>
          <a:bodyPr/>
          <a:lstStyle/>
          <a:p>
            <a:fld id="{5D8B4154-E1A8-B24C-9674-B37BC54EF24D}" type="slidenum">
              <a:rPr lang="en-US" smtClean="0"/>
              <a:t>8</a:t>
            </a:fld>
            <a:endParaRPr lang="en-US"/>
          </a:p>
        </p:txBody>
      </p:sp>
    </p:spTree>
    <p:extLst>
      <p:ext uri="{BB962C8B-B14F-4D97-AF65-F5344CB8AC3E}">
        <p14:creationId xmlns:p14="http://schemas.microsoft.com/office/powerpoint/2010/main" val="6878611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900" dirty="0">
                <a:latin typeface="Avenir Next" panose="020B0503020202020204" pitchFamily="34" charset="0"/>
              </a:rPr>
              <a:t>BSN online is an option of the campus-based prelicensure BSN program. As such it is also accredited by HLC, CCNE and approved for online delivery for residents of  Wisconsin, Illinois, Minnesota, and Iowa who will attend onsite clinicals in Wisconsin. </a:t>
            </a:r>
          </a:p>
        </p:txBody>
      </p:sp>
      <p:sp>
        <p:nvSpPr>
          <p:cNvPr id="4" name="Slide Number Placeholder 3"/>
          <p:cNvSpPr>
            <a:spLocks noGrp="1"/>
          </p:cNvSpPr>
          <p:nvPr>
            <p:ph type="sldNum" sz="quarter" idx="5"/>
          </p:nvPr>
        </p:nvSpPr>
        <p:spPr/>
        <p:txBody>
          <a:bodyPr/>
          <a:lstStyle/>
          <a:p>
            <a:fld id="{5D8B4154-E1A8-B24C-9674-B37BC54EF24D}" type="slidenum">
              <a:rPr lang="en-US" smtClean="0"/>
              <a:t>9</a:t>
            </a:fld>
            <a:endParaRPr lang="en-US"/>
          </a:p>
        </p:txBody>
      </p:sp>
    </p:spTree>
    <p:extLst>
      <p:ext uri="{BB962C8B-B14F-4D97-AF65-F5344CB8AC3E}">
        <p14:creationId xmlns:p14="http://schemas.microsoft.com/office/powerpoint/2010/main" val="1801778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17706-12AB-434D-8C03-6D76AA844DA5}"/>
              </a:ext>
            </a:extLst>
          </p:cNvPr>
          <p:cNvSpPr>
            <a:spLocks noGrp="1"/>
          </p:cNvSpPr>
          <p:nvPr>
            <p:ph type="ctrTitle"/>
          </p:nvPr>
        </p:nvSpPr>
        <p:spPr>
          <a:xfrm>
            <a:off x="1524000" y="1122363"/>
            <a:ext cx="9144000" cy="2387600"/>
          </a:xfrm>
        </p:spPr>
        <p:txBody>
          <a:bodyPr anchor="b">
            <a:normAutofit/>
          </a:bodyPr>
          <a:lstStyle>
            <a:lvl1pPr algn="ctr">
              <a:defRPr sz="5300" b="0" i="0">
                <a:solidFill>
                  <a:schemeClr val="bg1"/>
                </a:solidFill>
                <a:latin typeface="Avenir Next" panose="020B0503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23648DB-E562-C844-BCFB-73A65FA13902}"/>
              </a:ext>
            </a:extLst>
          </p:cNvPr>
          <p:cNvSpPr>
            <a:spLocks noGrp="1"/>
          </p:cNvSpPr>
          <p:nvPr>
            <p:ph type="subTitle" idx="1"/>
          </p:nvPr>
        </p:nvSpPr>
        <p:spPr>
          <a:xfrm>
            <a:off x="1524000" y="3602038"/>
            <a:ext cx="9144000" cy="1655762"/>
          </a:xfrm>
        </p:spPr>
        <p:txBody>
          <a:bodyPr>
            <a:normAutofit/>
          </a:bodyPr>
          <a:lstStyle>
            <a:lvl1pPr marL="0" indent="0" algn="ctr">
              <a:buNone/>
              <a:defRPr sz="35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11384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DE79F78-5082-C542-999E-5924ACBF2322}"/>
              </a:ext>
            </a:extLst>
          </p:cNvPr>
          <p:cNvSpPr/>
          <p:nvPr userDrawn="1"/>
        </p:nvSpPr>
        <p:spPr>
          <a:xfrm>
            <a:off x="9009366" y="0"/>
            <a:ext cx="318263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81CB6FD-8A37-5B49-8DCB-126F98DA884C}"/>
              </a:ext>
            </a:extLst>
          </p:cNvPr>
          <p:cNvSpPr txBox="1"/>
          <p:nvPr userDrawn="1"/>
        </p:nvSpPr>
        <p:spPr>
          <a:xfrm>
            <a:off x="9555480" y="6575171"/>
            <a:ext cx="2231136"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C7EEEC-EDF1-BF45-ADD4-4C40A6DCDE13}" type="slidenum">
              <a:rPr lang="en-US" sz="600" b="0" i="0" smtClean="0">
                <a:solidFill>
                  <a:schemeClr val="bg1"/>
                </a:solidFill>
                <a:latin typeface="Avenir Next" panose="020B05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600" b="0" i="0" dirty="0">
              <a:solidFill>
                <a:schemeClr val="bg1"/>
              </a:solidFill>
              <a:latin typeface="Avenir Next" panose="020B0503020202020204" pitchFamily="34" charset="0"/>
            </a:endParaRPr>
          </a:p>
        </p:txBody>
      </p:sp>
      <p:sp>
        <p:nvSpPr>
          <p:cNvPr id="6" name="Title 1">
            <a:extLst>
              <a:ext uri="{FF2B5EF4-FFF2-40B4-BE49-F238E27FC236}">
                <a16:creationId xmlns:a16="http://schemas.microsoft.com/office/drawing/2014/main" id="{0AB0F132-3524-6D4E-A49E-E8901324CC99}"/>
              </a:ext>
            </a:extLst>
          </p:cNvPr>
          <p:cNvSpPr>
            <a:spLocks noGrp="1"/>
          </p:cNvSpPr>
          <p:nvPr>
            <p:ph type="title" hasCustomPrompt="1"/>
          </p:nvPr>
        </p:nvSpPr>
        <p:spPr>
          <a:xfrm>
            <a:off x="838200" y="326904"/>
            <a:ext cx="7766304" cy="608267"/>
          </a:xfrm>
        </p:spPr>
        <p:txBody>
          <a:bodyPr anchor="t" anchorCtr="0">
            <a:normAutofit/>
          </a:bodyPr>
          <a:lstStyle>
            <a:lvl1pPr>
              <a:defRPr sz="3400" b="0" i="0">
                <a:solidFill>
                  <a:schemeClr val="tx2"/>
                </a:solidFill>
                <a:latin typeface="Avenir Next Medium" panose="020B0503020202020204" pitchFamily="34" charset="0"/>
              </a:defRPr>
            </a:lvl1pPr>
          </a:lstStyle>
          <a:p>
            <a:r>
              <a:rPr lang="en-US" dirty="0"/>
              <a:t>CLICK TO EDIT MASTER TITLE</a:t>
            </a:r>
          </a:p>
        </p:txBody>
      </p:sp>
      <p:sp>
        <p:nvSpPr>
          <p:cNvPr id="7" name="TextBox 6">
            <a:extLst>
              <a:ext uri="{FF2B5EF4-FFF2-40B4-BE49-F238E27FC236}">
                <a16:creationId xmlns:a16="http://schemas.microsoft.com/office/drawing/2014/main" id="{AE172ECD-12BC-794B-9A2D-77AAC75519A0}"/>
              </a:ext>
            </a:extLst>
          </p:cNvPr>
          <p:cNvSpPr txBox="1"/>
          <p:nvPr userDrawn="1"/>
        </p:nvSpPr>
        <p:spPr>
          <a:xfrm>
            <a:off x="228600" y="6575171"/>
            <a:ext cx="370213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2"/>
                </a:solidFill>
                <a:effectLst/>
                <a:latin typeface="Avenir Next" panose="020B0503020202020204" pitchFamily="34" charset="0"/>
                <a:ea typeface="+mn-ea"/>
                <a:cs typeface="+mn-cs"/>
              </a:rPr>
              <a:t>12-220048	©2022 Chamberlain University LLC. All rights reserved.</a:t>
            </a:r>
          </a:p>
        </p:txBody>
      </p:sp>
    </p:spTree>
    <p:extLst>
      <p:ext uri="{BB962C8B-B14F-4D97-AF65-F5344CB8AC3E}">
        <p14:creationId xmlns:p14="http://schemas.microsoft.com/office/powerpoint/2010/main" val="168364073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B22F7-F88D-4947-A08D-881E01CE06FD}"/>
              </a:ext>
            </a:extLst>
          </p:cNvPr>
          <p:cNvSpPr>
            <a:spLocks noGrp="1"/>
          </p:cNvSpPr>
          <p:nvPr>
            <p:ph type="ctrTitle"/>
          </p:nvPr>
        </p:nvSpPr>
        <p:spPr>
          <a:xfrm>
            <a:off x="1524000" y="1122363"/>
            <a:ext cx="9144000" cy="2387600"/>
          </a:xfrm>
        </p:spPr>
        <p:txBody>
          <a:bodyPr anchor="b">
            <a:normAutofit/>
          </a:bodyPr>
          <a:lstStyle>
            <a:lvl1pPr algn="ctr">
              <a:defRPr sz="4200" b="1" i="0">
                <a:solidFill>
                  <a:schemeClr val="bg1"/>
                </a:solidFill>
                <a:latin typeface="Avenir Next Demi Bold" panose="020B0503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E49B913-BD13-B24F-89B0-0EB3326A5305}"/>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4200" b="0" i="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pic>
        <p:nvPicPr>
          <p:cNvPr id="5" name="Picture 4" descr="A picture containing laptop, food&#10;&#10;Description automatically generated">
            <a:extLst>
              <a:ext uri="{FF2B5EF4-FFF2-40B4-BE49-F238E27FC236}">
                <a16:creationId xmlns:a16="http://schemas.microsoft.com/office/drawing/2014/main" id="{325D0168-9A61-CA4F-B037-1D76976753B0}"/>
              </a:ext>
            </a:extLst>
          </p:cNvPr>
          <p:cNvPicPr>
            <a:picLocks noChangeAspect="1"/>
          </p:cNvPicPr>
          <p:nvPr userDrawn="1"/>
        </p:nvPicPr>
        <p:blipFill rotWithShape="1">
          <a:blip r:embed="rId3"/>
          <a:srcRect l="90415" t="80237"/>
          <a:stretch/>
        </p:blipFill>
        <p:spPr>
          <a:xfrm>
            <a:off x="11402578" y="5937482"/>
            <a:ext cx="793691" cy="920518"/>
          </a:xfrm>
          <a:prstGeom prst="rect">
            <a:avLst/>
          </a:prstGeom>
        </p:spPr>
      </p:pic>
      <p:sp>
        <p:nvSpPr>
          <p:cNvPr id="6" name="TextBox 5">
            <a:extLst>
              <a:ext uri="{FF2B5EF4-FFF2-40B4-BE49-F238E27FC236}">
                <a16:creationId xmlns:a16="http://schemas.microsoft.com/office/drawing/2014/main" id="{58EFA966-B8C9-F749-ADB7-128155CB8DAC}"/>
              </a:ext>
            </a:extLst>
          </p:cNvPr>
          <p:cNvSpPr txBox="1"/>
          <p:nvPr userDrawn="1"/>
        </p:nvSpPr>
        <p:spPr>
          <a:xfrm>
            <a:off x="228599" y="6575171"/>
            <a:ext cx="498944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bg1"/>
                </a:solidFill>
                <a:effectLst/>
                <a:latin typeface="Avenir Next" panose="020B0503020202020204" pitchFamily="34" charset="0"/>
                <a:ea typeface="+mn-ea"/>
                <a:cs typeface="+mn-cs"/>
              </a:rPr>
              <a:t>12-220048	©2022 Chamberlain University LLC. All rights reserved.</a:t>
            </a:r>
          </a:p>
        </p:txBody>
      </p:sp>
    </p:spTree>
    <p:extLst>
      <p:ext uri="{BB962C8B-B14F-4D97-AF65-F5344CB8AC3E}">
        <p14:creationId xmlns:p14="http://schemas.microsoft.com/office/powerpoint/2010/main" val="142865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B22F7-F88D-4947-A08D-881E01CE06FD}"/>
              </a:ext>
            </a:extLst>
          </p:cNvPr>
          <p:cNvSpPr>
            <a:spLocks noGrp="1"/>
          </p:cNvSpPr>
          <p:nvPr>
            <p:ph type="ctrTitle"/>
          </p:nvPr>
        </p:nvSpPr>
        <p:spPr>
          <a:xfrm>
            <a:off x="1524000" y="1122363"/>
            <a:ext cx="9144000" cy="2387600"/>
          </a:xfrm>
        </p:spPr>
        <p:txBody>
          <a:bodyPr anchor="b">
            <a:normAutofit/>
          </a:bodyPr>
          <a:lstStyle>
            <a:lvl1pPr algn="ctr">
              <a:defRPr sz="4200" b="1" i="0">
                <a:solidFill>
                  <a:schemeClr val="bg1"/>
                </a:solidFill>
                <a:latin typeface="Avenir Next Demi Bold" panose="020B0503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2E49B913-BD13-B24F-89B0-0EB3326A5305}"/>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4200" b="0" i="0">
                <a:solidFill>
                  <a:schemeClr val="bg1"/>
                </a:solidFill>
                <a:latin typeface="Avenir Next" panose="020B0503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title style</a:t>
            </a:r>
          </a:p>
        </p:txBody>
      </p:sp>
      <p:pic>
        <p:nvPicPr>
          <p:cNvPr id="5" name="Picture 4" descr="A picture containing laptop, food&#10;&#10;Description automatically generated">
            <a:extLst>
              <a:ext uri="{FF2B5EF4-FFF2-40B4-BE49-F238E27FC236}">
                <a16:creationId xmlns:a16="http://schemas.microsoft.com/office/drawing/2014/main" id="{A5C5C611-6599-D84F-84AB-5715CF847ECC}"/>
              </a:ext>
            </a:extLst>
          </p:cNvPr>
          <p:cNvPicPr>
            <a:picLocks noChangeAspect="1"/>
          </p:cNvPicPr>
          <p:nvPr userDrawn="1"/>
        </p:nvPicPr>
        <p:blipFill rotWithShape="1">
          <a:blip r:embed="rId2"/>
          <a:srcRect l="90415" t="80237"/>
          <a:stretch/>
        </p:blipFill>
        <p:spPr>
          <a:xfrm>
            <a:off x="11402578" y="5937482"/>
            <a:ext cx="793691" cy="920518"/>
          </a:xfrm>
          <a:prstGeom prst="rect">
            <a:avLst/>
          </a:prstGeom>
        </p:spPr>
      </p:pic>
      <p:sp>
        <p:nvSpPr>
          <p:cNvPr id="6" name="TextBox 5">
            <a:extLst>
              <a:ext uri="{FF2B5EF4-FFF2-40B4-BE49-F238E27FC236}">
                <a16:creationId xmlns:a16="http://schemas.microsoft.com/office/drawing/2014/main" id="{FBBD42B5-8369-1C46-8189-06F2C3CF6AFA}"/>
              </a:ext>
            </a:extLst>
          </p:cNvPr>
          <p:cNvSpPr txBox="1"/>
          <p:nvPr userDrawn="1"/>
        </p:nvSpPr>
        <p:spPr>
          <a:xfrm>
            <a:off x="228599" y="6575171"/>
            <a:ext cx="4492488"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bg1"/>
                </a:solidFill>
                <a:effectLst/>
                <a:latin typeface="Avenir Next" panose="020B0503020202020204" pitchFamily="34" charset="0"/>
                <a:ea typeface="+mn-ea"/>
                <a:cs typeface="+mn-cs"/>
              </a:rPr>
              <a:t>12-220048	©2022 Chamberlain University LLC. All rights reserved.</a:t>
            </a:r>
          </a:p>
        </p:txBody>
      </p:sp>
    </p:spTree>
    <p:extLst>
      <p:ext uri="{BB962C8B-B14F-4D97-AF65-F5344CB8AC3E}">
        <p14:creationId xmlns:p14="http://schemas.microsoft.com/office/powerpoint/2010/main" val="261650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0FB49-D315-B44C-9A1E-5A203C1108FE}"/>
              </a:ext>
            </a:extLst>
          </p:cNvPr>
          <p:cNvSpPr>
            <a:spLocks noGrp="1"/>
          </p:cNvSpPr>
          <p:nvPr>
            <p:ph type="title" hasCustomPrompt="1"/>
          </p:nvPr>
        </p:nvSpPr>
        <p:spPr>
          <a:xfrm>
            <a:off x="838200" y="451082"/>
            <a:ext cx="10515600" cy="608267"/>
          </a:xfrm>
        </p:spPr>
        <p:txBody>
          <a:bodyPr anchor="t" anchorCtr="0">
            <a:normAutofit/>
          </a:bodyPr>
          <a:lstStyle>
            <a:lvl1pPr>
              <a:defRPr sz="3400" b="0" i="0">
                <a:solidFill>
                  <a:schemeClr val="bg1"/>
                </a:solidFill>
                <a:latin typeface="Avenir Next Medium" panose="020B0503020202020204" pitchFamily="34" charset="0"/>
              </a:defRPr>
            </a:lvl1pPr>
          </a:lstStyle>
          <a:p>
            <a:r>
              <a:rPr lang="en-US" dirty="0"/>
              <a:t>CLICK TO EDIT MASTER TITLE</a:t>
            </a:r>
          </a:p>
        </p:txBody>
      </p:sp>
      <p:sp>
        <p:nvSpPr>
          <p:cNvPr id="3" name="Content Placeholder 2">
            <a:extLst>
              <a:ext uri="{FF2B5EF4-FFF2-40B4-BE49-F238E27FC236}">
                <a16:creationId xmlns:a16="http://schemas.microsoft.com/office/drawing/2014/main" id="{DA7621E1-8CBD-C240-B34E-F474A92E7380}"/>
              </a:ext>
            </a:extLst>
          </p:cNvPr>
          <p:cNvSpPr>
            <a:spLocks noGrp="1"/>
          </p:cNvSpPr>
          <p:nvPr>
            <p:ph sz="half" idx="1"/>
          </p:nvPr>
        </p:nvSpPr>
        <p:spPr>
          <a:xfrm>
            <a:off x="838200" y="1385358"/>
            <a:ext cx="5462016" cy="4351338"/>
          </a:xfrm>
        </p:spPr>
        <p:txBody>
          <a:bodyPr>
            <a:normAutofit/>
          </a:bodyPr>
          <a:lstStyle>
            <a:lvl1pPr>
              <a:spcBef>
                <a:spcPts val="1200"/>
              </a:spcBef>
              <a:defRPr sz="2000" b="0" i="0">
                <a:solidFill>
                  <a:schemeClr val="bg1"/>
                </a:solidFill>
                <a:latin typeface="Avenir Next" panose="020B0503020202020204" pitchFamily="34" charset="0"/>
              </a:defRPr>
            </a:lvl1pPr>
            <a:lvl2pPr marL="520700" indent="-284163">
              <a:spcBef>
                <a:spcPts val="1200"/>
              </a:spcBef>
              <a:buFont typeface="System Font Regular"/>
              <a:buChar char="–"/>
              <a:tabLst/>
              <a:defRPr sz="1700" b="0" i="0">
                <a:solidFill>
                  <a:schemeClr val="bg1"/>
                </a:solidFill>
                <a:latin typeface="Avenir Next" panose="020B0503020202020204" pitchFamily="34" charset="0"/>
              </a:defRPr>
            </a:lvl2pPr>
            <a:lvl3pPr marL="747713" indent="-227013">
              <a:spcBef>
                <a:spcPts val="1200"/>
              </a:spcBef>
              <a:tabLst/>
              <a:defRPr sz="1700" b="0" i="0">
                <a:solidFill>
                  <a:schemeClr val="bg1"/>
                </a:solidFill>
                <a:latin typeface="Avenir Next" panose="020B0503020202020204" pitchFamily="34" charset="0"/>
              </a:defRPr>
            </a:lvl3pPr>
            <a:lvl4pPr marL="1031875" indent="-284163">
              <a:spcBef>
                <a:spcPts val="1200"/>
              </a:spcBef>
              <a:buFont typeface="System Font Regular"/>
              <a:buChar char="–"/>
              <a:tabLst/>
              <a:defRPr sz="1700" b="0" i="0">
                <a:solidFill>
                  <a:schemeClr val="bg1"/>
                </a:solidFill>
                <a:latin typeface="Avenir Next" panose="020B0503020202020204" pitchFamily="34" charset="0"/>
              </a:defRPr>
            </a:lvl4pPr>
            <a:lvl5pPr marL="1314450" indent="-228600">
              <a:spcBef>
                <a:spcPts val="1200"/>
              </a:spcBef>
              <a:tabLst/>
              <a:defRPr sz="1700" b="0" i="0">
                <a:solidFill>
                  <a:schemeClr val="bg1"/>
                </a:solidFill>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1" name="Picture 10" descr="A close up of a logo&#10;&#10;Description automatically generated">
            <a:extLst>
              <a:ext uri="{FF2B5EF4-FFF2-40B4-BE49-F238E27FC236}">
                <a16:creationId xmlns:a16="http://schemas.microsoft.com/office/drawing/2014/main" id="{DF2AB4C3-76DA-C94A-8012-CF9B182FE8FE}"/>
              </a:ext>
            </a:extLst>
          </p:cNvPr>
          <p:cNvPicPr>
            <a:picLocks noChangeAspect="1"/>
          </p:cNvPicPr>
          <p:nvPr userDrawn="1"/>
        </p:nvPicPr>
        <p:blipFill rotWithShape="1">
          <a:blip r:embed="rId3"/>
          <a:srcRect l="80412" t="73482"/>
          <a:stretch/>
        </p:blipFill>
        <p:spPr>
          <a:xfrm>
            <a:off x="10613156" y="5655732"/>
            <a:ext cx="1578844" cy="1202267"/>
          </a:xfrm>
          <a:prstGeom prst="rect">
            <a:avLst/>
          </a:prstGeom>
        </p:spPr>
      </p:pic>
      <p:sp>
        <p:nvSpPr>
          <p:cNvPr id="5" name="TextBox 4">
            <a:extLst>
              <a:ext uri="{FF2B5EF4-FFF2-40B4-BE49-F238E27FC236}">
                <a16:creationId xmlns:a16="http://schemas.microsoft.com/office/drawing/2014/main" id="{EEE55422-70F9-C341-9975-340A8C6DB3E3}"/>
              </a:ext>
            </a:extLst>
          </p:cNvPr>
          <p:cNvSpPr txBox="1"/>
          <p:nvPr userDrawn="1"/>
        </p:nvSpPr>
        <p:spPr>
          <a:xfrm>
            <a:off x="228599" y="6575171"/>
            <a:ext cx="476084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bg1"/>
                </a:solidFill>
                <a:effectLst/>
                <a:latin typeface="Avenir Next" panose="020B0503020202020204" pitchFamily="34" charset="0"/>
                <a:ea typeface="+mn-ea"/>
                <a:cs typeface="+mn-cs"/>
              </a:rPr>
              <a:t>12-220048	©2022 Chamberlain University LLC. All rights reserved.</a:t>
            </a:r>
          </a:p>
        </p:txBody>
      </p:sp>
    </p:spTree>
    <p:extLst>
      <p:ext uri="{BB962C8B-B14F-4D97-AF65-F5344CB8AC3E}">
        <p14:creationId xmlns:p14="http://schemas.microsoft.com/office/powerpoint/2010/main" val="23287941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672" userDrawn="1">
          <p15:clr>
            <a:srgbClr val="FBAE40"/>
          </p15:clr>
        </p15:guide>
        <p15:guide id="4" orient="horz" pos="864"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7621E1-8CBD-C240-B34E-F474A92E7380}"/>
              </a:ext>
            </a:extLst>
          </p:cNvPr>
          <p:cNvSpPr>
            <a:spLocks noGrp="1"/>
          </p:cNvSpPr>
          <p:nvPr>
            <p:ph sz="half" idx="1" hasCustomPrompt="1"/>
          </p:nvPr>
        </p:nvSpPr>
        <p:spPr>
          <a:xfrm>
            <a:off x="838200" y="1825625"/>
            <a:ext cx="5462016" cy="4351338"/>
          </a:xfrm>
        </p:spPr>
        <p:txBody>
          <a:bodyPr>
            <a:normAutofit/>
          </a:bodyPr>
          <a:lstStyle>
            <a:lvl1pPr marL="122238" indent="-122238">
              <a:spcBef>
                <a:spcPts val="1200"/>
              </a:spcBef>
              <a:buNone/>
              <a:tabLst/>
              <a:defRPr sz="2400" b="0" i="0">
                <a:solidFill>
                  <a:schemeClr val="bg1"/>
                </a:solidFill>
                <a:latin typeface="Avenir Next" panose="020B0503020202020204" pitchFamily="34" charset="0"/>
              </a:defRPr>
            </a:lvl1pPr>
            <a:lvl2pPr marL="236537" indent="0">
              <a:spcBef>
                <a:spcPts val="1200"/>
              </a:spcBef>
              <a:buFont typeface="System Font Regular"/>
              <a:buNone/>
              <a:tabLst/>
              <a:defRPr sz="2400" b="0" i="0">
                <a:solidFill>
                  <a:schemeClr val="bg1"/>
                </a:solidFill>
                <a:latin typeface="Avenir Next" panose="020B0503020202020204" pitchFamily="34" charset="0"/>
              </a:defRPr>
            </a:lvl2pPr>
            <a:lvl3pPr marL="520700" indent="0">
              <a:spcBef>
                <a:spcPts val="1200"/>
              </a:spcBef>
              <a:buNone/>
              <a:tabLst/>
              <a:defRPr sz="2400" b="0" i="0">
                <a:solidFill>
                  <a:schemeClr val="bg1"/>
                </a:solidFill>
                <a:latin typeface="Avenir Next" panose="020B0503020202020204" pitchFamily="34" charset="0"/>
              </a:defRPr>
            </a:lvl3pPr>
            <a:lvl4pPr marL="747712" indent="0">
              <a:spcBef>
                <a:spcPts val="1200"/>
              </a:spcBef>
              <a:buFont typeface="System Font Regular"/>
              <a:buNone/>
              <a:tabLst/>
              <a:defRPr sz="2400" b="0" i="0">
                <a:solidFill>
                  <a:schemeClr val="bg1"/>
                </a:solidFill>
                <a:latin typeface="Avenir Next" panose="020B0503020202020204" pitchFamily="34" charset="0"/>
              </a:defRPr>
            </a:lvl4pPr>
            <a:lvl5pPr marL="1085850" indent="0">
              <a:spcBef>
                <a:spcPts val="1200"/>
              </a:spcBef>
              <a:buNone/>
              <a:tabLst/>
              <a:defRPr sz="2400" b="0" i="0">
                <a:solidFill>
                  <a:schemeClr val="bg1"/>
                </a:solidFill>
                <a:latin typeface="Avenir Next" panose="020B0503020202020204" pitchFamily="34" charset="0"/>
              </a:defRPr>
            </a:lvl5pPr>
          </a:lstStyle>
          <a:p>
            <a:pPr lvl="0"/>
            <a:r>
              <a:rPr lang="en-US" dirty="0"/>
              <a:t>“Click to edit Master text styles”</a:t>
            </a:r>
          </a:p>
        </p:txBody>
      </p:sp>
      <p:pic>
        <p:nvPicPr>
          <p:cNvPr id="7" name="Picture 6" descr="A close up of a logo&#10;&#10;Description automatically generated">
            <a:extLst>
              <a:ext uri="{FF2B5EF4-FFF2-40B4-BE49-F238E27FC236}">
                <a16:creationId xmlns:a16="http://schemas.microsoft.com/office/drawing/2014/main" id="{32D03A51-D5EE-8C49-BEE6-8F860B26EE08}"/>
              </a:ext>
            </a:extLst>
          </p:cNvPr>
          <p:cNvPicPr>
            <a:picLocks noChangeAspect="1"/>
          </p:cNvPicPr>
          <p:nvPr userDrawn="1"/>
        </p:nvPicPr>
        <p:blipFill rotWithShape="1">
          <a:blip r:embed="rId3"/>
          <a:srcRect l="80412" t="73482"/>
          <a:stretch/>
        </p:blipFill>
        <p:spPr>
          <a:xfrm>
            <a:off x="10613156" y="5655732"/>
            <a:ext cx="1578844" cy="1202267"/>
          </a:xfrm>
          <a:prstGeom prst="rect">
            <a:avLst/>
          </a:prstGeom>
        </p:spPr>
      </p:pic>
      <p:sp>
        <p:nvSpPr>
          <p:cNvPr id="5" name="TextBox 4">
            <a:extLst>
              <a:ext uri="{FF2B5EF4-FFF2-40B4-BE49-F238E27FC236}">
                <a16:creationId xmlns:a16="http://schemas.microsoft.com/office/drawing/2014/main" id="{D13F0932-1687-C740-9BE4-349BE79C4C19}"/>
              </a:ext>
            </a:extLst>
          </p:cNvPr>
          <p:cNvSpPr txBox="1"/>
          <p:nvPr userDrawn="1"/>
        </p:nvSpPr>
        <p:spPr>
          <a:xfrm>
            <a:off x="228599" y="6575171"/>
            <a:ext cx="4820479"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bg1"/>
                </a:solidFill>
                <a:effectLst/>
                <a:latin typeface="Avenir Next" panose="020B0503020202020204" pitchFamily="34" charset="0"/>
                <a:ea typeface="+mn-ea"/>
                <a:cs typeface="+mn-cs"/>
              </a:rPr>
              <a:t>12-220048	©2022 Chamberlain University LLC. All rights reserved.</a:t>
            </a:r>
          </a:p>
        </p:txBody>
      </p:sp>
    </p:spTree>
    <p:extLst>
      <p:ext uri="{BB962C8B-B14F-4D97-AF65-F5344CB8AC3E}">
        <p14:creationId xmlns:p14="http://schemas.microsoft.com/office/powerpoint/2010/main" val="173506136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7621E1-8CBD-C240-B34E-F474A92E7380}"/>
              </a:ext>
            </a:extLst>
          </p:cNvPr>
          <p:cNvSpPr>
            <a:spLocks noGrp="1"/>
          </p:cNvSpPr>
          <p:nvPr>
            <p:ph sz="half" idx="1" hasCustomPrompt="1"/>
          </p:nvPr>
        </p:nvSpPr>
        <p:spPr>
          <a:xfrm>
            <a:off x="838200" y="1825625"/>
            <a:ext cx="5462016" cy="4351338"/>
          </a:xfrm>
        </p:spPr>
        <p:txBody>
          <a:bodyPr>
            <a:normAutofit/>
          </a:bodyPr>
          <a:lstStyle>
            <a:lvl1pPr marL="122238" indent="-122238">
              <a:spcBef>
                <a:spcPts val="1200"/>
              </a:spcBef>
              <a:buNone/>
              <a:tabLst/>
              <a:defRPr sz="2400" b="0" i="0">
                <a:solidFill>
                  <a:schemeClr val="bg1"/>
                </a:solidFill>
                <a:latin typeface="Avenir Next" panose="020B0503020202020204" pitchFamily="34" charset="0"/>
              </a:defRPr>
            </a:lvl1pPr>
            <a:lvl2pPr marL="236537" indent="0">
              <a:spcBef>
                <a:spcPts val="1200"/>
              </a:spcBef>
              <a:buFont typeface="System Font Regular"/>
              <a:buNone/>
              <a:tabLst/>
              <a:defRPr sz="2400" b="0" i="0">
                <a:solidFill>
                  <a:schemeClr val="bg1"/>
                </a:solidFill>
                <a:latin typeface="Avenir Next" panose="020B0503020202020204" pitchFamily="34" charset="0"/>
              </a:defRPr>
            </a:lvl2pPr>
            <a:lvl3pPr marL="520700" indent="0">
              <a:spcBef>
                <a:spcPts val="1200"/>
              </a:spcBef>
              <a:buNone/>
              <a:tabLst/>
              <a:defRPr sz="2400" b="0" i="0">
                <a:solidFill>
                  <a:schemeClr val="bg1"/>
                </a:solidFill>
                <a:latin typeface="Avenir Next" panose="020B0503020202020204" pitchFamily="34" charset="0"/>
              </a:defRPr>
            </a:lvl3pPr>
            <a:lvl4pPr marL="747712" indent="0">
              <a:spcBef>
                <a:spcPts val="1200"/>
              </a:spcBef>
              <a:buFont typeface="System Font Regular"/>
              <a:buNone/>
              <a:tabLst/>
              <a:defRPr sz="2400" b="0" i="0">
                <a:solidFill>
                  <a:schemeClr val="bg1"/>
                </a:solidFill>
                <a:latin typeface="Avenir Next" panose="020B0503020202020204" pitchFamily="34" charset="0"/>
              </a:defRPr>
            </a:lvl4pPr>
            <a:lvl5pPr marL="1085850" indent="0">
              <a:spcBef>
                <a:spcPts val="1200"/>
              </a:spcBef>
              <a:buNone/>
              <a:tabLst/>
              <a:defRPr sz="2400" b="0" i="0">
                <a:solidFill>
                  <a:schemeClr val="bg1"/>
                </a:solidFill>
                <a:latin typeface="Avenir Next" panose="020B0503020202020204" pitchFamily="34" charset="0"/>
              </a:defRPr>
            </a:lvl5pPr>
          </a:lstStyle>
          <a:p>
            <a:pPr lvl="0"/>
            <a:r>
              <a:rPr lang="en-US" dirty="0"/>
              <a:t>“Click to edit Master text styles”</a:t>
            </a:r>
          </a:p>
        </p:txBody>
      </p:sp>
      <p:pic>
        <p:nvPicPr>
          <p:cNvPr id="7" name="Picture 6" descr="A close up of a logo&#10;&#10;Description automatically generated">
            <a:extLst>
              <a:ext uri="{FF2B5EF4-FFF2-40B4-BE49-F238E27FC236}">
                <a16:creationId xmlns:a16="http://schemas.microsoft.com/office/drawing/2014/main" id="{32D03A51-D5EE-8C49-BEE6-8F860B26EE08}"/>
              </a:ext>
            </a:extLst>
          </p:cNvPr>
          <p:cNvPicPr>
            <a:picLocks noChangeAspect="1"/>
          </p:cNvPicPr>
          <p:nvPr userDrawn="1"/>
        </p:nvPicPr>
        <p:blipFill rotWithShape="1">
          <a:blip r:embed="rId3"/>
          <a:srcRect l="80412" t="73482"/>
          <a:stretch/>
        </p:blipFill>
        <p:spPr>
          <a:xfrm>
            <a:off x="10613156" y="5655732"/>
            <a:ext cx="1578844" cy="1202267"/>
          </a:xfrm>
          <a:prstGeom prst="rect">
            <a:avLst/>
          </a:prstGeom>
        </p:spPr>
      </p:pic>
      <p:sp>
        <p:nvSpPr>
          <p:cNvPr id="4" name="TextBox 3">
            <a:extLst>
              <a:ext uri="{FF2B5EF4-FFF2-40B4-BE49-F238E27FC236}">
                <a16:creationId xmlns:a16="http://schemas.microsoft.com/office/drawing/2014/main" id="{9CFBC499-2175-DE4F-B90A-C3643696B0BE}"/>
              </a:ext>
            </a:extLst>
          </p:cNvPr>
          <p:cNvSpPr txBox="1"/>
          <p:nvPr userDrawn="1"/>
        </p:nvSpPr>
        <p:spPr>
          <a:xfrm>
            <a:off x="228600" y="6575171"/>
            <a:ext cx="370213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2"/>
                </a:solidFill>
                <a:effectLst/>
                <a:latin typeface="Avenir Next" panose="020B0503020202020204" pitchFamily="34" charset="0"/>
                <a:ea typeface="+mn-ea"/>
                <a:cs typeface="+mn-cs"/>
              </a:rPr>
              <a:t>12-220048	©2022 Chamberlain University LLC. All rights reserved.</a:t>
            </a:r>
          </a:p>
        </p:txBody>
      </p:sp>
    </p:spTree>
    <p:extLst>
      <p:ext uri="{BB962C8B-B14F-4D97-AF65-F5344CB8AC3E}">
        <p14:creationId xmlns:p14="http://schemas.microsoft.com/office/powerpoint/2010/main" val="42840934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A7621E1-8CBD-C240-B34E-F474A92E7380}"/>
              </a:ext>
            </a:extLst>
          </p:cNvPr>
          <p:cNvSpPr>
            <a:spLocks noGrp="1"/>
          </p:cNvSpPr>
          <p:nvPr>
            <p:ph sz="half" idx="1" hasCustomPrompt="1"/>
          </p:nvPr>
        </p:nvSpPr>
        <p:spPr>
          <a:xfrm>
            <a:off x="838200" y="1825625"/>
            <a:ext cx="5462016" cy="4351338"/>
          </a:xfrm>
        </p:spPr>
        <p:txBody>
          <a:bodyPr>
            <a:normAutofit/>
          </a:bodyPr>
          <a:lstStyle>
            <a:lvl1pPr marL="179388" indent="-179388">
              <a:spcBef>
                <a:spcPts val="1200"/>
              </a:spcBef>
              <a:buNone/>
              <a:tabLst/>
              <a:defRPr sz="3400" b="0" i="0">
                <a:solidFill>
                  <a:schemeClr val="bg1"/>
                </a:solidFill>
                <a:latin typeface="Avenir Next" panose="020B0503020202020204" pitchFamily="34" charset="0"/>
              </a:defRPr>
            </a:lvl1pPr>
            <a:lvl2pPr marL="236537" indent="0">
              <a:spcBef>
                <a:spcPts val="1200"/>
              </a:spcBef>
              <a:buFont typeface="System Font Regular"/>
              <a:buNone/>
              <a:tabLst/>
              <a:defRPr sz="2400" b="0" i="0">
                <a:solidFill>
                  <a:schemeClr val="bg1"/>
                </a:solidFill>
                <a:latin typeface="Avenir Next" panose="020B0503020202020204" pitchFamily="34" charset="0"/>
              </a:defRPr>
            </a:lvl2pPr>
            <a:lvl3pPr marL="520700" indent="0">
              <a:spcBef>
                <a:spcPts val="1200"/>
              </a:spcBef>
              <a:buNone/>
              <a:tabLst/>
              <a:defRPr sz="2400" b="0" i="0">
                <a:solidFill>
                  <a:schemeClr val="bg1"/>
                </a:solidFill>
                <a:latin typeface="Avenir Next" panose="020B0503020202020204" pitchFamily="34" charset="0"/>
              </a:defRPr>
            </a:lvl3pPr>
            <a:lvl4pPr marL="747712" indent="0">
              <a:spcBef>
                <a:spcPts val="1200"/>
              </a:spcBef>
              <a:buFont typeface="System Font Regular"/>
              <a:buNone/>
              <a:tabLst/>
              <a:defRPr sz="2400" b="0" i="0">
                <a:solidFill>
                  <a:schemeClr val="bg1"/>
                </a:solidFill>
                <a:latin typeface="Avenir Next" panose="020B0503020202020204" pitchFamily="34" charset="0"/>
              </a:defRPr>
            </a:lvl4pPr>
            <a:lvl5pPr marL="1085850" indent="0">
              <a:spcBef>
                <a:spcPts val="1200"/>
              </a:spcBef>
              <a:buNone/>
              <a:tabLst/>
              <a:defRPr sz="2400" b="0" i="0">
                <a:solidFill>
                  <a:schemeClr val="bg1"/>
                </a:solidFill>
                <a:latin typeface="Avenir Next" panose="020B0503020202020204" pitchFamily="34" charset="0"/>
              </a:defRPr>
            </a:lvl5pPr>
          </a:lstStyle>
          <a:p>
            <a:pPr lvl="0"/>
            <a:r>
              <a:rPr lang="en-US" dirty="0"/>
              <a:t>“Click to edit Master text styles”</a:t>
            </a:r>
          </a:p>
        </p:txBody>
      </p:sp>
      <p:sp>
        <p:nvSpPr>
          <p:cNvPr id="4" name="TextBox 3">
            <a:extLst>
              <a:ext uri="{FF2B5EF4-FFF2-40B4-BE49-F238E27FC236}">
                <a16:creationId xmlns:a16="http://schemas.microsoft.com/office/drawing/2014/main" id="{65E5A4FD-7E12-A54B-A603-1981C3B04D29}"/>
              </a:ext>
            </a:extLst>
          </p:cNvPr>
          <p:cNvSpPr txBox="1"/>
          <p:nvPr userDrawn="1"/>
        </p:nvSpPr>
        <p:spPr>
          <a:xfrm>
            <a:off x="228599" y="6575171"/>
            <a:ext cx="4631636"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bg1"/>
                </a:solidFill>
                <a:effectLst/>
                <a:latin typeface="Avenir Next" panose="020B0503020202020204" pitchFamily="34" charset="0"/>
                <a:ea typeface="+mn-ea"/>
                <a:cs typeface="+mn-cs"/>
              </a:rPr>
              <a:t>12-220048	©2022 Chamberlain University LLC. All rights reserved.</a:t>
            </a:r>
          </a:p>
        </p:txBody>
      </p:sp>
    </p:spTree>
    <p:extLst>
      <p:ext uri="{BB962C8B-B14F-4D97-AF65-F5344CB8AC3E}">
        <p14:creationId xmlns:p14="http://schemas.microsoft.com/office/powerpoint/2010/main" val="4896655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close up of a logo&#10;&#10;Description automatically generated">
            <a:extLst>
              <a:ext uri="{FF2B5EF4-FFF2-40B4-BE49-F238E27FC236}">
                <a16:creationId xmlns:a16="http://schemas.microsoft.com/office/drawing/2014/main" id="{99EDAAC5-09FD-8442-BA15-83426A1F43D3}"/>
              </a:ext>
            </a:extLst>
          </p:cNvPr>
          <p:cNvPicPr>
            <a:picLocks noChangeAspect="1"/>
          </p:cNvPicPr>
          <p:nvPr userDrawn="1"/>
        </p:nvPicPr>
        <p:blipFill rotWithShape="1">
          <a:blip r:embed="rId3"/>
          <a:srcRect l="80412" t="73482"/>
          <a:stretch/>
        </p:blipFill>
        <p:spPr>
          <a:xfrm>
            <a:off x="9960864" y="5159022"/>
            <a:ext cx="2231136" cy="1698978"/>
          </a:xfrm>
          <a:prstGeom prst="rect">
            <a:avLst/>
          </a:prstGeom>
        </p:spPr>
      </p:pic>
      <p:pic>
        <p:nvPicPr>
          <p:cNvPr id="5" name="White Slant" descr="A picture containing drawing&#10;&#10;Description automatically generated">
            <a:extLst>
              <a:ext uri="{FF2B5EF4-FFF2-40B4-BE49-F238E27FC236}">
                <a16:creationId xmlns:a16="http://schemas.microsoft.com/office/drawing/2014/main" id="{BEC60436-977F-964B-8D55-783FE301EFBC}"/>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EA0FB49-D315-B44C-9A1E-5A203C1108FE}"/>
              </a:ext>
            </a:extLst>
          </p:cNvPr>
          <p:cNvSpPr>
            <a:spLocks noGrp="1"/>
          </p:cNvSpPr>
          <p:nvPr>
            <p:ph type="title" hasCustomPrompt="1"/>
          </p:nvPr>
        </p:nvSpPr>
        <p:spPr>
          <a:xfrm>
            <a:off x="838200" y="319055"/>
            <a:ext cx="7053072" cy="608267"/>
          </a:xfrm>
        </p:spPr>
        <p:txBody>
          <a:bodyPr anchor="t" anchorCtr="0">
            <a:normAutofit/>
          </a:bodyPr>
          <a:lstStyle>
            <a:lvl1pPr>
              <a:defRPr sz="3400" b="0" i="0">
                <a:solidFill>
                  <a:schemeClr val="tx2"/>
                </a:solidFill>
                <a:latin typeface="Avenir Next Medium" panose="020B0503020202020204" pitchFamily="34" charset="0"/>
              </a:defRPr>
            </a:lvl1pPr>
          </a:lstStyle>
          <a:p>
            <a:r>
              <a:rPr lang="en-US" dirty="0"/>
              <a:t>CLICK TO EDIT MASTER TITLE</a:t>
            </a:r>
          </a:p>
        </p:txBody>
      </p:sp>
      <p:sp>
        <p:nvSpPr>
          <p:cNvPr id="3" name="Content Placeholder 2">
            <a:extLst>
              <a:ext uri="{FF2B5EF4-FFF2-40B4-BE49-F238E27FC236}">
                <a16:creationId xmlns:a16="http://schemas.microsoft.com/office/drawing/2014/main" id="{DA7621E1-8CBD-C240-B34E-F474A92E7380}"/>
              </a:ext>
            </a:extLst>
          </p:cNvPr>
          <p:cNvSpPr>
            <a:spLocks noGrp="1"/>
          </p:cNvSpPr>
          <p:nvPr>
            <p:ph sz="half" idx="1"/>
          </p:nvPr>
        </p:nvSpPr>
        <p:spPr>
          <a:xfrm>
            <a:off x="838200" y="1253331"/>
            <a:ext cx="6294120" cy="4351338"/>
          </a:xfrm>
        </p:spPr>
        <p:txBody>
          <a:bodyPr>
            <a:normAutofit/>
          </a:bodyPr>
          <a:lstStyle>
            <a:lvl1pPr>
              <a:spcBef>
                <a:spcPts val="1200"/>
              </a:spcBef>
              <a:defRPr sz="2000" b="0" i="0">
                <a:solidFill>
                  <a:schemeClr val="tx2"/>
                </a:solidFill>
                <a:latin typeface="Avenir Next" panose="020B0503020202020204" pitchFamily="34" charset="0"/>
              </a:defRPr>
            </a:lvl1pPr>
            <a:lvl2pPr marL="520700" indent="-284163">
              <a:spcBef>
                <a:spcPts val="1200"/>
              </a:spcBef>
              <a:buFont typeface="System Font Regular"/>
              <a:buChar char="–"/>
              <a:tabLst/>
              <a:defRPr sz="1700" b="0" i="0">
                <a:solidFill>
                  <a:schemeClr val="tx2"/>
                </a:solidFill>
                <a:latin typeface="Avenir Next" panose="020B0503020202020204" pitchFamily="34" charset="0"/>
              </a:defRPr>
            </a:lvl2pPr>
            <a:lvl3pPr marL="747713" indent="-227013">
              <a:spcBef>
                <a:spcPts val="1200"/>
              </a:spcBef>
              <a:tabLst/>
              <a:defRPr sz="1700" b="0" i="0">
                <a:solidFill>
                  <a:schemeClr val="tx2"/>
                </a:solidFill>
                <a:latin typeface="Avenir Next" panose="020B0503020202020204" pitchFamily="34" charset="0"/>
              </a:defRPr>
            </a:lvl3pPr>
            <a:lvl4pPr marL="1031875" indent="-284163">
              <a:spcBef>
                <a:spcPts val="1200"/>
              </a:spcBef>
              <a:buFont typeface="System Font Regular"/>
              <a:buChar char="–"/>
              <a:tabLst/>
              <a:defRPr sz="1700" b="0" i="0">
                <a:solidFill>
                  <a:schemeClr val="tx2"/>
                </a:solidFill>
                <a:latin typeface="Avenir Next" panose="020B0503020202020204" pitchFamily="34" charset="0"/>
              </a:defRPr>
            </a:lvl4pPr>
            <a:lvl5pPr marL="1314450" indent="-228600">
              <a:spcBef>
                <a:spcPts val="1200"/>
              </a:spcBef>
              <a:tabLst/>
              <a:defRPr sz="1700" b="0" i="0">
                <a:solidFill>
                  <a:schemeClr val="tx2"/>
                </a:solidFill>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Box 11">
            <a:extLst>
              <a:ext uri="{FF2B5EF4-FFF2-40B4-BE49-F238E27FC236}">
                <a16:creationId xmlns:a16="http://schemas.microsoft.com/office/drawing/2014/main" id="{B7141158-393D-E044-B06B-4C55440751E5}"/>
              </a:ext>
            </a:extLst>
          </p:cNvPr>
          <p:cNvSpPr txBox="1"/>
          <p:nvPr userDrawn="1"/>
        </p:nvSpPr>
        <p:spPr>
          <a:xfrm>
            <a:off x="228600" y="6575171"/>
            <a:ext cx="370213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2"/>
                </a:solidFill>
                <a:effectLst/>
                <a:latin typeface="Avenir Next" panose="020B0503020202020204" pitchFamily="34" charset="0"/>
                <a:ea typeface="+mn-ea"/>
                <a:cs typeface="+mn-cs"/>
              </a:rPr>
              <a:t>12-220048	©2022 Chamberlain University LLC. All rights reserved.</a:t>
            </a:r>
          </a:p>
        </p:txBody>
      </p:sp>
      <p:sp>
        <p:nvSpPr>
          <p:cNvPr id="8" name="TextBox 7">
            <a:extLst>
              <a:ext uri="{FF2B5EF4-FFF2-40B4-BE49-F238E27FC236}">
                <a16:creationId xmlns:a16="http://schemas.microsoft.com/office/drawing/2014/main" id="{DFEEB3D7-70FD-1C4B-B2E4-CA85B37B6611}"/>
              </a:ext>
            </a:extLst>
          </p:cNvPr>
          <p:cNvSpPr txBox="1"/>
          <p:nvPr userDrawn="1"/>
        </p:nvSpPr>
        <p:spPr>
          <a:xfrm>
            <a:off x="9555480" y="6575171"/>
            <a:ext cx="2231136"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C7EEEC-EDF1-BF45-ADD4-4C40A6DCDE13}" type="slidenum">
              <a:rPr lang="en-US" sz="600" b="0" i="0" smtClean="0">
                <a:solidFill>
                  <a:schemeClr val="bg1"/>
                </a:solidFill>
                <a:latin typeface="Avenir Next" panose="020B05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600" b="0" i="0"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1257214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0FB49-D315-B44C-9A1E-5A203C1108FE}"/>
              </a:ext>
            </a:extLst>
          </p:cNvPr>
          <p:cNvSpPr>
            <a:spLocks noGrp="1"/>
          </p:cNvSpPr>
          <p:nvPr>
            <p:ph type="title" hasCustomPrompt="1"/>
          </p:nvPr>
        </p:nvSpPr>
        <p:spPr>
          <a:xfrm>
            <a:off x="838200" y="319055"/>
            <a:ext cx="10515600" cy="608267"/>
          </a:xfrm>
        </p:spPr>
        <p:txBody>
          <a:bodyPr anchor="t" anchorCtr="0">
            <a:normAutofit/>
          </a:bodyPr>
          <a:lstStyle>
            <a:lvl1pPr>
              <a:defRPr sz="3400" b="0" i="0">
                <a:solidFill>
                  <a:schemeClr val="tx2"/>
                </a:solidFill>
                <a:latin typeface="Avenir Next Medium" panose="020B0503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DA7621E1-8CBD-C240-B34E-F474A92E7380}"/>
              </a:ext>
            </a:extLst>
          </p:cNvPr>
          <p:cNvSpPr>
            <a:spLocks noGrp="1"/>
          </p:cNvSpPr>
          <p:nvPr>
            <p:ph sz="half" idx="1"/>
          </p:nvPr>
        </p:nvSpPr>
        <p:spPr>
          <a:xfrm>
            <a:off x="838200" y="1253331"/>
            <a:ext cx="7994904" cy="4351338"/>
          </a:xfrm>
        </p:spPr>
        <p:txBody>
          <a:bodyPr>
            <a:normAutofit/>
          </a:bodyPr>
          <a:lstStyle>
            <a:lvl1pPr>
              <a:spcBef>
                <a:spcPts val="1200"/>
              </a:spcBef>
              <a:defRPr sz="2000" b="0" i="0">
                <a:solidFill>
                  <a:schemeClr val="tx2"/>
                </a:solidFill>
                <a:latin typeface="Avenir Next" panose="020B0503020202020204" pitchFamily="34" charset="0"/>
              </a:defRPr>
            </a:lvl1pPr>
            <a:lvl2pPr marL="520700" indent="-284163">
              <a:spcBef>
                <a:spcPts val="1200"/>
              </a:spcBef>
              <a:buFont typeface="System Font Regular"/>
              <a:buChar char="–"/>
              <a:tabLst/>
              <a:defRPr sz="1700" b="0" i="0">
                <a:solidFill>
                  <a:schemeClr val="tx2"/>
                </a:solidFill>
                <a:latin typeface="Avenir Next" panose="020B0503020202020204" pitchFamily="34" charset="0"/>
              </a:defRPr>
            </a:lvl2pPr>
            <a:lvl3pPr marL="747713" indent="-227013">
              <a:spcBef>
                <a:spcPts val="1200"/>
              </a:spcBef>
              <a:tabLst/>
              <a:defRPr sz="1700" b="0" i="0">
                <a:solidFill>
                  <a:schemeClr val="tx2"/>
                </a:solidFill>
                <a:latin typeface="Avenir Next" panose="020B0503020202020204" pitchFamily="34" charset="0"/>
              </a:defRPr>
            </a:lvl3pPr>
            <a:lvl4pPr marL="1031875" indent="-284163">
              <a:spcBef>
                <a:spcPts val="1200"/>
              </a:spcBef>
              <a:buFont typeface="System Font Regular"/>
              <a:buChar char="–"/>
              <a:tabLst/>
              <a:defRPr sz="1700" b="0" i="0">
                <a:solidFill>
                  <a:schemeClr val="tx2"/>
                </a:solidFill>
                <a:latin typeface="Avenir Next" panose="020B0503020202020204" pitchFamily="34" charset="0"/>
              </a:defRPr>
            </a:lvl4pPr>
            <a:lvl5pPr marL="1314450" indent="-228600">
              <a:spcBef>
                <a:spcPts val="1200"/>
              </a:spcBef>
              <a:tabLst/>
              <a:defRPr sz="1700" b="0" i="0">
                <a:solidFill>
                  <a:schemeClr val="tx2"/>
                </a:solidFill>
                <a:latin typeface="Avenir Next" panose="020B05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Box 7">
            <a:extLst>
              <a:ext uri="{FF2B5EF4-FFF2-40B4-BE49-F238E27FC236}">
                <a16:creationId xmlns:a16="http://schemas.microsoft.com/office/drawing/2014/main" id="{E3200F5A-75A8-D245-ADCE-BDDF530D0DF2}"/>
              </a:ext>
            </a:extLst>
          </p:cNvPr>
          <p:cNvSpPr txBox="1"/>
          <p:nvPr userDrawn="1"/>
        </p:nvSpPr>
        <p:spPr>
          <a:xfrm>
            <a:off x="9555480" y="6575171"/>
            <a:ext cx="2231136" cy="18466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C7EEEC-EDF1-BF45-ADD4-4C40A6DCDE13}" type="slidenum">
              <a:rPr lang="en-US" sz="600" b="0" i="0" smtClean="0">
                <a:solidFill>
                  <a:schemeClr val="bg1"/>
                </a:solidFill>
                <a:latin typeface="Avenir Next" panose="020B05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600" b="0" i="0" dirty="0">
              <a:solidFill>
                <a:schemeClr val="bg1"/>
              </a:solidFill>
              <a:latin typeface="Avenir Next" panose="020B0503020202020204" pitchFamily="34" charset="0"/>
            </a:endParaRPr>
          </a:p>
        </p:txBody>
      </p:sp>
      <p:pic>
        <p:nvPicPr>
          <p:cNvPr id="7" name="Picture 6" descr="A close up of a logo&#10;&#10;Description automatically generated">
            <a:extLst>
              <a:ext uri="{FF2B5EF4-FFF2-40B4-BE49-F238E27FC236}">
                <a16:creationId xmlns:a16="http://schemas.microsoft.com/office/drawing/2014/main" id="{8F39C33E-F6DA-8E4B-B49F-417A78E5EE5B}"/>
              </a:ext>
            </a:extLst>
          </p:cNvPr>
          <p:cNvPicPr>
            <a:picLocks noChangeAspect="1"/>
          </p:cNvPicPr>
          <p:nvPr userDrawn="1"/>
        </p:nvPicPr>
        <p:blipFill rotWithShape="1">
          <a:blip r:embed="rId2"/>
          <a:srcRect l="80412" t="73482"/>
          <a:stretch/>
        </p:blipFill>
        <p:spPr>
          <a:xfrm>
            <a:off x="10613156" y="5655732"/>
            <a:ext cx="1578844" cy="1202267"/>
          </a:xfrm>
          <a:prstGeom prst="rect">
            <a:avLst/>
          </a:prstGeom>
        </p:spPr>
      </p:pic>
      <p:sp>
        <p:nvSpPr>
          <p:cNvPr id="9" name="TextBox 8">
            <a:extLst>
              <a:ext uri="{FF2B5EF4-FFF2-40B4-BE49-F238E27FC236}">
                <a16:creationId xmlns:a16="http://schemas.microsoft.com/office/drawing/2014/main" id="{4373D2C5-BFDE-9349-9F57-BD6E8B414B8F}"/>
              </a:ext>
            </a:extLst>
          </p:cNvPr>
          <p:cNvSpPr txBox="1"/>
          <p:nvPr userDrawn="1"/>
        </p:nvSpPr>
        <p:spPr>
          <a:xfrm>
            <a:off x="228600" y="6575171"/>
            <a:ext cx="370213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b="0" i="0" kern="1200" dirty="0">
                <a:solidFill>
                  <a:schemeClr val="tx2"/>
                </a:solidFill>
                <a:effectLst/>
                <a:latin typeface="Avenir Next" panose="020B0503020202020204" pitchFamily="34" charset="0"/>
                <a:ea typeface="+mn-ea"/>
                <a:cs typeface="+mn-cs"/>
              </a:rPr>
              <a:t>12-220048	©2022 Chamberlain University LLC. All rights reserved.</a:t>
            </a:r>
          </a:p>
        </p:txBody>
      </p:sp>
    </p:spTree>
    <p:extLst>
      <p:ext uri="{BB962C8B-B14F-4D97-AF65-F5344CB8AC3E}">
        <p14:creationId xmlns:p14="http://schemas.microsoft.com/office/powerpoint/2010/main" val="20558542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336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5" Type="http://schemas.openxmlformats.org/officeDocument/2006/relationships/slideLayout" Target="../slideLayouts/slideLayout6.xml"/><Relationship Id="rId10" Type="http://schemas.openxmlformats.org/officeDocument/2006/relationships/theme" Target="../theme/theme2.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6B8B6C-2586-CB45-B158-85AC8A99494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0D8EA9-2A95-0846-B546-5481D0E091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1FE24C-8EB7-9F44-9912-8774D6CCA4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CCA8B8-745E-2044-ACA2-97D63928E9ED}" type="datetimeFigureOut">
              <a:rPr lang="en-US" smtClean="0"/>
              <a:t>2/15/22</a:t>
            </a:fld>
            <a:endParaRPr lang="en-US"/>
          </a:p>
        </p:txBody>
      </p:sp>
      <p:sp>
        <p:nvSpPr>
          <p:cNvPr id="5" name="Footer Placeholder 4">
            <a:extLst>
              <a:ext uri="{FF2B5EF4-FFF2-40B4-BE49-F238E27FC236}">
                <a16:creationId xmlns:a16="http://schemas.microsoft.com/office/drawing/2014/main" id="{AD57D65B-7AED-A04E-B325-DBB6B52FC5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D42A661-8831-0944-AD8D-12ED12DADB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C7EEEC-EDF1-BF45-ADD4-4C40A6DCDE13}" type="slidenum">
              <a:rPr lang="en-US" smtClean="0"/>
              <a:t>‹#›</a:t>
            </a:fld>
            <a:endParaRPr lang="en-US"/>
          </a:p>
        </p:txBody>
      </p:sp>
    </p:spTree>
    <p:extLst>
      <p:ext uri="{BB962C8B-B14F-4D97-AF65-F5344CB8AC3E}">
        <p14:creationId xmlns:p14="http://schemas.microsoft.com/office/powerpoint/2010/main" val="3926394261"/>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8C0823-6D0C-0C46-8C7D-2453231906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4F58DAA-F005-9B44-8911-B5DD13DCC0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7B31CB11-1417-DB48-A4B7-B5567293FB4C}"/>
              </a:ext>
            </a:extLst>
          </p:cNvPr>
          <p:cNvSpPr txBox="1"/>
          <p:nvPr userDrawn="1"/>
        </p:nvSpPr>
        <p:spPr>
          <a:xfrm>
            <a:off x="8421514" y="6575171"/>
            <a:ext cx="2231136" cy="21544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C7EEEC-EDF1-BF45-ADD4-4C40A6DCDE13}" type="slidenum">
              <a:rPr lang="en-US" sz="800" b="0" i="0" smtClean="0">
                <a:solidFill>
                  <a:schemeClr val="bg1"/>
                </a:solidFill>
                <a:latin typeface="Avenir Next" panose="020B0503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lang="en-US" sz="800" b="0" i="0" dirty="0">
              <a:solidFill>
                <a:schemeClr val="bg1"/>
              </a:solidFill>
              <a:latin typeface="Avenir Next" panose="020B0503020202020204" pitchFamily="34" charset="0"/>
            </a:endParaRPr>
          </a:p>
        </p:txBody>
      </p:sp>
    </p:spTree>
    <p:extLst>
      <p:ext uri="{BB962C8B-B14F-4D97-AF65-F5344CB8AC3E}">
        <p14:creationId xmlns:p14="http://schemas.microsoft.com/office/powerpoint/2010/main" val="2325017804"/>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66" r:id="rId3"/>
    <p:sldLayoutId id="2147483675" r:id="rId4"/>
    <p:sldLayoutId id="2147483679" r:id="rId5"/>
    <p:sldLayoutId id="2147483678" r:id="rId6"/>
    <p:sldLayoutId id="2147483673" r:id="rId7"/>
    <p:sldLayoutId id="2147483671" r:id="rId8"/>
    <p:sldLayoutId id="2147483674"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6.jp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7"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9.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17.jpg"/></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pic>
        <p:nvPicPr>
          <p:cNvPr id="5" name="Slant 3" descr="A picture containing drawing&#10;&#10;Description automatically generated">
            <a:extLst>
              <a:ext uri="{FF2B5EF4-FFF2-40B4-BE49-F238E27FC236}">
                <a16:creationId xmlns:a16="http://schemas.microsoft.com/office/drawing/2014/main" id="{59DD0F7F-861A-5F49-96E6-A7333953DEB0}"/>
              </a:ext>
            </a:extLst>
          </p:cNvPr>
          <p:cNvPicPr>
            <a:picLocks noChangeAspect="1"/>
          </p:cNvPicPr>
          <p:nvPr/>
        </p:nvPicPr>
        <p:blipFill>
          <a:blip r:embed="rId3">
            <a:alphaModFix/>
          </a:blip>
          <a:stretch>
            <a:fillRect/>
          </a:stretch>
        </p:blipFill>
        <p:spPr>
          <a:xfrm>
            <a:off x="0" y="0"/>
            <a:ext cx="12192000" cy="6858000"/>
          </a:xfrm>
          <a:prstGeom prst="rect">
            <a:avLst/>
          </a:prstGeom>
          <a:ln>
            <a:noFill/>
          </a:ln>
          <a:effectLst/>
        </p:spPr>
      </p:pic>
      <p:pic>
        <p:nvPicPr>
          <p:cNvPr id="7" name="Slant 2" descr="A picture containing knife, lamp&#10;&#10;Description automatically generated">
            <a:extLst>
              <a:ext uri="{FF2B5EF4-FFF2-40B4-BE49-F238E27FC236}">
                <a16:creationId xmlns:a16="http://schemas.microsoft.com/office/drawing/2014/main" id="{DAEFE11B-A3C4-AA49-BE5D-C69B2DECC78E}"/>
              </a:ext>
            </a:extLst>
          </p:cNvPr>
          <p:cNvPicPr>
            <a:picLocks noChangeAspect="1"/>
          </p:cNvPicPr>
          <p:nvPr/>
        </p:nvPicPr>
        <p:blipFill>
          <a:blip r:embed="rId4"/>
          <a:stretch>
            <a:fillRect/>
          </a:stretch>
        </p:blipFill>
        <p:spPr>
          <a:xfrm>
            <a:off x="0" y="0"/>
            <a:ext cx="12192000" cy="6858000"/>
          </a:xfrm>
          <a:prstGeom prst="rect">
            <a:avLst/>
          </a:prstGeom>
        </p:spPr>
      </p:pic>
      <p:pic>
        <p:nvPicPr>
          <p:cNvPr id="9" name="Slant 1" descr="A picture containing knife, lamp&#10;&#10;Description automatically generated">
            <a:extLst>
              <a:ext uri="{FF2B5EF4-FFF2-40B4-BE49-F238E27FC236}">
                <a16:creationId xmlns:a16="http://schemas.microsoft.com/office/drawing/2014/main" id="{8B95F564-1477-E548-80D6-678C1206633A}"/>
              </a:ext>
            </a:extLst>
          </p:cNvPr>
          <p:cNvPicPr>
            <a:picLocks noChangeAspect="1"/>
          </p:cNvPicPr>
          <p:nvPr/>
        </p:nvPicPr>
        <p:blipFill>
          <a:blip r:embed="rId5"/>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B00F4DC-BEB9-4146-ADD2-0959183E9E62}"/>
              </a:ext>
            </a:extLst>
          </p:cNvPr>
          <p:cNvSpPr>
            <a:spLocks noGrp="1"/>
          </p:cNvSpPr>
          <p:nvPr>
            <p:ph type="ctrTitle"/>
          </p:nvPr>
        </p:nvSpPr>
        <p:spPr>
          <a:xfrm>
            <a:off x="1524000" y="1588168"/>
            <a:ext cx="9144000" cy="1740497"/>
          </a:xfrm>
        </p:spPr>
        <p:txBody>
          <a:bodyPr>
            <a:noAutofit/>
          </a:bodyPr>
          <a:lstStyle/>
          <a:p>
            <a:pPr>
              <a:lnSpc>
                <a:spcPct val="100000"/>
              </a:lnSpc>
            </a:pPr>
            <a:r>
              <a:rPr lang="en-US" sz="5400" dirty="0">
                <a:latin typeface="Avenir Next Medium" panose="020B0503020202020204" pitchFamily="34" charset="0"/>
              </a:rPr>
              <a:t>WELCOME</a:t>
            </a:r>
            <a:br>
              <a:rPr lang="en-US" sz="5400" dirty="0">
                <a:latin typeface="Avenir Next Medium" panose="020B0503020202020204" pitchFamily="34" charset="0"/>
              </a:rPr>
            </a:br>
            <a:r>
              <a:rPr lang="en-US" sz="5400" dirty="0">
                <a:latin typeface="Avenir Next Medium" panose="020B0503020202020204" pitchFamily="34" charset="0"/>
              </a:rPr>
              <a:t>TO CHAMBERLAIN</a:t>
            </a:r>
          </a:p>
        </p:txBody>
      </p:sp>
      <p:sp>
        <p:nvSpPr>
          <p:cNvPr id="3" name="Subtitle 2">
            <a:extLst>
              <a:ext uri="{FF2B5EF4-FFF2-40B4-BE49-F238E27FC236}">
                <a16:creationId xmlns:a16="http://schemas.microsoft.com/office/drawing/2014/main" id="{1F36D73D-1D74-7642-AFAF-407B121C78FD}"/>
              </a:ext>
            </a:extLst>
          </p:cNvPr>
          <p:cNvSpPr>
            <a:spLocks noGrp="1"/>
          </p:cNvSpPr>
          <p:nvPr>
            <p:ph type="subTitle" idx="1"/>
          </p:nvPr>
        </p:nvSpPr>
        <p:spPr>
          <a:xfrm>
            <a:off x="1524000" y="3621734"/>
            <a:ext cx="9144000" cy="1279566"/>
          </a:xfrm>
        </p:spPr>
        <p:txBody>
          <a:bodyPr/>
          <a:lstStyle/>
          <a:p>
            <a:r>
              <a:rPr lang="en-US" dirty="0">
                <a:latin typeface="Avenir Next" panose="020B0503020202020204" pitchFamily="34" charset="0"/>
              </a:rPr>
              <a:t>Learn more about the BSN Online Option and meet our team </a:t>
            </a:r>
          </a:p>
        </p:txBody>
      </p:sp>
      <p:pic>
        <p:nvPicPr>
          <p:cNvPr id="10" name="Picture 9" descr="A picture containing food&#10;&#10;Description automatically generated">
            <a:extLst>
              <a:ext uri="{FF2B5EF4-FFF2-40B4-BE49-F238E27FC236}">
                <a16:creationId xmlns:a16="http://schemas.microsoft.com/office/drawing/2014/main" id="{FFCA7F3E-DBE1-514A-B8FE-1E50FC2862C2}"/>
              </a:ext>
            </a:extLst>
          </p:cNvPr>
          <p:cNvPicPr>
            <a:picLocks noChangeAspect="1"/>
          </p:cNvPicPr>
          <p:nvPr/>
        </p:nvPicPr>
        <p:blipFill rotWithShape="1">
          <a:blip r:embed="rId6"/>
          <a:srcRect l="25000" t="20260" r="24610" b="65185"/>
          <a:stretch/>
        </p:blipFill>
        <p:spPr>
          <a:xfrm>
            <a:off x="4358204" y="5201781"/>
            <a:ext cx="3475592" cy="564709"/>
          </a:xfrm>
          <a:prstGeom prst="rect">
            <a:avLst/>
          </a:prstGeom>
        </p:spPr>
      </p:pic>
    </p:spTree>
    <p:extLst>
      <p:ext uri="{BB962C8B-B14F-4D97-AF65-F5344CB8AC3E}">
        <p14:creationId xmlns:p14="http://schemas.microsoft.com/office/powerpoint/2010/main" val="1508751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0" decel="5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decel="50000" fill="hold" nodeType="after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1+#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decel="5000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1+#ppt_w/2"/>
                                          </p:val>
                                        </p:tav>
                                        <p:tav tm="100000">
                                          <p:val>
                                            <p:strVal val="#ppt_x"/>
                                          </p:val>
                                        </p:tav>
                                      </p:tavLst>
                                    </p:anim>
                                    <p:anim calcmode="lin" valueType="num">
                                      <p:cBhvr additive="base">
                                        <p:cTn id="1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4EACB1-09CE-0A41-94F0-C4530BB75A89}"/>
              </a:ext>
            </a:extLst>
          </p:cNvPr>
          <p:cNvSpPr>
            <a:spLocks noGrp="1"/>
          </p:cNvSpPr>
          <p:nvPr>
            <p:ph type="title"/>
          </p:nvPr>
        </p:nvSpPr>
        <p:spPr>
          <a:xfrm>
            <a:off x="838200" y="319181"/>
            <a:ext cx="10515600" cy="1027367"/>
          </a:xfrm>
        </p:spPr>
        <p:txBody>
          <a:bodyPr>
            <a:noAutofit/>
          </a:bodyPr>
          <a:lstStyle/>
          <a:p>
            <a:r>
              <a:rPr lang="en-US" sz="3400" dirty="0">
                <a:solidFill>
                  <a:schemeClr val="bg1"/>
                </a:solidFill>
              </a:rPr>
              <a:t>BSN ONLINE </a:t>
            </a:r>
            <a:br>
              <a:rPr lang="en-US" sz="3400" dirty="0">
                <a:solidFill>
                  <a:schemeClr val="bg1"/>
                </a:solidFill>
              </a:rPr>
            </a:br>
            <a:r>
              <a:rPr lang="en-US" sz="3400" dirty="0">
                <a:solidFill>
                  <a:schemeClr val="bg1"/>
                </a:solidFill>
              </a:rPr>
              <a:t>OPTION BENEFITS</a:t>
            </a:r>
          </a:p>
        </p:txBody>
      </p:sp>
      <p:sp>
        <p:nvSpPr>
          <p:cNvPr id="7" name="Content Placeholder 6">
            <a:extLst>
              <a:ext uri="{FF2B5EF4-FFF2-40B4-BE49-F238E27FC236}">
                <a16:creationId xmlns:a16="http://schemas.microsoft.com/office/drawing/2014/main" id="{2D799394-2E87-1640-B30E-D43E0E2FAC84}"/>
              </a:ext>
            </a:extLst>
          </p:cNvPr>
          <p:cNvSpPr>
            <a:spLocks noGrp="1"/>
          </p:cNvSpPr>
          <p:nvPr>
            <p:ph sz="half" idx="1"/>
          </p:nvPr>
        </p:nvSpPr>
        <p:spPr>
          <a:xfrm>
            <a:off x="838200" y="1777652"/>
            <a:ext cx="5462016" cy="4351338"/>
          </a:xfrm>
        </p:spPr>
        <p:txBody>
          <a:bodyPr>
            <a:noAutofit/>
          </a:bodyPr>
          <a:lstStyle/>
          <a:p>
            <a:pPr>
              <a:lnSpc>
                <a:spcPct val="100000"/>
              </a:lnSpc>
            </a:pPr>
            <a:r>
              <a:rPr lang="en-US" dirty="0">
                <a:solidFill>
                  <a:schemeClr val="bg1"/>
                </a:solidFill>
              </a:rPr>
              <a:t>Experienced faculty that </a:t>
            </a:r>
            <a:br>
              <a:rPr lang="en-US" dirty="0">
                <a:solidFill>
                  <a:schemeClr val="bg1"/>
                </a:solidFill>
              </a:rPr>
            </a:br>
            <a:r>
              <a:rPr lang="en-US" dirty="0">
                <a:solidFill>
                  <a:schemeClr val="bg1"/>
                </a:solidFill>
              </a:rPr>
              <a:t>includes practicing nurses </a:t>
            </a:r>
            <a:br>
              <a:rPr lang="en-US" dirty="0">
                <a:solidFill>
                  <a:schemeClr val="bg1"/>
                </a:solidFill>
              </a:rPr>
            </a:br>
            <a:r>
              <a:rPr lang="en-US" dirty="0">
                <a:solidFill>
                  <a:schemeClr val="bg1"/>
                </a:solidFill>
              </a:rPr>
              <a:t>and professional educators </a:t>
            </a:r>
          </a:p>
          <a:p>
            <a:pPr>
              <a:lnSpc>
                <a:spcPct val="100000"/>
              </a:lnSpc>
            </a:pPr>
            <a:r>
              <a:rPr lang="en-US" dirty="0">
                <a:solidFill>
                  <a:schemeClr val="bg1"/>
                </a:solidFill>
              </a:rPr>
              <a:t>A student-centric </a:t>
            </a:r>
            <a:br>
              <a:rPr lang="en-US" dirty="0">
                <a:solidFill>
                  <a:schemeClr val="bg1"/>
                </a:solidFill>
              </a:rPr>
            </a:br>
            <a:r>
              <a:rPr lang="en-US" dirty="0">
                <a:solidFill>
                  <a:schemeClr val="bg1"/>
                </a:solidFill>
              </a:rPr>
              <a:t>learning environment with </a:t>
            </a:r>
            <a:br>
              <a:rPr lang="en-US" dirty="0">
                <a:solidFill>
                  <a:schemeClr val="bg1"/>
                </a:solidFill>
              </a:rPr>
            </a:br>
            <a:r>
              <a:rPr lang="en-US" dirty="0">
                <a:solidFill>
                  <a:schemeClr val="bg1"/>
                </a:solidFill>
              </a:rPr>
              <a:t>individualized instruction </a:t>
            </a:r>
            <a:br>
              <a:rPr lang="en-US" dirty="0">
                <a:solidFill>
                  <a:schemeClr val="bg1"/>
                </a:solidFill>
              </a:rPr>
            </a:br>
            <a:r>
              <a:rPr lang="en-US" dirty="0">
                <a:solidFill>
                  <a:schemeClr val="bg1"/>
                </a:solidFill>
              </a:rPr>
              <a:t>and personalized learning </a:t>
            </a:r>
          </a:p>
        </p:txBody>
      </p:sp>
    </p:spTree>
    <p:extLst>
      <p:ext uri="{BB962C8B-B14F-4D97-AF65-F5344CB8AC3E}">
        <p14:creationId xmlns:p14="http://schemas.microsoft.com/office/powerpoint/2010/main" val="516788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4EACB1-09CE-0A41-94F0-C4530BB75A89}"/>
              </a:ext>
            </a:extLst>
          </p:cNvPr>
          <p:cNvSpPr>
            <a:spLocks noGrp="1"/>
          </p:cNvSpPr>
          <p:nvPr>
            <p:ph type="title"/>
          </p:nvPr>
        </p:nvSpPr>
        <p:spPr>
          <a:xfrm>
            <a:off x="838200" y="306655"/>
            <a:ext cx="10515600" cy="608267"/>
          </a:xfrm>
        </p:spPr>
        <p:txBody>
          <a:bodyPr>
            <a:noAutofit/>
          </a:bodyPr>
          <a:lstStyle/>
          <a:p>
            <a:r>
              <a:rPr lang="en-US" sz="3400" dirty="0">
                <a:solidFill>
                  <a:schemeClr val="bg1"/>
                </a:solidFill>
              </a:rPr>
              <a:t>BSN ONLINE </a:t>
            </a:r>
            <a:br>
              <a:rPr lang="en-US" sz="3400" dirty="0">
                <a:solidFill>
                  <a:schemeClr val="bg1"/>
                </a:solidFill>
              </a:rPr>
            </a:br>
            <a:r>
              <a:rPr lang="en-US" sz="3400" dirty="0">
                <a:solidFill>
                  <a:schemeClr val="bg1"/>
                </a:solidFill>
              </a:rPr>
              <a:t>OPTION BENEFITS</a:t>
            </a:r>
          </a:p>
        </p:txBody>
      </p:sp>
      <p:sp>
        <p:nvSpPr>
          <p:cNvPr id="7" name="Content Placeholder 6">
            <a:extLst>
              <a:ext uri="{FF2B5EF4-FFF2-40B4-BE49-F238E27FC236}">
                <a16:creationId xmlns:a16="http://schemas.microsoft.com/office/drawing/2014/main" id="{2D799394-2E87-1640-B30E-D43E0E2FAC84}"/>
              </a:ext>
            </a:extLst>
          </p:cNvPr>
          <p:cNvSpPr>
            <a:spLocks noGrp="1"/>
          </p:cNvSpPr>
          <p:nvPr>
            <p:ph sz="half" idx="1"/>
          </p:nvPr>
        </p:nvSpPr>
        <p:spPr>
          <a:xfrm>
            <a:off x="838200" y="1752600"/>
            <a:ext cx="5462016" cy="4351338"/>
          </a:xfrm>
        </p:spPr>
        <p:txBody>
          <a:bodyPr>
            <a:noAutofit/>
          </a:bodyPr>
          <a:lstStyle/>
          <a:p>
            <a:pPr>
              <a:lnSpc>
                <a:spcPct val="100000"/>
              </a:lnSpc>
            </a:pPr>
            <a:r>
              <a:rPr lang="en-US" dirty="0">
                <a:solidFill>
                  <a:schemeClr val="bg1"/>
                </a:solidFill>
              </a:rPr>
              <a:t>Emphasis on engagement and collaboration through weekly </a:t>
            </a:r>
            <a:br>
              <a:rPr lang="en-US" dirty="0">
                <a:solidFill>
                  <a:schemeClr val="bg1"/>
                </a:solidFill>
              </a:rPr>
            </a:br>
            <a:r>
              <a:rPr lang="en-US" dirty="0">
                <a:solidFill>
                  <a:schemeClr val="bg1"/>
                </a:solidFill>
              </a:rPr>
              <a:t>outreach to students </a:t>
            </a:r>
          </a:p>
          <a:p>
            <a:pPr marL="466725" indent="-233363">
              <a:lnSpc>
                <a:spcPct val="100000"/>
              </a:lnSpc>
              <a:buFont typeface="System Font Regular"/>
              <a:buChar char="–"/>
            </a:pPr>
            <a:r>
              <a:rPr lang="en-US" dirty="0">
                <a:solidFill>
                  <a:schemeClr val="bg1"/>
                </a:solidFill>
              </a:rPr>
              <a:t>Small class sizes</a:t>
            </a:r>
          </a:p>
          <a:p>
            <a:pPr marL="466725" indent="-233363">
              <a:lnSpc>
                <a:spcPct val="100000"/>
              </a:lnSpc>
              <a:buFont typeface="System Font Regular"/>
              <a:buChar char="–"/>
            </a:pPr>
            <a:r>
              <a:rPr lang="en-US" dirty="0">
                <a:solidFill>
                  <a:schemeClr val="bg1"/>
                </a:solidFill>
              </a:rPr>
              <a:t>1:30 faculty-to-student </a:t>
            </a:r>
            <a:br>
              <a:rPr lang="en-US" dirty="0">
                <a:solidFill>
                  <a:schemeClr val="bg1"/>
                </a:solidFill>
              </a:rPr>
            </a:br>
            <a:r>
              <a:rPr lang="en-US" dirty="0">
                <a:solidFill>
                  <a:schemeClr val="bg1"/>
                </a:solidFill>
              </a:rPr>
              <a:t>average classroom ratios </a:t>
            </a:r>
          </a:p>
          <a:p>
            <a:pPr marL="466725" indent="-233363">
              <a:lnSpc>
                <a:spcPct val="100000"/>
              </a:lnSpc>
              <a:buFont typeface="System Font Regular"/>
              <a:buChar char="–"/>
            </a:pPr>
            <a:endParaRPr lang="en-US" dirty="0">
              <a:solidFill>
                <a:schemeClr val="bg1"/>
              </a:solidFill>
            </a:endParaRPr>
          </a:p>
        </p:txBody>
      </p:sp>
    </p:spTree>
    <p:extLst>
      <p:ext uri="{BB962C8B-B14F-4D97-AF65-F5344CB8AC3E}">
        <p14:creationId xmlns:p14="http://schemas.microsoft.com/office/powerpoint/2010/main" val="155421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D4EACB1-09CE-0A41-94F0-C4530BB75A89}"/>
              </a:ext>
            </a:extLst>
          </p:cNvPr>
          <p:cNvSpPr>
            <a:spLocks noGrp="1"/>
          </p:cNvSpPr>
          <p:nvPr>
            <p:ph type="title"/>
          </p:nvPr>
        </p:nvSpPr>
        <p:spPr>
          <a:xfrm>
            <a:off x="838200" y="306655"/>
            <a:ext cx="10515600" cy="608267"/>
          </a:xfrm>
        </p:spPr>
        <p:txBody>
          <a:bodyPr>
            <a:noAutofit/>
          </a:bodyPr>
          <a:lstStyle/>
          <a:p>
            <a:r>
              <a:rPr lang="en-US" sz="3400" dirty="0">
                <a:solidFill>
                  <a:schemeClr val="bg1"/>
                </a:solidFill>
              </a:rPr>
              <a:t>BSN ONLINE </a:t>
            </a:r>
            <a:br>
              <a:rPr lang="en-US" sz="3400" dirty="0">
                <a:solidFill>
                  <a:schemeClr val="bg1"/>
                </a:solidFill>
              </a:rPr>
            </a:br>
            <a:r>
              <a:rPr lang="en-US" sz="3400" dirty="0">
                <a:solidFill>
                  <a:schemeClr val="bg1"/>
                </a:solidFill>
              </a:rPr>
              <a:t>OPTION BENEFITS</a:t>
            </a:r>
          </a:p>
        </p:txBody>
      </p:sp>
      <p:sp>
        <p:nvSpPr>
          <p:cNvPr id="7" name="Content Placeholder 6">
            <a:extLst>
              <a:ext uri="{FF2B5EF4-FFF2-40B4-BE49-F238E27FC236}">
                <a16:creationId xmlns:a16="http://schemas.microsoft.com/office/drawing/2014/main" id="{2D799394-2E87-1640-B30E-D43E0E2FAC84}"/>
              </a:ext>
            </a:extLst>
          </p:cNvPr>
          <p:cNvSpPr>
            <a:spLocks noGrp="1"/>
          </p:cNvSpPr>
          <p:nvPr>
            <p:ph sz="half" idx="1"/>
          </p:nvPr>
        </p:nvSpPr>
        <p:spPr>
          <a:xfrm>
            <a:off x="838200" y="1771389"/>
            <a:ext cx="5462016" cy="4351338"/>
          </a:xfrm>
        </p:spPr>
        <p:txBody>
          <a:bodyPr>
            <a:noAutofit/>
          </a:bodyPr>
          <a:lstStyle/>
          <a:p>
            <a:pPr marL="466725" indent="-233363">
              <a:lnSpc>
                <a:spcPct val="100000"/>
              </a:lnSpc>
              <a:buFont typeface="System Font Regular"/>
              <a:buChar char="–"/>
            </a:pPr>
            <a:r>
              <a:rPr lang="en-US" dirty="0">
                <a:solidFill>
                  <a:schemeClr val="bg1"/>
                </a:solidFill>
              </a:rPr>
              <a:t>Diversified clinical </a:t>
            </a:r>
            <a:br>
              <a:rPr lang="en-US" dirty="0">
                <a:solidFill>
                  <a:schemeClr val="bg1"/>
                </a:solidFill>
              </a:rPr>
            </a:br>
            <a:r>
              <a:rPr lang="en-US" dirty="0">
                <a:solidFill>
                  <a:schemeClr val="bg1"/>
                </a:solidFill>
              </a:rPr>
              <a:t>learning experiences</a:t>
            </a:r>
          </a:p>
          <a:p>
            <a:pPr marL="466725" indent="-233363">
              <a:lnSpc>
                <a:spcPct val="100000"/>
              </a:lnSpc>
              <a:buFont typeface="System Font Regular"/>
              <a:buChar char="–"/>
            </a:pPr>
            <a:r>
              <a:rPr lang="en-US" dirty="0">
                <a:solidFill>
                  <a:schemeClr val="bg1"/>
                </a:solidFill>
              </a:rPr>
              <a:t>1:8 faculty-to-student </a:t>
            </a:r>
            <a:br>
              <a:rPr lang="en-US" dirty="0">
                <a:solidFill>
                  <a:schemeClr val="bg1"/>
                </a:solidFill>
              </a:rPr>
            </a:br>
            <a:r>
              <a:rPr lang="en-US" dirty="0">
                <a:solidFill>
                  <a:schemeClr val="bg1"/>
                </a:solidFill>
              </a:rPr>
              <a:t>average clinical ratios </a:t>
            </a:r>
          </a:p>
          <a:p>
            <a:pPr marL="466725" indent="-233363">
              <a:lnSpc>
                <a:spcPct val="100000"/>
              </a:lnSpc>
              <a:buFont typeface="System Font Regular"/>
              <a:buChar char="–"/>
            </a:pPr>
            <a:r>
              <a:rPr lang="en-US" dirty="0">
                <a:solidFill>
                  <a:schemeClr val="bg1"/>
                </a:solidFill>
              </a:rPr>
              <a:t>Clinical partners include: </a:t>
            </a:r>
            <a:br>
              <a:rPr lang="en-US" dirty="0">
                <a:solidFill>
                  <a:schemeClr val="bg1"/>
                </a:solidFill>
              </a:rPr>
            </a:br>
            <a:r>
              <a:rPr lang="en-US" dirty="0">
                <a:solidFill>
                  <a:schemeClr val="bg1"/>
                </a:solidFill>
              </a:rPr>
              <a:t>Advocate Aurora Healthcare </a:t>
            </a:r>
            <a:br>
              <a:rPr lang="en-US" dirty="0">
                <a:solidFill>
                  <a:schemeClr val="bg1"/>
                </a:solidFill>
              </a:rPr>
            </a:br>
            <a:r>
              <a:rPr lang="en-US" dirty="0">
                <a:solidFill>
                  <a:schemeClr val="bg1"/>
                </a:solidFill>
              </a:rPr>
              <a:t>System – Wisconsin locations </a:t>
            </a:r>
          </a:p>
        </p:txBody>
      </p:sp>
    </p:spTree>
    <p:extLst>
      <p:ext uri="{BB962C8B-B14F-4D97-AF65-F5344CB8AC3E}">
        <p14:creationId xmlns:p14="http://schemas.microsoft.com/office/powerpoint/2010/main" val="2853767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71971-C224-924E-A227-D9E20F04DF3A}"/>
              </a:ext>
            </a:extLst>
          </p:cNvPr>
          <p:cNvSpPr>
            <a:spLocks noGrp="1"/>
          </p:cNvSpPr>
          <p:nvPr>
            <p:ph type="title"/>
          </p:nvPr>
        </p:nvSpPr>
        <p:spPr/>
        <p:txBody>
          <a:bodyPr>
            <a:normAutofit fontScale="90000"/>
          </a:bodyPr>
          <a:lstStyle/>
          <a:p>
            <a:r>
              <a:rPr lang="en-US" dirty="0"/>
              <a:t>SUPPORT FOR </a:t>
            </a:r>
            <a:br>
              <a:rPr lang="en-US" dirty="0"/>
            </a:br>
            <a:r>
              <a:rPr lang="en-US" dirty="0"/>
              <a:t>STUDENT SUCCESS</a:t>
            </a:r>
          </a:p>
        </p:txBody>
      </p:sp>
      <p:sp>
        <p:nvSpPr>
          <p:cNvPr id="5" name="Content Placeholder 4">
            <a:extLst>
              <a:ext uri="{FF2B5EF4-FFF2-40B4-BE49-F238E27FC236}">
                <a16:creationId xmlns:a16="http://schemas.microsoft.com/office/drawing/2014/main" id="{B8DD95EA-45D7-154D-B0D5-739B033171D2}"/>
              </a:ext>
            </a:extLst>
          </p:cNvPr>
          <p:cNvSpPr>
            <a:spLocks noGrp="1"/>
          </p:cNvSpPr>
          <p:nvPr>
            <p:ph sz="half" idx="1"/>
          </p:nvPr>
        </p:nvSpPr>
        <p:spPr>
          <a:xfrm>
            <a:off x="838200" y="1698174"/>
            <a:ext cx="5352535" cy="4351338"/>
          </a:xfrm>
        </p:spPr>
        <p:txBody>
          <a:bodyPr/>
          <a:lstStyle/>
          <a:p>
            <a:pPr>
              <a:lnSpc>
                <a:spcPct val="100000"/>
              </a:lnSpc>
            </a:pPr>
            <a:r>
              <a:rPr lang="en-US" dirty="0"/>
              <a:t>The right resources for your needs</a:t>
            </a:r>
          </a:p>
          <a:p>
            <a:pPr>
              <a:lnSpc>
                <a:spcPct val="100000"/>
              </a:lnSpc>
            </a:pPr>
            <a:r>
              <a:rPr lang="en-US" dirty="0"/>
              <a:t>One-on-one support every step </a:t>
            </a:r>
            <a:br>
              <a:rPr lang="en-US" dirty="0"/>
            </a:br>
            <a:r>
              <a:rPr lang="en-US" dirty="0"/>
              <a:t>of the way for both academic </a:t>
            </a:r>
            <a:br>
              <a:rPr lang="en-US" dirty="0"/>
            </a:br>
            <a:r>
              <a:rPr lang="en-US" dirty="0"/>
              <a:t>and non-academic needs</a:t>
            </a:r>
          </a:p>
          <a:p>
            <a:pPr>
              <a:lnSpc>
                <a:spcPct val="100000"/>
              </a:lnSpc>
            </a:pPr>
            <a:r>
              <a:rPr lang="en-US" dirty="0"/>
              <a:t>Customized workshops and small </a:t>
            </a:r>
            <a:br>
              <a:rPr lang="en-US" dirty="0"/>
            </a:br>
            <a:r>
              <a:rPr lang="en-US" dirty="0"/>
              <a:t>virtual group study sessions</a:t>
            </a:r>
          </a:p>
          <a:p>
            <a:pPr>
              <a:lnSpc>
                <a:spcPct val="100000"/>
              </a:lnSpc>
            </a:pPr>
            <a:r>
              <a:rPr lang="en-US" dirty="0"/>
              <a:t>Opportunities to collaborate </a:t>
            </a:r>
            <a:br>
              <a:rPr lang="en-US" dirty="0"/>
            </a:br>
            <a:r>
              <a:rPr lang="en-US" dirty="0"/>
              <a:t>with your peers and nurse educators through </a:t>
            </a:r>
            <a:br>
              <a:rPr lang="en-US" dirty="0"/>
            </a:br>
            <a:r>
              <a:rPr lang="en-US" dirty="0"/>
              <a:t>live interactions</a:t>
            </a:r>
          </a:p>
        </p:txBody>
      </p:sp>
    </p:spTree>
    <p:extLst>
      <p:ext uri="{BB962C8B-B14F-4D97-AF65-F5344CB8AC3E}">
        <p14:creationId xmlns:p14="http://schemas.microsoft.com/office/powerpoint/2010/main" val="4240253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6535-8BF9-0344-92F7-314E10AEFA19}"/>
              </a:ext>
            </a:extLst>
          </p:cNvPr>
          <p:cNvSpPr>
            <a:spLocks noGrp="1"/>
          </p:cNvSpPr>
          <p:nvPr>
            <p:ph type="title"/>
          </p:nvPr>
        </p:nvSpPr>
        <p:spPr/>
        <p:txBody>
          <a:bodyPr>
            <a:normAutofit fontScale="90000"/>
          </a:bodyPr>
          <a:lstStyle/>
          <a:p>
            <a:r>
              <a:rPr lang="en-US" dirty="0"/>
              <a:t>ACADEMIC RESOURCES </a:t>
            </a:r>
            <a:br>
              <a:rPr lang="en-US" dirty="0"/>
            </a:br>
            <a:r>
              <a:rPr lang="en-US" dirty="0"/>
              <a:t>FOR STUDENTS</a:t>
            </a:r>
          </a:p>
        </p:txBody>
      </p:sp>
      <p:sp>
        <p:nvSpPr>
          <p:cNvPr id="3" name="Content Placeholder 2">
            <a:extLst>
              <a:ext uri="{FF2B5EF4-FFF2-40B4-BE49-F238E27FC236}">
                <a16:creationId xmlns:a16="http://schemas.microsoft.com/office/drawing/2014/main" id="{B7E52D2A-CF9E-2845-B3E3-C074E1E1428C}"/>
              </a:ext>
            </a:extLst>
          </p:cNvPr>
          <p:cNvSpPr>
            <a:spLocks noGrp="1"/>
          </p:cNvSpPr>
          <p:nvPr>
            <p:ph sz="half" idx="1"/>
          </p:nvPr>
        </p:nvSpPr>
        <p:spPr>
          <a:xfrm>
            <a:off x="838200" y="1685816"/>
            <a:ext cx="5006546" cy="4548029"/>
          </a:xfrm>
        </p:spPr>
        <p:txBody>
          <a:bodyPr>
            <a:noAutofit/>
          </a:bodyPr>
          <a:lstStyle/>
          <a:p>
            <a:pPr>
              <a:lnSpc>
                <a:spcPct val="100000"/>
              </a:lnSpc>
            </a:pPr>
            <a:r>
              <a:rPr lang="en-US" dirty="0"/>
              <a:t>Experienced Student </a:t>
            </a:r>
            <a:br>
              <a:rPr lang="en-US" dirty="0"/>
            </a:br>
            <a:r>
              <a:rPr lang="en-US" dirty="0"/>
              <a:t>Learning Specialists (RN) </a:t>
            </a:r>
            <a:br>
              <a:rPr lang="en-US" dirty="0"/>
            </a:br>
            <a:r>
              <a:rPr lang="en-US" dirty="0"/>
              <a:t>and peer tutors</a:t>
            </a:r>
          </a:p>
          <a:p>
            <a:pPr marL="517525" indent="-304800">
              <a:lnSpc>
                <a:spcPct val="100000"/>
              </a:lnSpc>
              <a:buFont typeface="System Font Regular"/>
              <a:buChar char="–"/>
            </a:pPr>
            <a:r>
              <a:rPr lang="en-US" dirty="0"/>
              <a:t>Tutoring appointments </a:t>
            </a:r>
            <a:br>
              <a:rPr lang="en-US" dirty="0"/>
            </a:br>
            <a:r>
              <a:rPr lang="en-US" dirty="0"/>
              <a:t>are available and </a:t>
            </a:r>
            <a:br>
              <a:rPr lang="en-US" dirty="0"/>
            </a:br>
            <a:r>
              <a:rPr lang="en-US" dirty="0"/>
              <a:t>strongly encouraged</a:t>
            </a:r>
          </a:p>
          <a:p>
            <a:pPr>
              <a:lnSpc>
                <a:spcPct val="100000"/>
              </a:lnSpc>
            </a:pPr>
            <a:r>
              <a:rPr lang="en-US" dirty="0"/>
              <a:t>Anatomy and physiology </a:t>
            </a:r>
            <a:br>
              <a:rPr lang="en-US" dirty="0"/>
            </a:br>
            <a:r>
              <a:rPr lang="en-US" dirty="0"/>
              <a:t>models available </a:t>
            </a:r>
            <a:br>
              <a:rPr lang="en-US" dirty="0"/>
            </a:br>
            <a:r>
              <a:rPr lang="en-US" dirty="0"/>
              <a:t>for study</a:t>
            </a:r>
          </a:p>
        </p:txBody>
      </p:sp>
    </p:spTree>
    <p:extLst>
      <p:ext uri="{BB962C8B-B14F-4D97-AF65-F5344CB8AC3E}">
        <p14:creationId xmlns:p14="http://schemas.microsoft.com/office/powerpoint/2010/main" val="122024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4B6535-8BF9-0344-92F7-314E10AEFA19}"/>
              </a:ext>
            </a:extLst>
          </p:cNvPr>
          <p:cNvSpPr>
            <a:spLocks noGrp="1"/>
          </p:cNvSpPr>
          <p:nvPr>
            <p:ph type="title"/>
          </p:nvPr>
        </p:nvSpPr>
        <p:spPr/>
        <p:txBody>
          <a:bodyPr>
            <a:normAutofit fontScale="90000"/>
          </a:bodyPr>
          <a:lstStyle/>
          <a:p>
            <a:r>
              <a:rPr lang="en-US" dirty="0"/>
              <a:t>ACADEMIC RESOURCES </a:t>
            </a:r>
            <a:br>
              <a:rPr lang="en-US" dirty="0"/>
            </a:br>
            <a:r>
              <a:rPr lang="en-US" dirty="0"/>
              <a:t>FOR STUDENTS</a:t>
            </a:r>
          </a:p>
        </p:txBody>
      </p:sp>
      <p:sp>
        <p:nvSpPr>
          <p:cNvPr id="3" name="Content Placeholder 2">
            <a:extLst>
              <a:ext uri="{FF2B5EF4-FFF2-40B4-BE49-F238E27FC236}">
                <a16:creationId xmlns:a16="http://schemas.microsoft.com/office/drawing/2014/main" id="{B7E52D2A-CF9E-2845-B3E3-C074E1E1428C}"/>
              </a:ext>
            </a:extLst>
          </p:cNvPr>
          <p:cNvSpPr>
            <a:spLocks noGrp="1"/>
          </p:cNvSpPr>
          <p:nvPr>
            <p:ph sz="half" idx="1"/>
          </p:nvPr>
        </p:nvSpPr>
        <p:spPr>
          <a:xfrm>
            <a:off x="838200" y="1673459"/>
            <a:ext cx="5006546" cy="4548029"/>
          </a:xfrm>
        </p:spPr>
        <p:txBody>
          <a:bodyPr>
            <a:noAutofit/>
          </a:bodyPr>
          <a:lstStyle/>
          <a:p>
            <a:pPr>
              <a:lnSpc>
                <a:spcPct val="100000"/>
              </a:lnSpc>
            </a:pPr>
            <a:r>
              <a:rPr lang="en-US" dirty="0"/>
              <a:t>NCLEX</a:t>
            </a:r>
            <a:r>
              <a:rPr lang="en-US" baseline="30000" dirty="0"/>
              <a:t>®</a:t>
            </a:r>
            <a:r>
              <a:rPr lang="en-US" dirty="0"/>
              <a:t> preparation support</a:t>
            </a:r>
          </a:p>
          <a:p>
            <a:pPr>
              <a:lnSpc>
                <a:spcPct val="100000"/>
              </a:lnSpc>
            </a:pPr>
            <a:r>
              <a:rPr lang="en-US" dirty="0"/>
              <a:t>At-home lab kits delivered </a:t>
            </a:r>
            <a:br>
              <a:rPr lang="en-US" dirty="0"/>
            </a:br>
            <a:r>
              <a:rPr lang="en-US" dirty="0"/>
              <a:t>directly to you </a:t>
            </a:r>
          </a:p>
          <a:p>
            <a:pPr>
              <a:lnSpc>
                <a:spcPct val="100000"/>
              </a:lnSpc>
            </a:pPr>
            <a:r>
              <a:rPr lang="en-US" dirty="0"/>
              <a:t>Regular, one-on-one, </a:t>
            </a:r>
            <a:br>
              <a:rPr lang="en-US" dirty="0"/>
            </a:br>
            <a:r>
              <a:rPr lang="en-US" dirty="0"/>
              <a:t>skills check-ins</a:t>
            </a:r>
          </a:p>
          <a:p>
            <a:pPr>
              <a:lnSpc>
                <a:spcPct val="100000"/>
              </a:lnSpc>
            </a:pPr>
            <a:r>
              <a:rPr lang="en-US" dirty="0"/>
              <a:t>The Virtual Center for </a:t>
            </a:r>
            <a:br>
              <a:rPr lang="en-US" dirty="0"/>
            </a:br>
            <a:r>
              <a:rPr lang="en-US" dirty="0"/>
              <a:t>Academic Success (VCAS) </a:t>
            </a:r>
          </a:p>
        </p:txBody>
      </p:sp>
    </p:spTree>
    <p:extLst>
      <p:ext uri="{BB962C8B-B14F-4D97-AF65-F5344CB8AC3E}">
        <p14:creationId xmlns:p14="http://schemas.microsoft.com/office/powerpoint/2010/main" val="294533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2E96DA0-A402-C244-918F-32B629762316}"/>
              </a:ext>
            </a:extLst>
          </p:cNvPr>
          <p:cNvSpPr>
            <a:spLocks noGrp="1"/>
          </p:cNvSpPr>
          <p:nvPr>
            <p:ph sz="half" idx="1"/>
          </p:nvPr>
        </p:nvSpPr>
        <p:spPr>
          <a:xfrm>
            <a:off x="517688" y="2945124"/>
            <a:ext cx="4874443" cy="967750"/>
          </a:xfrm>
        </p:spPr>
        <p:txBody>
          <a:bodyPr>
            <a:noAutofit/>
          </a:bodyPr>
          <a:lstStyle/>
          <a:p>
            <a:pPr marL="9525" indent="-9525"/>
            <a:r>
              <a:rPr lang="en-US" sz="3600" dirty="0">
                <a:solidFill>
                  <a:schemeClr val="tx2"/>
                </a:solidFill>
              </a:rPr>
              <a:t>VIRTUAL </a:t>
            </a:r>
            <a:br>
              <a:rPr lang="en-US" sz="3600" dirty="0">
                <a:solidFill>
                  <a:schemeClr val="tx2"/>
                </a:solidFill>
              </a:rPr>
            </a:br>
            <a:r>
              <a:rPr lang="en-US" sz="3600" dirty="0">
                <a:solidFill>
                  <a:schemeClr val="tx2"/>
                </a:solidFill>
              </a:rPr>
              <a:t>SIMULATION</a:t>
            </a:r>
            <a:endParaRPr lang="en-US" sz="2000" dirty="0">
              <a:solidFill>
                <a:schemeClr val="tx2"/>
              </a:solidFill>
            </a:endParaRPr>
          </a:p>
        </p:txBody>
      </p:sp>
      <p:sp>
        <p:nvSpPr>
          <p:cNvPr id="5" name="Rectangle 4">
            <a:extLst>
              <a:ext uri="{FF2B5EF4-FFF2-40B4-BE49-F238E27FC236}">
                <a16:creationId xmlns:a16="http://schemas.microsoft.com/office/drawing/2014/main" id="{F319012A-4702-5D49-9C39-76D84F3C6F37}"/>
              </a:ext>
            </a:extLst>
          </p:cNvPr>
          <p:cNvSpPr/>
          <p:nvPr/>
        </p:nvSpPr>
        <p:spPr>
          <a:xfrm>
            <a:off x="0" y="2893050"/>
            <a:ext cx="264160" cy="107189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02ADD4F-668F-1147-BF05-1BC6BE50B0AA}"/>
              </a:ext>
            </a:extLst>
          </p:cNvPr>
          <p:cNvSpPr txBox="1"/>
          <p:nvPr/>
        </p:nvSpPr>
        <p:spPr>
          <a:xfrm>
            <a:off x="228600" y="6575171"/>
            <a:ext cx="3702132" cy="215444"/>
          </a:xfrm>
          <a:prstGeom prst="rect">
            <a:avLst/>
          </a:prstGeom>
          <a:noFill/>
        </p:spPr>
        <p:txBody>
          <a:bodyPr wrap="square" rtlCol="0">
            <a:spAutoFit/>
          </a:bodyPr>
          <a:lstStyle/>
          <a:p>
            <a:pPr lvl="0">
              <a:defRPr/>
            </a:pPr>
            <a:r>
              <a:rPr lang="en-US" sz="800" dirty="0">
                <a:solidFill>
                  <a:schemeClr val="tx2"/>
                </a:solidFill>
                <a:latin typeface="Avenir Next" panose="020B0503020202020204" pitchFamily="34" charset="0"/>
              </a:rPr>
              <a:t>12-220048	©2022 Chamberlain University LLC. All rights reserved.</a:t>
            </a:r>
          </a:p>
        </p:txBody>
      </p:sp>
    </p:spTree>
    <p:extLst>
      <p:ext uri="{BB962C8B-B14F-4D97-AF65-F5344CB8AC3E}">
        <p14:creationId xmlns:p14="http://schemas.microsoft.com/office/powerpoint/2010/main" val="3641472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2E96DA0-A402-C244-918F-32B629762316}"/>
              </a:ext>
            </a:extLst>
          </p:cNvPr>
          <p:cNvSpPr>
            <a:spLocks noGrp="1"/>
          </p:cNvSpPr>
          <p:nvPr>
            <p:ph sz="half" idx="1"/>
          </p:nvPr>
        </p:nvSpPr>
        <p:spPr>
          <a:xfrm>
            <a:off x="517689" y="2671441"/>
            <a:ext cx="2286472" cy="1515116"/>
          </a:xfrm>
        </p:spPr>
        <p:txBody>
          <a:bodyPr>
            <a:noAutofit/>
          </a:bodyPr>
          <a:lstStyle/>
          <a:p>
            <a:pPr marL="9525" indent="-9525"/>
            <a:r>
              <a:rPr lang="en-US" sz="3600" dirty="0">
                <a:solidFill>
                  <a:schemeClr val="tx2"/>
                </a:solidFill>
                <a:latin typeface="Avenir Next Medium" panose="020B0503020202020204" pitchFamily="34" charset="0"/>
              </a:rPr>
              <a:t>672</a:t>
            </a:r>
            <a:br>
              <a:rPr lang="en-US" sz="3600" dirty="0">
                <a:solidFill>
                  <a:schemeClr val="tx2"/>
                </a:solidFill>
              </a:rPr>
            </a:br>
            <a:r>
              <a:rPr lang="en-US" dirty="0">
                <a:solidFill>
                  <a:schemeClr val="tx2"/>
                </a:solidFill>
              </a:rPr>
              <a:t>HOURS OF </a:t>
            </a:r>
            <a:br>
              <a:rPr lang="en-US" dirty="0">
                <a:solidFill>
                  <a:schemeClr val="tx2"/>
                </a:solidFill>
              </a:rPr>
            </a:br>
            <a:r>
              <a:rPr lang="en-US" dirty="0">
                <a:solidFill>
                  <a:schemeClr val="tx2"/>
                </a:solidFill>
              </a:rPr>
              <a:t>EXPERIENTIAL </a:t>
            </a:r>
            <a:br>
              <a:rPr lang="en-US" dirty="0">
                <a:solidFill>
                  <a:schemeClr val="tx2"/>
                </a:solidFill>
              </a:rPr>
            </a:br>
            <a:r>
              <a:rPr lang="en-US" dirty="0">
                <a:solidFill>
                  <a:schemeClr val="tx2"/>
                </a:solidFill>
              </a:rPr>
              <a:t>LEARNING</a:t>
            </a:r>
          </a:p>
        </p:txBody>
      </p:sp>
      <p:sp>
        <p:nvSpPr>
          <p:cNvPr id="5" name="Rectangle 4">
            <a:extLst>
              <a:ext uri="{FF2B5EF4-FFF2-40B4-BE49-F238E27FC236}">
                <a16:creationId xmlns:a16="http://schemas.microsoft.com/office/drawing/2014/main" id="{F319012A-4702-5D49-9C39-76D84F3C6F37}"/>
              </a:ext>
            </a:extLst>
          </p:cNvPr>
          <p:cNvSpPr/>
          <p:nvPr/>
        </p:nvSpPr>
        <p:spPr>
          <a:xfrm>
            <a:off x="0" y="2671441"/>
            <a:ext cx="284480" cy="15151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557D0D3F-27C9-E045-BF79-EA0C3207DB17}"/>
              </a:ext>
            </a:extLst>
          </p:cNvPr>
          <p:cNvSpPr/>
          <p:nvPr/>
        </p:nvSpPr>
        <p:spPr>
          <a:xfrm>
            <a:off x="-4469160" y="-551330"/>
            <a:ext cx="7996237" cy="7996238"/>
          </a:xfrm>
          <a:prstGeom prst="ellipse">
            <a:avLst/>
          </a:prstGeom>
          <a:noFill/>
          <a:ln w="34925" cap="rnd">
            <a:solidFill>
              <a:schemeClr val="accent1"/>
            </a:solidFill>
            <a:prstDash val="sysDot"/>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grpSp>
        <p:nvGrpSpPr>
          <p:cNvPr id="7" name="Group 24">
            <a:extLst>
              <a:ext uri="{FF2B5EF4-FFF2-40B4-BE49-F238E27FC236}">
                <a16:creationId xmlns:a16="http://schemas.microsoft.com/office/drawing/2014/main" id="{C77E4C2E-7A4A-7243-95E2-1AA8277B9E2F}"/>
              </a:ext>
            </a:extLst>
          </p:cNvPr>
          <p:cNvGrpSpPr>
            <a:grpSpLocks noChangeAspect="1"/>
          </p:cNvGrpSpPr>
          <p:nvPr/>
        </p:nvGrpSpPr>
        <p:grpSpPr bwMode="auto">
          <a:xfrm>
            <a:off x="1488403" y="93924"/>
            <a:ext cx="1449387" cy="1006475"/>
            <a:chOff x="7168528" y="673026"/>
            <a:chExt cx="1317758" cy="914400"/>
          </a:xfrm>
        </p:grpSpPr>
        <p:sp>
          <p:nvSpPr>
            <p:cNvPr id="8" name="Oval 7">
              <a:extLst>
                <a:ext uri="{FF2B5EF4-FFF2-40B4-BE49-F238E27FC236}">
                  <a16:creationId xmlns:a16="http://schemas.microsoft.com/office/drawing/2014/main" id="{6DBCD758-5168-E54A-8762-2BACDB5FF170}"/>
                </a:ext>
              </a:extLst>
            </p:cNvPr>
            <p:cNvSpPr/>
            <p:nvPr/>
          </p:nvSpPr>
          <p:spPr>
            <a:xfrm>
              <a:off x="7370594" y="673026"/>
              <a:ext cx="913626" cy="91440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200">
                <a:solidFill>
                  <a:srgbClr val="FFFFFF"/>
                </a:solidFill>
              </a:endParaRPr>
            </a:p>
          </p:txBody>
        </p:sp>
        <p:sp>
          <p:nvSpPr>
            <p:cNvPr id="9" name="Rectangle 26">
              <a:extLst>
                <a:ext uri="{FF2B5EF4-FFF2-40B4-BE49-F238E27FC236}">
                  <a16:creationId xmlns:a16="http://schemas.microsoft.com/office/drawing/2014/main" id="{8B1C5F0D-9128-4243-9BAE-1741E8F09D82}"/>
                </a:ext>
              </a:extLst>
            </p:cNvPr>
            <p:cNvSpPr>
              <a:spLocks noChangeArrowheads="1"/>
            </p:cNvSpPr>
            <p:nvPr/>
          </p:nvSpPr>
          <p:spPr bwMode="auto">
            <a:xfrm>
              <a:off x="7168528" y="915552"/>
              <a:ext cx="1317758" cy="41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a:solidFill>
                    <a:srgbClr val="FFFFFF"/>
                  </a:solidFill>
                  <a:latin typeface="Avenir Next" panose="020B0503020202020204" pitchFamily="34" charset="0"/>
                  <a:cs typeface="Arial" panose="020B0604020202020204" pitchFamily="34" charset="0"/>
                </a:rPr>
                <a:t>Active </a:t>
              </a:r>
              <a:br>
                <a:rPr lang="en-US" altLang="en-US" sz="1200">
                  <a:solidFill>
                    <a:srgbClr val="FFFFFF"/>
                  </a:solidFill>
                  <a:latin typeface="Avenir Next" panose="020B0503020202020204" pitchFamily="34" charset="0"/>
                  <a:cs typeface="Arial" panose="020B0604020202020204" pitchFamily="34" charset="0"/>
                </a:rPr>
              </a:br>
              <a:r>
                <a:rPr lang="en-US" altLang="en-US" sz="1200">
                  <a:solidFill>
                    <a:srgbClr val="FFFFFF"/>
                  </a:solidFill>
                  <a:latin typeface="Avenir Next" panose="020B0503020202020204" pitchFamily="34" charset="0"/>
                  <a:cs typeface="Arial" panose="020B0604020202020204" pitchFamily="34" charset="0"/>
                </a:rPr>
                <a:t>Learning</a:t>
              </a:r>
            </a:p>
          </p:txBody>
        </p:sp>
      </p:grpSp>
      <p:grpSp>
        <p:nvGrpSpPr>
          <p:cNvPr id="10" name="Group 27">
            <a:extLst>
              <a:ext uri="{FF2B5EF4-FFF2-40B4-BE49-F238E27FC236}">
                <a16:creationId xmlns:a16="http://schemas.microsoft.com/office/drawing/2014/main" id="{35B9EDEA-2D7B-0D49-A5D7-5C2C0589C664}"/>
              </a:ext>
            </a:extLst>
          </p:cNvPr>
          <p:cNvGrpSpPr>
            <a:grpSpLocks noChangeAspect="1"/>
          </p:cNvGrpSpPr>
          <p:nvPr/>
        </p:nvGrpSpPr>
        <p:grpSpPr bwMode="auto">
          <a:xfrm>
            <a:off x="2324220" y="997567"/>
            <a:ext cx="1449388" cy="1006475"/>
            <a:chOff x="5564682" y="848529"/>
            <a:chExt cx="1317758" cy="914400"/>
          </a:xfrm>
        </p:grpSpPr>
        <p:sp>
          <p:nvSpPr>
            <p:cNvPr id="11" name="Oval 10">
              <a:extLst>
                <a:ext uri="{FF2B5EF4-FFF2-40B4-BE49-F238E27FC236}">
                  <a16:creationId xmlns:a16="http://schemas.microsoft.com/office/drawing/2014/main" id="{053B358E-434E-8D48-9BEE-DBE70E4FE99D}"/>
                </a:ext>
              </a:extLst>
            </p:cNvPr>
            <p:cNvSpPr/>
            <p:nvPr/>
          </p:nvSpPr>
          <p:spPr>
            <a:xfrm>
              <a:off x="5766748" y="848529"/>
              <a:ext cx="913626" cy="91440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200">
                <a:solidFill>
                  <a:srgbClr val="FFFFFF"/>
                </a:solidFill>
              </a:endParaRPr>
            </a:p>
          </p:txBody>
        </p:sp>
        <p:sp>
          <p:nvSpPr>
            <p:cNvPr id="12" name="Rectangle 29">
              <a:extLst>
                <a:ext uri="{FF2B5EF4-FFF2-40B4-BE49-F238E27FC236}">
                  <a16:creationId xmlns:a16="http://schemas.microsoft.com/office/drawing/2014/main" id="{E49E0182-0338-224B-BCF0-58D87C9F27EE}"/>
                </a:ext>
              </a:extLst>
            </p:cNvPr>
            <p:cNvSpPr>
              <a:spLocks noChangeArrowheads="1"/>
            </p:cNvSpPr>
            <p:nvPr/>
          </p:nvSpPr>
          <p:spPr bwMode="auto">
            <a:xfrm>
              <a:off x="5564682" y="1009846"/>
              <a:ext cx="1317758" cy="587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1200" dirty="0">
                  <a:solidFill>
                    <a:schemeClr val="bg1"/>
                  </a:solidFill>
                  <a:latin typeface="Avenir Next"/>
                  <a:ea typeface="ＭＳ Ｐゴシック"/>
                  <a:cs typeface="Arial"/>
                </a:rPr>
                <a:t>Virtual </a:t>
              </a:r>
              <a:br>
                <a:rPr lang="en-US" altLang="en-US" sz="1200" dirty="0">
                  <a:solidFill>
                    <a:schemeClr val="bg1"/>
                  </a:solidFill>
                  <a:latin typeface="Avenir Next"/>
                  <a:ea typeface="ＭＳ Ｐゴシック"/>
                  <a:cs typeface="Arial"/>
                </a:rPr>
              </a:br>
              <a:r>
                <a:rPr lang="en-US" altLang="en-US" sz="1200" dirty="0">
                  <a:solidFill>
                    <a:schemeClr val="bg1"/>
                  </a:solidFill>
                  <a:latin typeface="Avenir Next"/>
                  <a:ea typeface="ＭＳ Ｐゴシック"/>
                  <a:cs typeface="Arial"/>
                </a:rPr>
                <a:t>Nu</a:t>
              </a:r>
              <a:r>
                <a:rPr lang="en-US" altLang="en-US" sz="1200" dirty="0">
                  <a:solidFill>
                    <a:srgbClr val="FFFFFF"/>
                  </a:solidFill>
                  <a:latin typeface="Avenir Next"/>
                  <a:ea typeface="ＭＳ Ｐゴシック"/>
                  <a:cs typeface="Arial"/>
                </a:rPr>
                <a:t>rsing </a:t>
              </a:r>
              <a:br>
                <a:rPr lang="en-US" altLang="en-US" sz="1200" dirty="0">
                  <a:latin typeface="Avenir Next" panose="020B0503020202020204" pitchFamily="34" charset="0"/>
                  <a:cs typeface="Arial" panose="020B0604020202020204" pitchFamily="34" charset="0"/>
                </a:rPr>
              </a:br>
              <a:r>
                <a:rPr lang="en-US" altLang="en-US" sz="1200" dirty="0">
                  <a:solidFill>
                    <a:srgbClr val="FFFFFF"/>
                  </a:solidFill>
                  <a:latin typeface="Avenir Next"/>
                  <a:ea typeface="ＭＳ Ｐゴシック"/>
                  <a:cs typeface="Arial"/>
                </a:rPr>
                <a:t>Skills Labs</a:t>
              </a:r>
            </a:p>
          </p:txBody>
        </p:sp>
      </p:grpSp>
      <p:grpSp>
        <p:nvGrpSpPr>
          <p:cNvPr id="13" name="Group 36">
            <a:extLst>
              <a:ext uri="{FF2B5EF4-FFF2-40B4-BE49-F238E27FC236}">
                <a16:creationId xmlns:a16="http://schemas.microsoft.com/office/drawing/2014/main" id="{2C4581D0-C832-804F-AD7D-A005747544CA}"/>
              </a:ext>
            </a:extLst>
          </p:cNvPr>
          <p:cNvGrpSpPr>
            <a:grpSpLocks noChangeAspect="1"/>
          </p:cNvGrpSpPr>
          <p:nvPr/>
        </p:nvGrpSpPr>
        <p:grpSpPr bwMode="auto">
          <a:xfrm>
            <a:off x="2802383" y="3446789"/>
            <a:ext cx="1449388" cy="1006475"/>
            <a:chOff x="4286615" y="3561156"/>
            <a:chExt cx="1317758" cy="914400"/>
          </a:xfrm>
        </p:grpSpPr>
        <p:sp>
          <p:nvSpPr>
            <p:cNvPr id="14" name="Oval 13">
              <a:extLst>
                <a:ext uri="{FF2B5EF4-FFF2-40B4-BE49-F238E27FC236}">
                  <a16:creationId xmlns:a16="http://schemas.microsoft.com/office/drawing/2014/main" id="{528B3A88-0712-6644-92CB-46B82B10934A}"/>
                </a:ext>
              </a:extLst>
            </p:cNvPr>
            <p:cNvSpPr/>
            <p:nvPr/>
          </p:nvSpPr>
          <p:spPr>
            <a:xfrm>
              <a:off x="4488681" y="3561156"/>
              <a:ext cx="913626" cy="914400"/>
            </a:xfrm>
            <a:prstGeom prst="ellipse">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200">
                <a:solidFill>
                  <a:srgbClr val="FFFFFF"/>
                </a:solidFill>
              </a:endParaRPr>
            </a:p>
          </p:txBody>
        </p:sp>
        <p:sp>
          <p:nvSpPr>
            <p:cNvPr id="15" name="Rectangle 38">
              <a:extLst>
                <a:ext uri="{FF2B5EF4-FFF2-40B4-BE49-F238E27FC236}">
                  <a16:creationId xmlns:a16="http://schemas.microsoft.com/office/drawing/2014/main" id="{0674742A-C8A7-E940-9F67-F7625FDD44AA}"/>
                </a:ext>
              </a:extLst>
            </p:cNvPr>
            <p:cNvSpPr>
              <a:spLocks noChangeArrowheads="1"/>
            </p:cNvSpPr>
            <p:nvPr/>
          </p:nvSpPr>
          <p:spPr bwMode="auto">
            <a:xfrm>
              <a:off x="4286615" y="3808641"/>
              <a:ext cx="1317758" cy="419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dirty="0">
                  <a:solidFill>
                    <a:srgbClr val="FFFFFF"/>
                  </a:solidFill>
                  <a:latin typeface="Avenir Next"/>
                  <a:ea typeface="ＭＳ Ｐゴシック"/>
                  <a:cs typeface="Arial"/>
                </a:rPr>
                <a:t>On-site </a:t>
              </a:r>
              <a:endParaRPr lang="en-US" dirty="0">
                <a:solidFill>
                  <a:srgbClr val="000000"/>
                </a:solidFill>
                <a:cs typeface="Arial" panose="020B0604020202020204" pitchFamily="34" charset="0"/>
              </a:endParaRPr>
            </a:p>
            <a:p>
              <a:pPr algn="ctr"/>
              <a:r>
                <a:rPr lang="en-US" altLang="en-US" sz="1200" dirty="0">
                  <a:solidFill>
                    <a:srgbClr val="FFFFFF"/>
                  </a:solidFill>
                  <a:latin typeface="Avenir Next"/>
                  <a:ea typeface="ＭＳ Ｐゴシック"/>
                  <a:cs typeface="Arial"/>
                </a:rPr>
                <a:t>Retreat</a:t>
              </a:r>
              <a:endParaRPr lang="en-US" dirty="0">
                <a:cs typeface="Arial"/>
              </a:endParaRPr>
            </a:p>
          </p:txBody>
        </p:sp>
      </p:grpSp>
      <p:grpSp>
        <p:nvGrpSpPr>
          <p:cNvPr id="16" name="Group 39">
            <a:extLst>
              <a:ext uri="{FF2B5EF4-FFF2-40B4-BE49-F238E27FC236}">
                <a16:creationId xmlns:a16="http://schemas.microsoft.com/office/drawing/2014/main" id="{7E65CF9C-DC56-404E-83E1-7E70870F8608}"/>
              </a:ext>
            </a:extLst>
          </p:cNvPr>
          <p:cNvGrpSpPr>
            <a:grpSpLocks noChangeAspect="1"/>
          </p:cNvGrpSpPr>
          <p:nvPr/>
        </p:nvGrpSpPr>
        <p:grpSpPr bwMode="auto">
          <a:xfrm>
            <a:off x="1820872" y="5680777"/>
            <a:ext cx="1449387" cy="1004887"/>
            <a:chOff x="6504764" y="5358055"/>
            <a:chExt cx="1317758" cy="914400"/>
          </a:xfrm>
        </p:grpSpPr>
        <p:sp>
          <p:nvSpPr>
            <p:cNvPr id="17" name="Oval 16">
              <a:extLst>
                <a:ext uri="{FF2B5EF4-FFF2-40B4-BE49-F238E27FC236}">
                  <a16:creationId xmlns:a16="http://schemas.microsoft.com/office/drawing/2014/main" id="{F91E3534-BD05-804D-88B9-E52C208D8561}"/>
                </a:ext>
              </a:extLst>
            </p:cNvPr>
            <p:cNvSpPr/>
            <p:nvPr/>
          </p:nvSpPr>
          <p:spPr>
            <a:xfrm>
              <a:off x="6706830" y="5358055"/>
              <a:ext cx="913626" cy="91440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solidFill>
                  <a:srgbClr val="FFFFFF"/>
                </a:solidFill>
              </a:endParaRPr>
            </a:p>
          </p:txBody>
        </p:sp>
        <p:sp>
          <p:nvSpPr>
            <p:cNvPr id="18" name="Rectangle 41">
              <a:extLst>
                <a:ext uri="{FF2B5EF4-FFF2-40B4-BE49-F238E27FC236}">
                  <a16:creationId xmlns:a16="http://schemas.microsoft.com/office/drawing/2014/main" id="{2A1C2D81-1D13-6646-B7AF-0885D2325BB6}"/>
                </a:ext>
              </a:extLst>
            </p:cNvPr>
            <p:cNvSpPr>
              <a:spLocks noChangeArrowheads="1"/>
            </p:cNvSpPr>
            <p:nvPr/>
          </p:nvSpPr>
          <p:spPr bwMode="auto">
            <a:xfrm>
              <a:off x="6504764" y="5570475"/>
              <a:ext cx="1317758" cy="5881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dirty="0">
                  <a:solidFill>
                    <a:srgbClr val="FFFFFF"/>
                  </a:solidFill>
                  <a:latin typeface="Avenir Next"/>
                  <a:ea typeface="ＭＳ Ｐゴシック"/>
                  <a:cs typeface="Arial"/>
                </a:rPr>
                <a:t>On-site skills </a:t>
              </a:r>
              <a:endParaRPr lang="en-US" altLang="en-US" sz="1200" dirty="0">
                <a:solidFill>
                  <a:srgbClr val="FFFFFF"/>
                </a:solidFill>
                <a:latin typeface="Avenir Next" panose="020B0503020202020204" pitchFamily="34" charset="0"/>
                <a:cs typeface="Arial" panose="020B0604020202020204" pitchFamily="34" charset="0"/>
              </a:endParaRPr>
            </a:p>
            <a:p>
              <a:pPr algn="ctr"/>
              <a:r>
                <a:rPr lang="en-US" altLang="en-US" sz="1200" dirty="0">
                  <a:solidFill>
                    <a:srgbClr val="FFFFFF"/>
                  </a:solidFill>
                  <a:latin typeface="Avenir Next"/>
                  <a:ea typeface="ＭＳ Ｐゴシック"/>
                  <a:cs typeface="Arial"/>
                </a:rPr>
                <a:t>review and </a:t>
              </a:r>
              <a:endParaRPr lang="en-US" altLang="en-US" sz="1200" dirty="0">
                <a:solidFill>
                  <a:srgbClr val="FFFFFF"/>
                </a:solidFill>
                <a:latin typeface="Avenir Next" panose="020B0503020202020204" pitchFamily="34" charset="0"/>
                <a:cs typeface="Arial" panose="020B0604020202020204" pitchFamily="34" charset="0"/>
              </a:endParaRPr>
            </a:p>
            <a:p>
              <a:pPr algn="ctr"/>
              <a:r>
                <a:rPr lang="en-US" altLang="en-US" sz="1200" dirty="0">
                  <a:solidFill>
                    <a:srgbClr val="FFFFFF"/>
                  </a:solidFill>
                  <a:latin typeface="Avenir Next"/>
                  <a:ea typeface="ＭＳ Ｐゴシック"/>
                  <a:cs typeface="Arial"/>
                </a:rPr>
                <a:t>check offs</a:t>
              </a:r>
              <a:endParaRPr lang="en-US" altLang="en-US" sz="1200" dirty="0">
                <a:solidFill>
                  <a:srgbClr val="FFFFFF"/>
                </a:solidFill>
                <a:latin typeface="Avenir Next" panose="020B0503020202020204" pitchFamily="34" charset="0"/>
                <a:cs typeface="Arial" panose="020B0604020202020204" pitchFamily="34" charset="0"/>
              </a:endParaRPr>
            </a:p>
          </p:txBody>
        </p:sp>
      </p:grpSp>
      <p:grpSp>
        <p:nvGrpSpPr>
          <p:cNvPr id="19" name="Group 21">
            <a:extLst>
              <a:ext uri="{FF2B5EF4-FFF2-40B4-BE49-F238E27FC236}">
                <a16:creationId xmlns:a16="http://schemas.microsoft.com/office/drawing/2014/main" id="{3D3B333B-4096-C04F-92B0-136271D12F67}"/>
              </a:ext>
            </a:extLst>
          </p:cNvPr>
          <p:cNvGrpSpPr>
            <a:grpSpLocks noChangeAspect="1"/>
          </p:cNvGrpSpPr>
          <p:nvPr/>
        </p:nvGrpSpPr>
        <p:grpSpPr bwMode="auto">
          <a:xfrm>
            <a:off x="2498721" y="4645598"/>
            <a:ext cx="1449388" cy="1004888"/>
            <a:chOff x="5107661" y="4942671"/>
            <a:chExt cx="1317758" cy="914400"/>
          </a:xfrm>
        </p:grpSpPr>
        <p:sp>
          <p:nvSpPr>
            <p:cNvPr id="20" name="Oval 19">
              <a:extLst>
                <a:ext uri="{FF2B5EF4-FFF2-40B4-BE49-F238E27FC236}">
                  <a16:creationId xmlns:a16="http://schemas.microsoft.com/office/drawing/2014/main" id="{EFD050E0-5A8F-F34E-92BB-4EEE160D22C3}"/>
                </a:ext>
              </a:extLst>
            </p:cNvPr>
            <p:cNvSpPr/>
            <p:nvPr/>
          </p:nvSpPr>
          <p:spPr>
            <a:xfrm>
              <a:off x="5309727" y="4942671"/>
              <a:ext cx="913626" cy="914400"/>
            </a:xfrm>
            <a:prstGeom prst="ellipse">
              <a:avLst/>
            </a:prstGeom>
            <a:solidFill>
              <a:schemeClr val="accent3"/>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200">
                <a:solidFill>
                  <a:srgbClr val="FFFFFF"/>
                </a:solidFill>
              </a:endParaRPr>
            </a:p>
          </p:txBody>
        </p:sp>
        <p:sp>
          <p:nvSpPr>
            <p:cNvPr id="21" name="Rectangle 42">
              <a:extLst>
                <a:ext uri="{FF2B5EF4-FFF2-40B4-BE49-F238E27FC236}">
                  <a16:creationId xmlns:a16="http://schemas.microsoft.com/office/drawing/2014/main" id="{BCD69CF3-9CFF-AD40-A6A4-EFB0380CB43C}"/>
                </a:ext>
              </a:extLst>
            </p:cNvPr>
            <p:cNvSpPr>
              <a:spLocks noChangeArrowheads="1"/>
            </p:cNvSpPr>
            <p:nvPr/>
          </p:nvSpPr>
          <p:spPr bwMode="auto">
            <a:xfrm>
              <a:off x="5107661" y="5072192"/>
              <a:ext cx="1317758" cy="609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eaLnBrk="1" hangingPunct="1">
                <a:lnSpc>
                  <a:spcPts val="1500"/>
                </a:lnSpc>
              </a:pPr>
              <a:r>
                <a:rPr lang="en-US" altLang="en-US" sz="1200" dirty="0">
                  <a:solidFill>
                    <a:srgbClr val="FFFFFF"/>
                  </a:solidFill>
                  <a:latin typeface="Avenir Next" panose="020B0503020202020204" pitchFamily="34" charset="0"/>
                  <a:cs typeface="Arial" panose="020B0604020202020204" pitchFamily="34" charset="0"/>
                </a:rPr>
                <a:t>Precepted</a:t>
              </a:r>
              <a:br>
                <a:rPr lang="en-US" altLang="en-US" sz="1200" dirty="0">
                  <a:solidFill>
                    <a:srgbClr val="FFFFFF"/>
                  </a:solidFill>
                  <a:latin typeface="Avenir Next" panose="020B0503020202020204" pitchFamily="34" charset="0"/>
                  <a:cs typeface="Arial" panose="020B0604020202020204" pitchFamily="34" charset="0"/>
                </a:rPr>
              </a:br>
              <a:r>
                <a:rPr lang="en-US" altLang="en-US" sz="1200" dirty="0">
                  <a:solidFill>
                    <a:srgbClr val="FFFFFF"/>
                  </a:solidFill>
                  <a:latin typeface="Avenir Next" panose="020B0503020202020204" pitchFamily="34" charset="0"/>
                  <a:cs typeface="Arial" panose="020B0604020202020204" pitchFamily="34" charset="0"/>
                </a:rPr>
                <a:t>Clinical</a:t>
              </a:r>
              <a:br>
                <a:rPr lang="en-US" altLang="en-US" sz="1200" dirty="0">
                  <a:solidFill>
                    <a:srgbClr val="FFFFFF"/>
                  </a:solidFill>
                  <a:latin typeface="Avenir Next" panose="020B0503020202020204" pitchFamily="34" charset="0"/>
                  <a:cs typeface="Arial" panose="020B0604020202020204" pitchFamily="34" charset="0"/>
                </a:rPr>
              </a:br>
              <a:r>
                <a:rPr lang="en-US" altLang="en-US" sz="1200" dirty="0">
                  <a:solidFill>
                    <a:srgbClr val="FFFFFF"/>
                  </a:solidFill>
                  <a:latin typeface="Avenir Next" panose="020B0503020202020204" pitchFamily="34" charset="0"/>
                  <a:cs typeface="Arial" panose="020B0604020202020204" pitchFamily="34" charset="0"/>
                </a:rPr>
                <a:t>Experiences</a:t>
              </a:r>
              <a:r>
                <a:rPr lang="en-US" altLang="en-US" sz="1200" baseline="30000" dirty="0">
                  <a:solidFill>
                    <a:srgbClr val="FFFFFF"/>
                  </a:solidFill>
                  <a:latin typeface="Avenir Next" panose="020B0503020202020204" pitchFamily="34" charset="0"/>
                  <a:cs typeface="Arial" panose="020B0604020202020204" pitchFamily="34" charset="0"/>
                </a:rPr>
                <a:t>*</a:t>
              </a:r>
            </a:p>
          </p:txBody>
        </p:sp>
      </p:grpSp>
      <p:grpSp>
        <p:nvGrpSpPr>
          <p:cNvPr id="22" name="Group 33">
            <a:extLst>
              <a:ext uri="{FF2B5EF4-FFF2-40B4-BE49-F238E27FC236}">
                <a16:creationId xmlns:a16="http://schemas.microsoft.com/office/drawing/2014/main" id="{1605840D-A875-3641-9D57-84F951480E6F}"/>
              </a:ext>
            </a:extLst>
          </p:cNvPr>
          <p:cNvGrpSpPr>
            <a:grpSpLocks noChangeAspect="1"/>
          </p:cNvGrpSpPr>
          <p:nvPr/>
        </p:nvGrpSpPr>
        <p:grpSpPr bwMode="auto">
          <a:xfrm>
            <a:off x="2802383" y="2221960"/>
            <a:ext cx="1449388" cy="1004888"/>
            <a:chOff x="4598299" y="1987166"/>
            <a:chExt cx="1317758" cy="914400"/>
          </a:xfrm>
        </p:grpSpPr>
        <p:sp>
          <p:nvSpPr>
            <p:cNvPr id="23" name="Oval 22">
              <a:extLst>
                <a:ext uri="{FF2B5EF4-FFF2-40B4-BE49-F238E27FC236}">
                  <a16:creationId xmlns:a16="http://schemas.microsoft.com/office/drawing/2014/main" id="{8B6CC4A3-AC65-7742-BFB9-0CEB43FFAFDE}"/>
                </a:ext>
              </a:extLst>
            </p:cNvPr>
            <p:cNvSpPr/>
            <p:nvPr/>
          </p:nvSpPr>
          <p:spPr>
            <a:xfrm>
              <a:off x="4774810" y="1987166"/>
              <a:ext cx="913626" cy="914400"/>
            </a:xfrm>
            <a:prstGeom prst="ellipse">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sz="1200">
                <a:solidFill>
                  <a:srgbClr val="FFFFFF"/>
                </a:solidFill>
              </a:endParaRPr>
            </a:p>
          </p:txBody>
        </p:sp>
        <p:sp>
          <p:nvSpPr>
            <p:cNvPr id="24" name="Rectangle 35">
              <a:extLst>
                <a:ext uri="{FF2B5EF4-FFF2-40B4-BE49-F238E27FC236}">
                  <a16:creationId xmlns:a16="http://schemas.microsoft.com/office/drawing/2014/main" id="{04F880CC-80C1-5B45-834D-D2B4CD54C1FA}"/>
                </a:ext>
              </a:extLst>
            </p:cNvPr>
            <p:cNvSpPr>
              <a:spLocks noChangeArrowheads="1"/>
            </p:cNvSpPr>
            <p:nvPr/>
          </p:nvSpPr>
          <p:spPr bwMode="auto">
            <a:xfrm>
              <a:off x="4598299" y="2232372"/>
              <a:ext cx="1317758" cy="420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lgn="ctr"/>
              <a:r>
                <a:rPr lang="en-US" altLang="en-US" sz="1200" dirty="0">
                  <a:solidFill>
                    <a:schemeClr val="bg1"/>
                  </a:solidFill>
                  <a:latin typeface="Avenir Next"/>
                  <a:ea typeface="ＭＳ Ｐゴシック"/>
                  <a:cs typeface="Arial"/>
                </a:rPr>
                <a:t>Virtual </a:t>
              </a:r>
              <a:endParaRPr lang="en-US" altLang="en-US" sz="1200" baseline="30000">
                <a:solidFill>
                  <a:schemeClr val="bg1"/>
                </a:solidFill>
                <a:latin typeface="Avenir Next"/>
                <a:ea typeface="ＭＳ Ｐゴシック"/>
                <a:cs typeface="Arial"/>
              </a:endParaRPr>
            </a:p>
            <a:p>
              <a:pPr algn="ctr"/>
              <a:r>
                <a:rPr lang="en-US" altLang="en-US" sz="1200" dirty="0">
                  <a:solidFill>
                    <a:schemeClr val="bg1"/>
                  </a:solidFill>
                  <a:latin typeface="Avenir Next"/>
                  <a:ea typeface="ＭＳ Ｐゴシック"/>
                  <a:cs typeface="Arial"/>
                </a:rPr>
                <a:t>Simulations</a:t>
              </a:r>
              <a:endParaRPr lang="en-US" altLang="en-US" sz="1200" baseline="30000" dirty="0">
                <a:solidFill>
                  <a:schemeClr val="bg1"/>
                </a:solidFill>
                <a:latin typeface="Avenir Next"/>
                <a:ea typeface="ＭＳ Ｐゴシック"/>
                <a:cs typeface="Arial"/>
              </a:endParaRPr>
            </a:p>
          </p:txBody>
        </p:sp>
      </p:grpSp>
      <p:sp>
        <p:nvSpPr>
          <p:cNvPr id="26" name="TextBox 25">
            <a:extLst>
              <a:ext uri="{FF2B5EF4-FFF2-40B4-BE49-F238E27FC236}">
                <a16:creationId xmlns:a16="http://schemas.microsoft.com/office/drawing/2014/main" id="{5287AEEE-BFFA-9744-94C8-512CFFCE72AD}"/>
              </a:ext>
            </a:extLst>
          </p:cNvPr>
          <p:cNvSpPr txBox="1"/>
          <p:nvPr/>
        </p:nvSpPr>
        <p:spPr>
          <a:xfrm>
            <a:off x="228600" y="6575171"/>
            <a:ext cx="3702132" cy="215444"/>
          </a:xfrm>
          <a:prstGeom prst="rect">
            <a:avLst/>
          </a:prstGeom>
          <a:noFill/>
        </p:spPr>
        <p:txBody>
          <a:bodyPr wrap="square" rtlCol="0">
            <a:spAutoFit/>
          </a:bodyPr>
          <a:lstStyle/>
          <a:p>
            <a:pPr lvl="0">
              <a:defRPr/>
            </a:pPr>
            <a:r>
              <a:rPr lang="en-US" sz="800" dirty="0">
                <a:solidFill>
                  <a:schemeClr val="tx2"/>
                </a:solidFill>
                <a:latin typeface="Avenir Next" panose="020B0503020202020204" pitchFamily="34" charset="0"/>
              </a:rPr>
              <a:t>12-220048	©2022 Chamberlain University LLC. All rights reserved.</a:t>
            </a:r>
          </a:p>
        </p:txBody>
      </p:sp>
    </p:spTree>
    <p:extLst>
      <p:ext uri="{BB962C8B-B14F-4D97-AF65-F5344CB8AC3E}">
        <p14:creationId xmlns:p14="http://schemas.microsoft.com/office/powerpoint/2010/main" val="244035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369B2C-8CDB-074E-BFF2-D0476EACEF3D}"/>
              </a:ext>
            </a:extLst>
          </p:cNvPr>
          <p:cNvSpPr>
            <a:spLocks noGrp="1"/>
          </p:cNvSpPr>
          <p:nvPr>
            <p:ph type="title"/>
          </p:nvPr>
        </p:nvSpPr>
        <p:spPr/>
        <p:txBody>
          <a:bodyPr>
            <a:normAutofit/>
          </a:bodyPr>
          <a:lstStyle/>
          <a:p>
            <a:r>
              <a:rPr lang="en-US" dirty="0"/>
              <a:t>PRACTICE THROUGH ACTIVE LEARNING</a:t>
            </a:r>
          </a:p>
        </p:txBody>
      </p:sp>
      <p:sp>
        <p:nvSpPr>
          <p:cNvPr id="4" name="Content Placeholder 3">
            <a:extLst>
              <a:ext uri="{FF2B5EF4-FFF2-40B4-BE49-F238E27FC236}">
                <a16:creationId xmlns:a16="http://schemas.microsoft.com/office/drawing/2014/main" id="{88BD0229-086F-3D4E-881A-6681003C3E61}"/>
              </a:ext>
            </a:extLst>
          </p:cNvPr>
          <p:cNvSpPr>
            <a:spLocks noGrp="1"/>
          </p:cNvSpPr>
          <p:nvPr>
            <p:ph sz="half" idx="1"/>
          </p:nvPr>
        </p:nvSpPr>
        <p:spPr>
          <a:xfrm>
            <a:off x="838200" y="1253331"/>
            <a:ext cx="3107499" cy="3268565"/>
          </a:xfrm>
        </p:spPr>
        <p:txBody>
          <a:bodyPr/>
          <a:lstStyle/>
          <a:p>
            <a:pPr marL="0" indent="0">
              <a:lnSpc>
                <a:spcPct val="100000"/>
              </a:lnSpc>
              <a:buNone/>
            </a:pPr>
            <a:r>
              <a:rPr lang="en-US" dirty="0"/>
              <a:t>Practice your </a:t>
            </a:r>
            <a:br>
              <a:rPr lang="en-US" dirty="0"/>
            </a:br>
            <a:r>
              <a:rPr lang="en-US" dirty="0"/>
              <a:t>nursing skills in </a:t>
            </a:r>
            <a:br>
              <a:rPr lang="en-US" dirty="0"/>
            </a:br>
            <a:r>
              <a:rPr lang="en-US" dirty="0"/>
              <a:t>a virtual learning environment.</a:t>
            </a:r>
          </a:p>
        </p:txBody>
      </p:sp>
    </p:spTree>
    <p:extLst>
      <p:ext uri="{BB962C8B-B14F-4D97-AF65-F5344CB8AC3E}">
        <p14:creationId xmlns:p14="http://schemas.microsoft.com/office/powerpoint/2010/main" val="3154263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142BC-2B7C-9749-A1AC-0A54F30F8034}"/>
              </a:ext>
            </a:extLst>
          </p:cNvPr>
          <p:cNvSpPr>
            <a:spLocks noGrp="1"/>
          </p:cNvSpPr>
          <p:nvPr>
            <p:ph type="title"/>
          </p:nvPr>
        </p:nvSpPr>
        <p:spPr>
          <a:xfrm>
            <a:off x="838200" y="319055"/>
            <a:ext cx="10515600" cy="1121438"/>
          </a:xfrm>
        </p:spPr>
        <p:txBody>
          <a:bodyPr>
            <a:normAutofit/>
          </a:bodyPr>
          <a:lstStyle/>
          <a:p>
            <a:r>
              <a:rPr lang="en-US" dirty="0"/>
              <a:t>PREPARE ON-SITE THROUGH </a:t>
            </a:r>
            <a:br>
              <a:rPr lang="en-US" dirty="0"/>
            </a:br>
            <a:r>
              <a:rPr lang="en-US" dirty="0"/>
              <a:t>EXPERIENTIAL LEARNING</a:t>
            </a:r>
          </a:p>
        </p:txBody>
      </p:sp>
      <p:sp>
        <p:nvSpPr>
          <p:cNvPr id="3" name="Content Placeholder 2">
            <a:extLst>
              <a:ext uri="{FF2B5EF4-FFF2-40B4-BE49-F238E27FC236}">
                <a16:creationId xmlns:a16="http://schemas.microsoft.com/office/drawing/2014/main" id="{DE649F23-04F9-394A-BD85-97B7E1733459}"/>
              </a:ext>
            </a:extLst>
          </p:cNvPr>
          <p:cNvSpPr>
            <a:spLocks noGrp="1"/>
          </p:cNvSpPr>
          <p:nvPr>
            <p:ph sz="half" idx="1"/>
          </p:nvPr>
        </p:nvSpPr>
        <p:spPr>
          <a:xfrm>
            <a:off x="838200" y="1607292"/>
            <a:ext cx="3232759" cy="4029420"/>
          </a:xfrm>
        </p:spPr>
        <p:txBody>
          <a:bodyPr/>
          <a:lstStyle/>
          <a:p>
            <a:pPr marL="0" indent="0">
              <a:lnSpc>
                <a:spcPct val="100000"/>
              </a:lnSpc>
              <a:buNone/>
            </a:pPr>
            <a:r>
              <a:rPr lang="en-US" dirty="0"/>
              <a:t>Experiences </a:t>
            </a:r>
            <a:br>
              <a:rPr lang="en-US" dirty="0"/>
            </a:br>
            <a:r>
              <a:rPr lang="en-US" dirty="0"/>
              <a:t>as diverse as the </a:t>
            </a:r>
            <a:br>
              <a:rPr lang="en-US" dirty="0"/>
            </a:br>
            <a:r>
              <a:rPr lang="en-US" dirty="0"/>
              <a:t>patients we serve.</a:t>
            </a:r>
          </a:p>
        </p:txBody>
      </p:sp>
    </p:spTree>
    <p:extLst>
      <p:ext uri="{BB962C8B-B14F-4D97-AF65-F5344CB8AC3E}">
        <p14:creationId xmlns:p14="http://schemas.microsoft.com/office/powerpoint/2010/main" val="159312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2E96DA0-A402-C244-918F-32B629762316}"/>
              </a:ext>
            </a:extLst>
          </p:cNvPr>
          <p:cNvSpPr>
            <a:spLocks noGrp="1"/>
          </p:cNvSpPr>
          <p:nvPr>
            <p:ph sz="half" idx="1"/>
          </p:nvPr>
        </p:nvSpPr>
        <p:spPr>
          <a:xfrm>
            <a:off x="509274" y="2915156"/>
            <a:ext cx="5462016" cy="990003"/>
          </a:xfrm>
        </p:spPr>
        <p:txBody>
          <a:bodyPr>
            <a:noAutofit/>
          </a:bodyPr>
          <a:lstStyle/>
          <a:p>
            <a:pPr marL="9525" indent="-9525"/>
            <a:r>
              <a:rPr lang="en-US" sz="3600" dirty="0"/>
              <a:t>WE ARE CHAMBERLAIN</a:t>
            </a:r>
            <a:br>
              <a:rPr lang="en-US" sz="3600" dirty="0"/>
            </a:br>
            <a:r>
              <a:rPr lang="en-US" sz="3600" i="1" dirty="0"/>
              <a:t>A COMMUNITY OF CARE</a:t>
            </a:r>
            <a:endParaRPr lang="en-US" sz="2000" i="1" dirty="0"/>
          </a:p>
        </p:txBody>
      </p:sp>
      <p:sp>
        <p:nvSpPr>
          <p:cNvPr id="5" name="Rectangle 4">
            <a:extLst>
              <a:ext uri="{FF2B5EF4-FFF2-40B4-BE49-F238E27FC236}">
                <a16:creationId xmlns:a16="http://schemas.microsoft.com/office/drawing/2014/main" id="{F319012A-4702-5D49-9C39-76D84F3C6F37}"/>
              </a:ext>
            </a:extLst>
          </p:cNvPr>
          <p:cNvSpPr/>
          <p:nvPr/>
        </p:nvSpPr>
        <p:spPr>
          <a:xfrm>
            <a:off x="-1" y="2952839"/>
            <a:ext cx="275303" cy="952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38BEDD3-C102-F04B-B547-49D424118717}"/>
              </a:ext>
            </a:extLst>
          </p:cNvPr>
          <p:cNvGrpSpPr/>
          <p:nvPr/>
        </p:nvGrpSpPr>
        <p:grpSpPr>
          <a:xfrm>
            <a:off x="6220712" y="589704"/>
            <a:ext cx="5640905" cy="5640905"/>
            <a:chOff x="5505449" y="504825"/>
            <a:chExt cx="5848349" cy="5848349"/>
          </a:xfrm>
        </p:grpSpPr>
        <p:grpSp>
          <p:nvGrpSpPr>
            <p:cNvPr id="7" name="Group 6">
              <a:extLst>
                <a:ext uri="{FF2B5EF4-FFF2-40B4-BE49-F238E27FC236}">
                  <a16:creationId xmlns:a16="http://schemas.microsoft.com/office/drawing/2014/main" id="{26CA4337-D44A-FF49-A449-B3B8B38AF70F}"/>
                </a:ext>
              </a:extLst>
            </p:cNvPr>
            <p:cNvGrpSpPr/>
            <p:nvPr/>
          </p:nvGrpSpPr>
          <p:grpSpPr>
            <a:xfrm>
              <a:off x="5505449" y="504825"/>
              <a:ext cx="5848349" cy="5848349"/>
              <a:chOff x="5825490" y="1978151"/>
              <a:chExt cx="4194048" cy="4194048"/>
            </a:xfrm>
          </p:grpSpPr>
          <p:sp>
            <p:nvSpPr>
              <p:cNvPr id="13" name="Oval 12">
                <a:extLst>
                  <a:ext uri="{FF2B5EF4-FFF2-40B4-BE49-F238E27FC236}">
                    <a16:creationId xmlns:a16="http://schemas.microsoft.com/office/drawing/2014/main" id="{58AFF9D4-C105-D243-8CBB-D8027ABF539E}"/>
                  </a:ext>
                </a:extLst>
              </p:cNvPr>
              <p:cNvSpPr/>
              <p:nvPr/>
            </p:nvSpPr>
            <p:spPr>
              <a:xfrm>
                <a:off x="5825490" y="1978151"/>
                <a:ext cx="4194048" cy="41940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A679ECD9-826F-9A4D-87CD-AEF7EA9B39E5}"/>
                  </a:ext>
                </a:extLst>
              </p:cNvPr>
              <p:cNvSpPr/>
              <p:nvPr/>
            </p:nvSpPr>
            <p:spPr>
              <a:xfrm>
                <a:off x="6138672" y="2604515"/>
                <a:ext cx="3567684" cy="356768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67284140-A794-BD4C-86D1-ACB8CF5278F4}"/>
                  </a:ext>
                </a:extLst>
              </p:cNvPr>
              <p:cNvSpPr/>
              <p:nvPr/>
            </p:nvSpPr>
            <p:spPr>
              <a:xfrm>
                <a:off x="6472428" y="3281171"/>
                <a:ext cx="2891028" cy="28910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868A551-A628-2E48-8748-4CD844A0F17E}"/>
                  </a:ext>
                </a:extLst>
              </p:cNvPr>
              <p:cNvSpPr/>
              <p:nvPr/>
            </p:nvSpPr>
            <p:spPr>
              <a:xfrm>
                <a:off x="6803898" y="3960113"/>
                <a:ext cx="2212086" cy="22120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B989664D-47C8-C64D-8184-1DA64A29CE1C}"/>
                  </a:ext>
                </a:extLst>
              </p:cNvPr>
              <p:cNvSpPr/>
              <p:nvPr/>
            </p:nvSpPr>
            <p:spPr>
              <a:xfrm>
                <a:off x="7103365" y="4533900"/>
                <a:ext cx="1638299" cy="1638299"/>
              </a:xfrm>
              <a:prstGeom prst="ellips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D2A88A7-A8DB-7A47-B8DC-BCE0985B0F9A}"/>
                  </a:ext>
                </a:extLst>
              </p:cNvPr>
              <p:cNvSpPr/>
              <p:nvPr/>
            </p:nvSpPr>
            <p:spPr>
              <a:xfrm>
                <a:off x="7400111" y="5127392"/>
                <a:ext cx="1044807" cy="1044807"/>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latin typeface="Avenir Next" panose="020B0503020202020204" pitchFamily="34" charset="0"/>
                  </a:rPr>
                  <a:t>SELF</a:t>
                </a:r>
              </a:p>
            </p:txBody>
          </p:sp>
        </p:grpSp>
        <p:sp>
          <p:nvSpPr>
            <p:cNvPr id="8" name="TextBox 7">
              <a:extLst>
                <a:ext uri="{FF2B5EF4-FFF2-40B4-BE49-F238E27FC236}">
                  <a16:creationId xmlns:a16="http://schemas.microsoft.com/office/drawing/2014/main" id="{FBE85194-9EE2-844C-AE87-037883157091}"/>
                </a:ext>
              </a:extLst>
            </p:cNvPr>
            <p:cNvSpPr txBox="1"/>
            <p:nvPr/>
          </p:nvSpPr>
          <p:spPr>
            <a:xfrm>
              <a:off x="7683630" y="4306856"/>
              <a:ext cx="1456921" cy="542461"/>
            </a:xfrm>
            <a:prstGeom prst="rect">
              <a:avLst/>
            </a:prstGeom>
            <a:noFill/>
          </p:spPr>
          <p:txBody>
            <a:bodyPr wrap="square" rtlCol="0">
              <a:spAutoFit/>
            </a:bodyPr>
            <a:lstStyle/>
            <a:p>
              <a:pPr algn="ctr"/>
              <a:r>
                <a:rPr lang="en-US" sz="1400" dirty="0">
                  <a:solidFill>
                    <a:schemeClr val="bg1"/>
                  </a:solidFill>
                  <a:latin typeface="Avenir Next" panose="020B0503020202020204" pitchFamily="34" charset="0"/>
                </a:rPr>
                <a:t>FACULTY </a:t>
              </a:r>
              <a:br>
                <a:rPr lang="en-US" sz="1400" dirty="0">
                  <a:solidFill>
                    <a:schemeClr val="bg1"/>
                  </a:solidFill>
                  <a:latin typeface="Avenir Next" panose="020B0503020202020204" pitchFamily="34" charset="0"/>
                </a:rPr>
              </a:br>
              <a:r>
                <a:rPr lang="en-US" sz="1400" dirty="0">
                  <a:solidFill>
                    <a:schemeClr val="bg1"/>
                  </a:solidFill>
                  <a:latin typeface="Avenir Next" panose="020B0503020202020204" pitchFamily="34" charset="0"/>
                </a:rPr>
                <a:t>&amp; STAFF</a:t>
              </a:r>
            </a:p>
          </p:txBody>
        </p:sp>
        <p:sp>
          <p:nvSpPr>
            <p:cNvPr id="9" name="TextBox 8">
              <a:extLst>
                <a:ext uri="{FF2B5EF4-FFF2-40B4-BE49-F238E27FC236}">
                  <a16:creationId xmlns:a16="http://schemas.microsoft.com/office/drawing/2014/main" id="{F9143570-FDE0-0F4F-BD52-F167515A0BC3}"/>
                </a:ext>
              </a:extLst>
            </p:cNvPr>
            <p:cNvSpPr txBox="1"/>
            <p:nvPr/>
          </p:nvSpPr>
          <p:spPr>
            <a:xfrm>
              <a:off x="7619648" y="3598189"/>
              <a:ext cx="1607200" cy="307777"/>
            </a:xfrm>
            <a:prstGeom prst="rect">
              <a:avLst/>
            </a:prstGeom>
            <a:noFill/>
          </p:spPr>
          <p:txBody>
            <a:bodyPr wrap="square" rtlCol="0">
              <a:spAutoFit/>
            </a:bodyPr>
            <a:lstStyle/>
            <a:p>
              <a:pPr algn="ctr"/>
              <a:r>
                <a:rPr lang="en-US" sz="1400" dirty="0">
                  <a:solidFill>
                    <a:schemeClr val="bg1"/>
                  </a:solidFill>
                  <a:latin typeface="Avenir Next" panose="020B0503020202020204" pitchFamily="34" charset="0"/>
                </a:rPr>
                <a:t>STUDENTS</a:t>
              </a:r>
            </a:p>
          </p:txBody>
        </p:sp>
        <p:sp>
          <p:nvSpPr>
            <p:cNvPr id="10" name="TextBox 9">
              <a:extLst>
                <a:ext uri="{FF2B5EF4-FFF2-40B4-BE49-F238E27FC236}">
                  <a16:creationId xmlns:a16="http://schemas.microsoft.com/office/drawing/2014/main" id="{98463202-EF61-6E42-9989-C8A12201D531}"/>
                </a:ext>
              </a:extLst>
            </p:cNvPr>
            <p:cNvSpPr txBox="1"/>
            <p:nvPr/>
          </p:nvSpPr>
          <p:spPr>
            <a:xfrm>
              <a:off x="7608490" y="2572654"/>
              <a:ext cx="1607200" cy="523220"/>
            </a:xfrm>
            <a:prstGeom prst="rect">
              <a:avLst/>
            </a:prstGeom>
            <a:noFill/>
          </p:spPr>
          <p:txBody>
            <a:bodyPr wrap="square" rtlCol="0">
              <a:spAutoFit/>
            </a:bodyPr>
            <a:lstStyle/>
            <a:p>
              <a:pPr algn="ctr"/>
              <a:r>
                <a:rPr lang="en-US" sz="1400" dirty="0">
                  <a:solidFill>
                    <a:schemeClr val="bg1"/>
                  </a:solidFill>
                  <a:latin typeface="Avenir Next" panose="020B0503020202020204" pitchFamily="34" charset="0"/>
                </a:rPr>
                <a:t>PATIENTS</a:t>
              </a:r>
              <a:br>
                <a:rPr lang="en-US" sz="1400" dirty="0">
                  <a:solidFill>
                    <a:schemeClr val="bg1"/>
                  </a:solidFill>
                  <a:latin typeface="Avenir Next" panose="020B0503020202020204" pitchFamily="34" charset="0"/>
                </a:rPr>
              </a:br>
              <a:r>
                <a:rPr lang="en-US" sz="1400" dirty="0">
                  <a:solidFill>
                    <a:schemeClr val="bg1"/>
                  </a:solidFill>
                  <a:latin typeface="Avenir Next" panose="020B0503020202020204" pitchFamily="34" charset="0"/>
                </a:rPr>
                <a:t>&amp; FAMILIES</a:t>
              </a:r>
            </a:p>
          </p:txBody>
        </p:sp>
        <p:sp>
          <p:nvSpPr>
            <p:cNvPr id="11" name="TextBox 10">
              <a:extLst>
                <a:ext uri="{FF2B5EF4-FFF2-40B4-BE49-F238E27FC236}">
                  <a16:creationId xmlns:a16="http://schemas.microsoft.com/office/drawing/2014/main" id="{6677D14F-2559-A64D-A919-6268204B3775}"/>
                </a:ext>
              </a:extLst>
            </p:cNvPr>
            <p:cNvSpPr txBox="1"/>
            <p:nvPr/>
          </p:nvSpPr>
          <p:spPr>
            <a:xfrm>
              <a:off x="7396129" y="1771700"/>
              <a:ext cx="2066988" cy="307777"/>
            </a:xfrm>
            <a:prstGeom prst="rect">
              <a:avLst/>
            </a:prstGeom>
            <a:noFill/>
          </p:spPr>
          <p:txBody>
            <a:bodyPr wrap="square" rtlCol="0">
              <a:spAutoFit/>
            </a:bodyPr>
            <a:lstStyle/>
            <a:p>
              <a:pPr algn="ctr"/>
              <a:r>
                <a:rPr lang="en-US" sz="1400" dirty="0">
                  <a:solidFill>
                    <a:schemeClr val="bg1"/>
                  </a:solidFill>
                  <a:latin typeface="Avenir Next" panose="020B0503020202020204" pitchFamily="34" charset="0"/>
                </a:rPr>
                <a:t>ENVIRONMENT</a:t>
              </a:r>
            </a:p>
          </p:txBody>
        </p:sp>
        <p:sp>
          <p:nvSpPr>
            <p:cNvPr id="12" name="TextBox 11">
              <a:extLst>
                <a:ext uri="{FF2B5EF4-FFF2-40B4-BE49-F238E27FC236}">
                  <a16:creationId xmlns:a16="http://schemas.microsoft.com/office/drawing/2014/main" id="{E4768F2F-8C5E-E64D-9329-9279E6AD6888}"/>
                </a:ext>
              </a:extLst>
            </p:cNvPr>
            <p:cNvSpPr txBox="1"/>
            <p:nvPr/>
          </p:nvSpPr>
          <p:spPr>
            <a:xfrm>
              <a:off x="7276399" y="747875"/>
              <a:ext cx="2271382" cy="523220"/>
            </a:xfrm>
            <a:prstGeom prst="rect">
              <a:avLst/>
            </a:prstGeom>
            <a:noFill/>
          </p:spPr>
          <p:txBody>
            <a:bodyPr wrap="square" rtlCol="0">
              <a:spAutoFit/>
            </a:bodyPr>
            <a:lstStyle/>
            <a:p>
              <a:pPr algn="ctr"/>
              <a:r>
                <a:rPr lang="en-US" sz="1400" dirty="0">
                  <a:solidFill>
                    <a:schemeClr val="accent1"/>
                  </a:solidFill>
                  <a:latin typeface="Avenir Next" panose="020B0503020202020204" pitchFamily="34" charset="0"/>
                </a:rPr>
                <a:t>TRANSFORMING HEALTHCARE</a:t>
              </a:r>
            </a:p>
          </p:txBody>
        </p:sp>
      </p:grpSp>
    </p:spTree>
    <p:extLst>
      <p:ext uri="{BB962C8B-B14F-4D97-AF65-F5344CB8AC3E}">
        <p14:creationId xmlns:p14="http://schemas.microsoft.com/office/powerpoint/2010/main" val="2114279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01DF-B29B-0142-8485-FB742CF30489}"/>
              </a:ext>
            </a:extLst>
          </p:cNvPr>
          <p:cNvSpPr>
            <a:spLocks noGrp="1"/>
          </p:cNvSpPr>
          <p:nvPr>
            <p:ph type="title"/>
          </p:nvPr>
        </p:nvSpPr>
        <p:spPr/>
        <p:txBody>
          <a:bodyPr>
            <a:normAutofit/>
          </a:bodyPr>
          <a:lstStyle/>
          <a:p>
            <a:r>
              <a:rPr lang="en-US" dirty="0"/>
              <a:t>PRACTICE IT FIRST BEFORE CLINICAL</a:t>
            </a:r>
          </a:p>
        </p:txBody>
      </p:sp>
      <p:sp>
        <p:nvSpPr>
          <p:cNvPr id="3" name="Content Placeholder 2">
            <a:extLst>
              <a:ext uri="{FF2B5EF4-FFF2-40B4-BE49-F238E27FC236}">
                <a16:creationId xmlns:a16="http://schemas.microsoft.com/office/drawing/2014/main" id="{6ED6D9E4-45D7-4749-B466-EF7425740705}"/>
              </a:ext>
            </a:extLst>
          </p:cNvPr>
          <p:cNvSpPr>
            <a:spLocks noGrp="1"/>
          </p:cNvSpPr>
          <p:nvPr>
            <p:ph sz="half" idx="1"/>
          </p:nvPr>
        </p:nvSpPr>
        <p:spPr>
          <a:xfrm>
            <a:off x="838200" y="1257300"/>
            <a:ext cx="10209756" cy="3544303"/>
          </a:xfrm>
        </p:spPr>
        <p:txBody>
          <a:bodyPr numCol="1">
            <a:noAutofit/>
          </a:bodyPr>
          <a:lstStyle/>
          <a:p>
            <a:pPr>
              <a:lnSpc>
                <a:spcPct val="100000"/>
              </a:lnSpc>
            </a:pPr>
            <a:r>
              <a:rPr lang="en-US" dirty="0"/>
              <a:t>Virtual </a:t>
            </a:r>
            <a:br>
              <a:rPr lang="en-US" dirty="0"/>
            </a:br>
            <a:r>
              <a:rPr lang="en-US" dirty="0"/>
              <a:t>Skills Labs</a:t>
            </a:r>
          </a:p>
          <a:p>
            <a:pPr>
              <a:lnSpc>
                <a:spcPct val="100000"/>
              </a:lnSpc>
            </a:pPr>
            <a:r>
              <a:rPr lang="en-US" dirty="0"/>
              <a:t>Video </a:t>
            </a:r>
            <a:br>
              <a:rPr lang="en-US" dirty="0"/>
            </a:br>
            <a:r>
              <a:rPr lang="en-US" dirty="0"/>
              <a:t>Demonstrations</a:t>
            </a:r>
          </a:p>
          <a:p>
            <a:pPr>
              <a:lnSpc>
                <a:spcPct val="100000"/>
              </a:lnSpc>
            </a:pPr>
            <a:r>
              <a:rPr lang="en-US" dirty="0"/>
              <a:t>Live Skills </a:t>
            </a:r>
            <a:br>
              <a:rPr lang="en-US" dirty="0"/>
            </a:br>
            <a:r>
              <a:rPr lang="en-US" dirty="0"/>
              <a:t>Check Off</a:t>
            </a:r>
          </a:p>
          <a:p>
            <a:pPr>
              <a:lnSpc>
                <a:spcPct val="100000"/>
              </a:lnSpc>
            </a:pPr>
            <a:r>
              <a:rPr lang="en-US" dirty="0"/>
              <a:t>In-Home </a:t>
            </a:r>
            <a:br>
              <a:rPr lang="en-US" dirty="0"/>
            </a:br>
            <a:r>
              <a:rPr lang="en-US" dirty="0"/>
              <a:t>Lab Kits </a:t>
            </a:r>
          </a:p>
        </p:txBody>
      </p:sp>
    </p:spTree>
    <p:extLst>
      <p:ext uri="{BB962C8B-B14F-4D97-AF65-F5344CB8AC3E}">
        <p14:creationId xmlns:p14="http://schemas.microsoft.com/office/powerpoint/2010/main" val="4232350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133DE-8496-0145-B181-8064E4DA244D}"/>
              </a:ext>
            </a:extLst>
          </p:cNvPr>
          <p:cNvSpPr>
            <a:spLocks noGrp="1"/>
          </p:cNvSpPr>
          <p:nvPr>
            <p:ph type="title"/>
          </p:nvPr>
        </p:nvSpPr>
        <p:spPr/>
        <p:txBody>
          <a:bodyPr>
            <a:normAutofit fontScale="90000"/>
          </a:bodyPr>
          <a:lstStyle/>
          <a:p>
            <a:r>
              <a:rPr lang="en-US" dirty="0"/>
              <a:t>VIRTUAL SIMULATION </a:t>
            </a:r>
            <a:br>
              <a:rPr lang="en-US" dirty="0"/>
            </a:br>
            <a:r>
              <a:rPr lang="en-US" dirty="0"/>
              <a:t>EXPERIENCES</a:t>
            </a:r>
          </a:p>
        </p:txBody>
      </p:sp>
    </p:spTree>
    <p:extLst>
      <p:ext uri="{BB962C8B-B14F-4D97-AF65-F5344CB8AC3E}">
        <p14:creationId xmlns:p14="http://schemas.microsoft.com/office/powerpoint/2010/main" val="349043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8E1CA-06C5-0348-937A-45B6C8F2656C}"/>
              </a:ext>
            </a:extLst>
          </p:cNvPr>
          <p:cNvSpPr>
            <a:spLocks noGrp="1"/>
          </p:cNvSpPr>
          <p:nvPr>
            <p:ph type="title"/>
          </p:nvPr>
        </p:nvSpPr>
        <p:spPr/>
        <p:txBody>
          <a:bodyPr>
            <a:normAutofit/>
          </a:bodyPr>
          <a:lstStyle/>
          <a:p>
            <a:r>
              <a:rPr lang="en-US" dirty="0"/>
              <a:t>CLINICAL IMMERSIONS WEEKS 7 &amp; 8</a:t>
            </a:r>
          </a:p>
        </p:txBody>
      </p:sp>
      <p:graphicFrame>
        <p:nvGraphicFramePr>
          <p:cNvPr id="5" name="Table 4">
            <a:extLst>
              <a:ext uri="{FF2B5EF4-FFF2-40B4-BE49-F238E27FC236}">
                <a16:creationId xmlns:a16="http://schemas.microsoft.com/office/drawing/2014/main" id="{78EB5C56-E2BC-264E-B44E-14426A79B38A}"/>
              </a:ext>
            </a:extLst>
          </p:cNvPr>
          <p:cNvGraphicFramePr>
            <a:graphicFrameLocks noGrp="1"/>
          </p:cNvGraphicFramePr>
          <p:nvPr>
            <p:extLst>
              <p:ext uri="{D42A27DB-BD31-4B8C-83A1-F6EECF244321}">
                <p14:modId xmlns:p14="http://schemas.microsoft.com/office/powerpoint/2010/main" val="3567469147"/>
              </p:ext>
            </p:extLst>
          </p:nvPr>
        </p:nvGraphicFramePr>
        <p:xfrm>
          <a:off x="919317" y="1278822"/>
          <a:ext cx="10434480" cy="2926080"/>
        </p:xfrm>
        <a:graphic>
          <a:graphicData uri="http://schemas.openxmlformats.org/drawingml/2006/table">
            <a:tbl>
              <a:tblPr firstRow="1" bandRow="1">
                <a:tableStyleId>{5C22544A-7EE6-4342-B048-85BDC9FD1C3A}</a:tableStyleId>
              </a:tblPr>
              <a:tblGrid>
                <a:gridCol w="1304310">
                  <a:extLst>
                    <a:ext uri="{9D8B030D-6E8A-4147-A177-3AD203B41FA5}">
                      <a16:colId xmlns:a16="http://schemas.microsoft.com/office/drawing/2014/main" val="3774647826"/>
                    </a:ext>
                  </a:extLst>
                </a:gridCol>
                <a:gridCol w="1304310">
                  <a:extLst>
                    <a:ext uri="{9D8B030D-6E8A-4147-A177-3AD203B41FA5}">
                      <a16:colId xmlns:a16="http://schemas.microsoft.com/office/drawing/2014/main" val="1229080844"/>
                    </a:ext>
                  </a:extLst>
                </a:gridCol>
                <a:gridCol w="1304310">
                  <a:extLst>
                    <a:ext uri="{9D8B030D-6E8A-4147-A177-3AD203B41FA5}">
                      <a16:colId xmlns:a16="http://schemas.microsoft.com/office/drawing/2014/main" val="3555780699"/>
                    </a:ext>
                  </a:extLst>
                </a:gridCol>
                <a:gridCol w="1304310">
                  <a:extLst>
                    <a:ext uri="{9D8B030D-6E8A-4147-A177-3AD203B41FA5}">
                      <a16:colId xmlns:a16="http://schemas.microsoft.com/office/drawing/2014/main" val="4045772521"/>
                    </a:ext>
                  </a:extLst>
                </a:gridCol>
                <a:gridCol w="1304310">
                  <a:extLst>
                    <a:ext uri="{9D8B030D-6E8A-4147-A177-3AD203B41FA5}">
                      <a16:colId xmlns:a16="http://schemas.microsoft.com/office/drawing/2014/main" val="1200489549"/>
                    </a:ext>
                  </a:extLst>
                </a:gridCol>
                <a:gridCol w="1304310">
                  <a:extLst>
                    <a:ext uri="{9D8B030D-6E8A-4147-A177-3AD203B41FA5}">
                      <a16:colId xmlns:a16="http://schemas.microsoft.com/office/drawing/2014/main" val="58426306"/>
                    </a:ext>
                  </a:extLst>
                </a:gridCol>
                <a:gridCol w="1304310">
                  <a:extLst>
                    <a:ext uri="{9D8B030D-6E8A-4147-A177-3AD203B41FA5}">
                      <a16:colId xmlns:a16="http://schemas.microsoft.com/office/drawing/2014/main" val="1986752227"/>
                    </a:ext>
                  </a:extLst>
                </a:gridCol>
                <a:gridCol w="1304310">
                  <a:extLst>
                    <a:ext uri="{9D8B030D-6E8A-4147-A177-3AD203B41FA5}">
                      <a16:colId xmlns:a16="http://schemas.microsoft.com/office/drawing/2014/main" val="1848488420"/>
                    </a:ext>
                  </a:extLst>
                </a:gridCol>
              </a:tblGrid>
              <a:tr h="548640">
                <a:tc>
                  <a:txBody>
                    <a:bodyPr/>
                    <a:lstStyle/>
                    <a:p>
                      <a:pPr algn="ctr"/>
                      <a:r>
                        <a:rPr lang="en-US" sz="2000" b="1" i="0" dirty="0">
                          <a:latin typeface="Avenir Next Demi Bold" panose="020B0503020202020204" pitchFamily="34" charset="0"/>
                        </a:rPr>
                        <a:t>NR-324 </a:t>
                      </a:r>
                    </a:p>
                  </a:txBody>
                  <a:tcPr marL="68580" marR="68580" marT="34290" marB="34290"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2000" b="1" i="0" dirty="0">
                          <a:latin typeface="Avenir Next Demi Bold" panose="020B0503020202020204" pitchFamily="34" charset="0"/>
                        </a:rPr>
                        <a:t>Day 1</a:t>
                      </a:r>
                    </a:p>
                  </a:txBody>
                  <a:tcPr marL="68580" marR="68580" marT="34290" marB="34290" anchor="ct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2000" b="1" i="0" dirty="0">
                          <a:latin typeface="Avenir Next Demi Bold" panose="020B0503020202020204" pitchFamily="34" charset="0"/>
                        </a:rPr>
                        <a:t>Day 2</a:t>
                      </a:r>
                    </a:p>
                  </a:txBody>
                  <a:tcPr marL="68580" marR="68580" marT="34290" marB="34290" anchor="ct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2000" b="1" i="0" dirty="0">
                          <a:latin typeface="Avenir Next Demi Bold" panose="020B0503020202020204" pitchFamily="34" charset="0"/>
                        </a:rPr>
                        <a:t>Day 3</a:t>
                      </a:r>
                    </a:p>
                  </a:txBody>
                  <a:tcPr marL="68580" marR="68580" marT="34290" marB="34290" anchor="ct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2000" b="1" i="0" dirty="0">
                          <a:latin typeface="Avenir Next Demi Bold" panose="020B0503020202020204" pitchFamily="34" charset="0"/>
                        </a:rPr>
                        <a:t>Day 4</a:t>
                      </a:r>
                    </a:p>
                  </a:txBody>
                  <a:tcPr marL="68580" marR="68580" marT="34290" marB="34290" anchor="ct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2000" b="1" i="0" dirty="0">
                          <a:latin typeface="Avenir Next Demi Bold" panose="020B0503020202020204" pitchFamily="34" charset="0"/>
                        </a:rPr>
                        <a:t>Day 5</a:t>
                      </a:r>
                    </a:p>
                  </a:txBody>
                  <a:tcPr marL="68580" marR="68580" marT="34290" marB="34290" anchor="ct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2000" b="1" i="0" dirty="0">
                          <a:latin typeface="Avenir Next Demi Bold" panose="020B0503020202020204" pitchFamily="34" charset="0"/>
                        </a:rPr>
                        <a:t>Day 6</a:t>
                      </a:r>
                    </a:p>
                  </a:txBody>
                  <a:tcPr marL="68580" marR="68580" marT="34290" marB="34290" anchor="ct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tc>
                  <a:txBody>
                    <a:bodyPr/>
                    <a:lstStyle/>
                    <a:p>
                      <a:pPr algn="ctr"/>
                      <a:r>
                        <a:rPr lang="en-US" sz="2000" b="1" i="0" dirty="0">
                          <a:latin typeface="Avenir Next Demi Bold" panose="020B0503020202020204" pitchFamily="34" charset="0"/>
                        </a:rPr>
                        <a:t>Day 7 </a:t>
                      </a:r>
                    </a:p>
                  </a:txBody>
                  <a:tcPr marL="68580" marR="68580" marT="34290" marB="34290" anchor="ct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tcPr>
                </a:tc>
                <a:extLst>
                  <a:ext uri="{0D108BD9-81ED-4DB2-BD59-A6C34878D82A}">
                    <a16:rowId xmlns:a16="http://schemas.microsoft.com/office/drawing/2014/main" val="1605823566"/>
                  </a:ext>
                </a:extLst>
              </a:tr>
              <a:tr h="1188720">
                <a:tc>
                  <a:txBody>
                    <a:bodyPr/>
                    <a:lstStyle/>
                    <a:p>
                      <a:r>
                        <a:rPr lang="en-US" sz="1800" b="0" i="0" dirty="0">
                          <a:solidFill>
                            <a:schemeClr val="accent1"/>
                          </a:solidFill>
                          <a:latin typeface="Avenir Next" panose="020B0503020202020204" pitchFamily="34" charset="0"/>
                        </a:rPr>
                        <a:t>Week 7</a:t>
                      </a:r>
                      <a:r>
                        <a:rPr lang="en-US" sz="1800" b="0" i="0" baseline="0" dirty="0">
                          <a:solidFill>
                            <a:schemeClr val="accent1"/>
                          </a:solidFill>
                          <a:latin typeface="Avenir Next" panose="020B0503020202020204" pitchFamily="34" charset="0"/>
                        </a:rPr>
                        <a:t> </a:t>
                      </a:r>
                    </a:p>
                    <a:p>
                      <a:r>
                        <a:rPr lang="en-US" sz="1800" b="0" i="0" baseline="0" dirty="0">
                          <a:solidFill>
                            <a:schemeClr val="accent1"/>
                          </a:solidFill>
                          <a:latin typeface="Avenir Next" panose="020B0503020202020204" pitchFamily="34" charset="0"/>
                        </a:rPr>
                        <a:t>Clinical Immersion</a:t>
                      </a:r>
                      <a:endParaRPr lang="en-US" sz="1800" b="0" i="0" dirty="0">
                        <a:solidFill>
                          <a:schemeClr val="accent1"/>
                        </a:solidFill>
                        <a:latin typeface="Avenir Next" panose="020B0503020202020204" pitchFamily="34"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defTabSz="685800"/>
                      <a:r>
                        <a:rPr lang="en-US" sz="1800" b="0" i="0" dirty="0">
                          <a:solidFill>
                            <a:srgbClr val="FFFFFF"/>
                          </a:solidFill>
                          <a:latin typeface="Avenir Next" panose="020B0503020202020204" pitchFamily="34" charset="0"/>
                        </a:rPr>
                        <a:t>Clinical Immersion</a:t>
                      </a:r>
                    </a:p>
                    <a:p>
                      <a:pPr algn="ctr" defTabSz="685800"/>
                      <a:r>
                        <a:rPr lang="en-US" sz="1800" b="0" i="0" dirty="0">
                          <a:solidFill>
                            <a:srgbClr val="FFFFFF"/>
                          </a:solidFill>
                          <a:latin typeface="Avenir Next" panose="020B0503020202020204" pitchFamily="34" charset="0"/>
                        </a:rPr>
                        <a:t>(9 </a:t>
                      </a:r>
                      <a:r>
                        <a:rPr lang="en-US" sz="1800" b="0" i="0" dirty="0" err="1">
                          <a:solidFill>
                            <a:srgbClr val="FFFFFF"/>
                          </a:solidFill>
                          <a:latin typeface="Avenir Next" panose="020B0503020202020204" pitchFamily="34" charset="0"/>
                        </a:rPr>
                        <a:t>hr</a:t>
                      </a:r>
                      <a:r>
                        <a:rPr lang="en-US" sz="1800" b="0" i="0" dirty="0">
                          <a:solidFill>
                            <a:srgbClr val="FFFFFF"/>
                          </a:solidFill>
                          <a:latin typeface="Avenir Next" panose="020B0503020202020204" pitchFamily="34" charset="0"/>
                        </a:rPr>
                        <a:t>)</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defTabSz="685800"/>
                      <a:r>
                        <a:rPr lang="en-US" sz="1800" b="0" i="0" dirty="0">
                          <a:solidFill>
                            <a:srgbClr val="FFFFFF"/>
                          </a:solidFill>
                          <a:latin typeface="Avenir Next" panose="020B0503020202020204" pitchFamily="34" charset="0"/>
                        </a:rPr>
                        <a:t>Clinical Immersion</a:t>
                      </a:r>
                    </a:p>
                    <a:p>
                      <a:pPr algn="ctr" defTabSz="685800"/>
                      <a:r>
                        <a:rPr lang="en-US" sz="1800" b="0" i="0" dirty="0">
                          <a:solidFill>
                            <a:srgbClr val="FFFFFF"/>
                          </a:solidFill>
                          <a:latin typeface="Avenir Next" panose="020B0503020202020204" pitchFamily="34" charset="0"/>
                        </a:rPr>
                        <a:t>(9 </a:t>
                      </a:r>
                      <a:r>
                        <a:rPr lang="en-US" sz="1800" b="0" i="0" dirty="0" err="1">
                          <a:solidFill>
                            <a:srgbClr val="FFFFFF"/>
                          </a:solidFill>
                          <a:latin typeface="Avenir Next" panose="020B0503020202020204" pitchFamily="34" charset="0"/>
                        </a:rPr>
                        <a:t>hr</a:t>
                      </a:r>
                      <a:r>
                        <a:rPr lang="en-US" sz="1800" b="0" i="0" dirty="0">
                          <a:solidFill>
                            <a:srgbClr val="FFFFFF"/>
                          </a:solidFill>
                          <a:latin typeface="Avenir Next" panose="020B0503020202020204" pitchFamily="34" charset="0"/>
                        </a:rPr>
                        <a:t>)</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defTabSz="685800"/>
                      <a:r>
                        <a:rPr lang="en-US" sz="1800" b="0" i="0" dirty="0">
                          <a:solidFill>
                            <a:srgbClr val="FFFFFF"/>
                          </a:solidFill>
                          <a:latin typeface="Avenir Next" panose="020B0503020202020204" pitchFamily="34" charset="0"/>
                        </a:rPr>
                        <a:t>Clinical Immersion</a:t>
                      </a:r>
                    </a:p>
                    <a:p>
                      <a:pPr algn="ctr" defTabSz="685800"/>
                      <a:r>
                        <a:rPr lang="en-US" sz="1800" b="0" i="0" dirty="0">
                          <a:solidFill>
                            <a:srgbClr val="FFFFFF"/>
                          </a:solidFill>
                          <a:latin typeface="Avenir Next" panose="020B0503020202020204" pitchFamily="34" charset="0"/>
                        </a:rPr>
                        <a:t>(9 </a:t>
                      </a:r>
                      <a:r>
                        <a:rPr lang="en-US" sz="1800" b="0" i="0" dirty="0" err="1">
                          <a:solidFill>
                            <a:srgbClr val="FFFFFF"/>
                          </a:solidFill>
                          <a:latin typeface="Avenir Next" panose="020B0503020202020204" pitchFamily="34" charset="0"/>
                        </a:rPr>
                        <a:t>hr</a:t>
                      </a:r>
                      <a:r>
                        <a:rPr lang="en-US" sz="1800" b="0" i="0" dirty="0">
                          <a:solidFill>
                            <a:srgbClr val="FFFFFF"/>
                          </a:solidFill>
                          <a:latin typeface="Avenir Next" panose="020B0503020202020204" pitchFamily="34" charset="0"/>
                        </a:rPr>
                        <a:t>)</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defTabSz="685800"/>
                      <a:r>
                        <a:rPr lang="en-US" sz="1800" b="0" i="0" dirty="0">
                          <a:solidFill>
                            <a:srgbClr val="FFFFFF"/>
                          </a:solidFill>
                          <a:latin typeface="Avenir Next" panose="020B0503020202020204" pitchFamily="34" charset="0"/>
                        </a:rPr>
                        <a:t>Clinical Immersion</a:t>
                      </a:r>
                    </a:p>
                    <a:p>
                      <a:pPr algn="ctr" defTabSz="685800"/>
                      <a:r>
                        <a:rPr lang="en-US" sz="1800" b="0" i="0" dirty="0">
                          <a:solidFill>
                            <a:srgbClr val="FFFFFF"/>
                          </a:solidFill>
                          <a:latin typeface="Avenir Next" panose="020B0503020202020204" pitchFamily="34" charset="0"/>
                        </a:rPr>
                        <a:t>(9 </a:t>
                      </a:r>
                      <a:r>
                        <a:rPr lang="en-US" sz="1800" b="0" i="0" dirty="0" err="1">
                          <a:solidFill>
                            <a:srgbClr val="FFFFFF"/>
                          </a:solidFill>
                          <a:latin typeface="Avenir Next" panose="020B0503020202020204" pitchFamily="34" charset="0"/>
                        </a:rPr>
                        <a:t>hr</a:t>
                      </a:r>
                      <a:r>
                        <a:rPr lang="en-US" sz="1800" b="0" i="0" dirty="0">
                          <a:solidFill>
                            <a:srgbClr val="FFFFFF"/>
                          </a:solidFill>
                          <a:latin typeface="Avenir Next" panose="020B0503020202020204" pitchFamily="34" charset="0"/>
                        </a:rPr>
                        <a:t>)</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a:endParaRPr lang="en-US" sz="1800" b="0" i="0" dirty="0">
                        <a:latin typeface="Avenir Next" panose="020B0503020202020204" pitchFamily="34"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defTabSz="685800"/>
                      <a:r>
                        <a:rPr lang="en-US" sz="1800" b="0" i="0" dirty="0">
                          <a:solidFill>
                            <a:srgbClr val="FFFFFF"/>
                          </a:solidFill>
                          <a:latin typeface="Avenir Next" panose="020B0503020202020204" pitchFamily="34" charset="0"/>
                        </a:rPr>
                        <a:t>Clinical Immersion</a:t>
                      </a:r>
                    </a:p>
                    <a:p>
                      <a:pPr algn="ctr" defTabSz="685800"/>
                      <a:r>
                        <a:rPr lang="en-US" sz="1800" b="0" i="0" dirty="0">
                          <a:solidFill>
                            <a:srgbClr val="FFFFFF"/>
                          </a:solidFill>
                          <a:latin typeface="Avenir Next" panose="020B0503020202020204" pitchFamily="34" charset="0"/>
                        </a:rPr>
                        <a:t>(9 </a:t>
                      </a:r>
                      <a:r>
                        <a:rPr lang="en-US" sz="1800" b="0" i="0" dirty="0" err="1">
                          <a:solidFill>
                            <a:srgbClr val="FFFFFF"/>
                          </a:solidFill>
                          <a:latin typeface="Avenir Next" panose="020B0503020202020204" pitchFamily="34" charset="0"/>
                        </a:rPr>
                        <a:t>hr</a:t>
                      </a:r>
                      <a:r>
                        <a:rPr lang="en-US" sz="1800" b="0" i="0" dirty="0">
                          <a:solidFill>
                            <a:srgbClr val="FFFFFF"/>
                          </a:solidFill>
                          <a:latin typeface="Avenir Next" panose="020B0503020202020204" pitchFamily="34" charset="0"/>
                        </a:rPr>
                        <a:t>)</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defTabSz="685800"/>
                      <a:r>
                        <a:rPr lang="en-US" sz="1800" b="0" i="0" dirty="0">
                          <a:solidFill>
                            <a:srgbClr val="FFFFFF"/>
                          </a:solidFill>
                          <a:latin typeface="Avenir Next" panose="020B0503020202020204" pitchFamily="34" charset="0"/>
                        </a:rPr>
                        <a:t>Clinical Immersion</a:t>
                      </a:r>
                    </a:p>
                    <a:p>
                      <a:pPr algn="ctr" defTabSz="685800"/>
                      <a:r>
                        <a:rPr lang="en-US" sz="1800" b="0" i="0" dirty="0">
                          <a:solidFill>
                            <a:srgbClr val="FFFFFF"/>
                          </a:solidFill>
                          <a:latin typeface="Avenir Next" panose="020B0503020202020204" pitchFamily="34" charset="0"/>
                        </a:rPr>
                        <a:t>(9 </a:t>
                      </a:r>
                      <a:r>
                        <a:rPr lang="en-US" sz="1800" b="0" i="0" dirty="0" err="1">
                          <a:solidFill>
                            <a:srgbClr val="FFFFFF"/>
                          </a:solidFill>
                          <a:latin typeface="Avenir Next" panose="020B0503020202020204" pitchFamily="34" charset="0"/>
                        </a:rPr>
                        <a:t>hr</a:t>
                      </a:r>
                      <a:r>
                        <a:rPr lang="en-US" sz="1800" b="0" i="0" dirty="0">
                          <a:solidFill>
                            <a:srgbClr val="FFFFFF"/>
                          </a:solidFill>
                          <a:latin typeface="Avenir Next" panose="020B0503020202020204" pitchFamily="34" charset="0"/>
                        </a:rPr>
                        <a:t>)</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val="2186879626"/>
                  </a:ext>
                </a:extLst>
              </a:tr>
              <a:tr h="1188720">
                <a:tc>
                  <a:txBody>
                    <a:bodyPr/>
                    <a:lstStyle/>
                    <a:p>
                      <a:r>
                        <a:rPr lang="en-US" sz="1800" b="0" i="0" dirty="0">
                          <a:solidFill>
                            <a:schemeClr val="accent1"/>
                          </a:solidFill>
                          <a:latin typeface="Avenir Next" panose="020B0503020202020204" pitchFamily="34" charset="0"/>
                        </a:rPr>
                        <a:t>Week 8 </a:t>
                      </a:r>
                    </a:p>
                    <a:p>
                      <a:r>
                        <a:rPr lang="en-US" sz="1800" b="0" i="0" dirty="0">
                          <a:solidFill>
                            <a:schemeClr val="accent1"/>
                          </a:solidFill>
                          <a:latin typeface="Avenir Next" panose="020B0503020202020204" pitchFamily="34" charset="0"/>
                        </a:rPr>
                        <a:t>Finals,</a:t>
                      </a:r>
                      <a:r>
                        <a:rPr lang="en-US" sz="1800" b="0" i="0" baseline="0" dirty="0">
                          <a:solidFill>
                            <a:schemeClr val="accent1"/>
                          </a:solidFill>
                          <a:latin typeface="Avenir Next" panose="020B0503020202020204" pitchFamily="34" charset="0"/>
                        </a:rPr>
                        <a:t> Reflection</a:t>
                      </a:r>
                      <a:endParaRPr lang="en-US" sz="1800" b="0" i="0" dirty="0">
                        <a:solidFill>
                          <a:schemeClr val="accent1"/>
                        </a:solidFill>
                        <a:latin typeface="Avenir Next" panose="020B0503020202020204" pitchFamily="34"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defTabSz="685800"/>
                      <a:r>
                        <a:rPr lang="en-US" sz="1800" b="0" i="0" dirty="0">
                          <a:solidFill>
                            <a:srgbClr val="FFFFFF"/>
                          </a:solidFill>
                          <a:latin typeface="Avenir Next" panose="020B0503020202020204" pitchFamily="34" charset="0"/>
                        </a:rPr>
                        <a:t>Clinical Immersion</a:t>
                      </a:r>
                    </a:p>
                    <a:p>
                      <a:pPr algn="ctr" defTabSz="685800"/>
                      <a:r>
                        <a:rPr lang="en-US" sz="1800" b="0" i="0" dirty="0">
                          <a:solidFill>
                            <a:srgbClr val="FFFFFF"/>
                          </a:solidFill>
                          <a:latin typeface="Avenir Next" panose="020B0503020202020204" pitchFamily="34" charset="0"/>
                        </a:rPr>
                        <a:t>(9 </a:t>
                      </a:r>
                      <a:r>
                        <a:rPr lang="en-US" sz="1800" b="0" i="0" dirty="0" err="1">
                          <a:solidFill>
                            <a:srgbClr val="FFFFFF"/>
                          </a:solidFill>
                          <a:latin typeface="Avenir Next" panose="020B0503020202020204" pitchFamily="34" charset="0"/>
                        </a:rPr>
                        <a:t>hr</a:t>
                      </a:r>
                      <a:r>
                        <a:rPr lang="en-US" sz="1800" b="0" i="0" dirty="0">
                          <a:solidFill>
                            <a:srgbClr val="FFFFFF"/>
                          </a:solidFill>
                          <a:latin typeface="Avenir Next" panose="020B0503020202020204" pitchFamily="34" charset="0"/>
                        </a:rPr>
                        <a:t>)</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defTabSz="685800"/>
                      <a:r>
                        <a:rPr lang="en-US" sz="1800" b="0" i="0" dirty="0">
                          <a:solidFill>
                            <a:srgbClr val="FFFFFF"/>
                          </a:solidFill>
                          <a:latin typeface="Avenir Next" panose="020B0503020202020204" pitchFamily="34" charset="0"/>
                        </a:rPr>
                        <a:t>Clinical Immersion</a:t>
                      </a:r>
                    </a:p>
                    <a:p>
                      <a:pPr algn="ctr" defTabSz="685800"/>
                      <a:r>
                        <a:rPr lang="en-US" sz="1800" b="0" i="0" dirty="0">
                          <a:solidFill>
                            <a:srgbClr val="FFFFFF"/>
                          </a:solidFill>
                          <a:latin typeface="Avenir Next" panose="020B0503020202020204" pitchFamily="34" charset="0"/>
                        </a:rPr>
                        <a:t>(9 </a:t>
                      </a:r>
                      <a:r>
                        <a:rPr lang="en-US" sz="1800" b="0" i="0" dirty="0" err="1">
                          <a:solidFill>
                            <a:srgbClr val="FFFFFF"/>
                          </a:solidFill>
                          <a:latin typeface="Avenir Next" panose="020B0503020202020204" pitchFamily="34" charset="0"/>
                        </a:rPr>
                        <a:t>hr</a:t>
                      </a:r>
                      <a:r>
                        <a:rPr lang="en-US" sz="1800" b="0" i="0" dirty="0">
                          <a:solidFill>
                            <a:srgbClr val="FFFFFF"/>
                          </a:solidFill>
                          <a:latin typeface="Avenir Next" panose="020B0503020202020204" pitchFamily="34" charset="0"/>
                        </a:rPr>
                        <a:t>)</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5"/>
                    </a:solidFill>
                  </a:tcPr>
                </a:tc>
                <a:tc>
                  <a:txBody>
                    <a:bodyPr/>
                    <a:lstStyle/>
                    <a:p>
                      <a:pPr algn="ctr"/>
                      <a:endParaRPr lang="en-US" sz="1800" b="0" i="0" dirty="0">
                        <a:latin typeface="Avenir Next" panose="020B0503020202020204" pitchFamily="34"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dirty="0">
                          <a:latin typeface="Avenir Next" panose="020B0503020202020204" pitchFamily="34" charset="0"/>
                        </a:rPr>
                        <a:t>Final </a:t>
                      </a:r>
                      <a:br>
                        <a:rPr lang="en-US" sz="1800" b="0" i="0" dirty="0">
                          <a:latin typeface="Avenir Next" panose="020B0503020202020204" pitchFamily="34" charset="0"/>
                        </a:rPr>
                      </a:br>
                      <a:r>
                        <a:rPr lang="en-US" sz="1800" b="0" i="0" dirty="0">
                          <a:latin typeface="Avenir Next" panose="020B0503020202020204" pitchFamily="34" charset="0"/>
                        </a:rPr>
                        <a:t>Exam </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800" b="0" i="0" dirty="0">
                        <a:latin typeface="Avenir Next" panose="020B0503020202020204" pitchFamily="34"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r>
                        <a:rPr lang="en-US" sz="1800" b="0" i="0" dirty="0">
                          <a:latin typeface="Avenir Next" panose="020B0503020202020204" pitchFamily="34" charset="0"/>
                        </a:rPr>
                        <a:t>Reflection</a:t>
                      </a: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tc>
                  <a:txBody>
                    <a:bodyPr/>
                    <a:lstStyle/>
                    <a:p>
                      <a:pPr algn="ctr"/>
                      <a:endParaRPr lang="en-US" sz="1800" b="0" i="0" dirty="0">
                        <a:latin typeface="Avenir Next" panose="020B0503020202020204" pitchFamily="34" charset="0"/>
                      </a:endParaRPr>
                    </a:p>
                  </a:txBody>
                  <a:tcPr marL="68580" marR="68580" marT="34290" marB="34290"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61647864"/>
                  </a:ext>
                </a:extLst>
              </a:tr>
            </a:tbl>
          </a:graphicData>
        </a:graphic>
      </p:graphicFrame>
      <p:sp>
        <p:nvSpPr>
          <p:cNvPr id="7" name="Content Placeholder 2">
            <a:extLst>
              <a:ext uri="{FF2B5EF4-FFF2-40B4-BE49-F238E27FC236}">
                <a16:creationId xmlns:a16="http://schemas.microsoft.com/office/drawing/2014/main" id="{3B0592AC-E335-F647-B971-927CB98A27AF}"/>
              </a:ext>
            </a:extLst>
          </p:cNvPr>
          <p:cNvSpPr>
            <a:spLocks noGrp="1"/>
          </p:cNvSpPr>
          <p:nvPr>
            <p:ph sz="half" idx="1"/>
          </p:nvPr>
        </p:nvSpPr>
        <p:spPr>
          <a:xfrm>
            <a:off x="838200" y="4438982"/>
            <a:ext cx="10350910" cy="1836690"/>
          </a:xfrm>
        </p:spPr>
        <p:txBody>
          <a:bodyPr>
            <a:noAutofit/>
          </a:bodyPr>
          <a:lstStyle/>
          <a:p>
            <a:pPr>
              <a:lnSpc>
                <a:spcPct val="100000"/>
              </a:lnSpc>
              <a:spcBef>
                <a:spcPts val="300"/>
              </a:spcBef>
            </a:pPr>
            <a:r>
              <a:rPr lang="en-US" dirty="0"/>
              <a:t>Sunday: Travel</a:t>
            </a:r>
          </a:p>
          <a:p>
            <a:pPr>
              <a:lnSpc>
                <a:spcPct val="100000"/>
              </a:lnSpc>
              <a:spcBef>
                <a:spcPts val="300"/>
              </a:spcBef>
            </a:pPr>
            <a:r>
              <a:rPr lang="en-US" dirty="0"/>
              <a:t>Monday-Thursday: Clinical</a:t>
            </a:r>
          </a:p>
          <a:p>
            <a:pPr>
              <a:lnSpc>
                <a:spcPct val="100000"/>
              </a:lnSpc>
              <a:spcBef>
                <a:spcPts val="300"/>
              </a:spcBef>
            </a:pPr>
            <a:r>
              <a:rPr lang="en-US" dirty="0"/>
              <a:t>Friday: No clinical</a:t>
            </a:r>
          </a:p>
          <a:p>
            <a:pPr>
              <a:lnSpc>
                <a:spcPct val="100000"/>
              </a:lnSpc>
              <a:spcBef>
                <a:spcPts val="300"/>
              </a:spcBef>
            </a:pPr>
            <a:r>
              <a:rPr lang="en-US" dirty="0"/>
              <a:t>Saturday-Tuesday: Clinical</a:t>
            </a:r>
          </a:p>
          <a:p>
            <a:pPr>
              <a:lnSpc>
                <a:spcPct val="100000"/>
              </a:lnSpc>
              <a:spcBef>
                <a:spcPts val="300"/>
              </a:spcBef>
            </a:pPr>
            <a:r>
              <a:rPr lang="en-US" dirty="0"/>
              <a:t>Wednesday: Travel home</a:t>
            </a:r>
          </a:p>
        </p:txBody>
      </p:sp>
    </p:spTree>
    <p:extLst>
      <p:ext uri="{BB962C8B-B14F-4D97-AF65-F5344CB8AC3E}">
        <p14:creationId xmlns:p14="http://schemas.microsoft.com/office/powerpoint/2010/main" val="2751585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E4BAD-BFE7-584D-8835-C2B2D279A20C}"/>
              </a:ext>
            </a:extLst>
          </p:cNvPr>
          <p:cNvSpPr>
            <a:spLocks noGrp="1"/>
          </p:cNvSpPr>
          <p:nvPr>
            <p:ph type="title"/>
          </p:nvPr>
        </p:nvSpPr>
        <p:spPr>
          <a:xfrm>
            <a:off x="838200" y="319055"/>
            <a:ext cx="10515600" cy="1011905"/>
          </a:xfrm>
        </p:spPr>
        <p:txBody>
          <a:bodyPr>
            <a:normAutofit/>
          </a:bodyPr>
          <a:lstStyle/>
          <a:p>
            <a:r>
              <a:rPr lang="en-US" sz="3300" dirty="0"/>
              <a:t>BACHELOR OF SCIENCE IN NURSING (BSN)</a:t>
            </a:r>
            <a:br>
              <a:rPr lang="en-US" sz="3300" dirty="0"/>
            </a:br>
            <a:r>
              <a:rPr lang="en-US" sz="3300" dirty="0"/>
              <a:t>DEGREE PROGRAM ONLINE OPTION</a:t>
            </a:r>
          </a:p>
        </p:txBody>
      </p:sp>
      <p:sp>
        <p:nvSpPr>
          <p:cNvPr id="4" name="TextBox 3">
            <a:extLst>
              <a:ext uri="{FF2B5EF4-FFF2-40B4-BE49-F238E27FC236}">
                <a16:creationId xmlns:a16="http://schemas.microsoft.com/office/drawing/2014/main" id="{8C48CE5D-D3D3-1042-8C57-ED89952E3398}"/>
              </a:ext>
            </a:extLst>
          </p:cNvPr>
          <p:cNvSpPr txBox="1"/>
          <p:nvPr/>
        </p:nvSpPr>
        <p:spPr>
          <a:xfrm>
            <a:off x="431512" y="1723367"/>
            <a:ext cx="960554" cy="1259319"/>
          </a:xfrm>
          <a:prstGeom prst="rect">
            <a:avLst/>
          </a:prstGeom>
          <a:noFill/>
        </p:spPr>
        <p:txBody>
          <a:bodyPr wrap="square" rtlCol="0" anchor="ctr">
            <a:spAutoFit/>
          </a:bodyPr>
          <a:lstStyle/>
          <a:p>
            <a:pPr algn="ctr">
              <a:lnSpc>
                <a:spcPts val="4000"/>
              </a:lnSpc>
              <a:spcAft>
                <a:spcPts val="600"/>
              </a:spcAft>
            </a:pPr>
            <a:r>
              <a:rPr lang="en-US" dirty="0">
                <a:solidFill>
                  <a:schemeClr val="bg1"/>
                </a:solidFill>
                <a:latin typeface="Avenir Next" panose="020B0503020202020204" pitchFamily="34" charset="0"/>
                <a:ea typeface="Times New Roman" charset="0"/>
                <a:cs typeface="Arial" panose="020B0604020202020204" pitchFamily="34" charset="0"/>
              </a:rPr>
              <a:t>year</a:t>
            </a:r>
          </a:p>
          <a:p>
            <a:pPr algn="ctr">
              <a:lnSpc>
                <a:spcPts val="4000"/>
              </a:lnSpc>
              <a:spcAft>
                <a:spcPts val="600"/>
              </a:spcAft>
            </a:pPr>
            <a:r>
              <a:rPr lang="en-US" sz="5000" dirty="0">
                <a:solidFill>
                  <a:schemeClr val="bg1"/>
                </a:solidFill>
                <a:latin typeface="Avenir Next" panose="020B0503020202020204" pitchFamily="34" charset="0"/>
                <a:ea typeface="Times New Roman" charset="0"/>
                <a:cs typeface="Arial" panose="020B0604020202020204" pitchFamily="34" charset="0"/>
              </a:rPr>
              <a:t>1</a:t>
            </a:r>
          </a:p>
        </p:txBody>
      </p:sp>
      <p:sp>
        <p:nvSpPr>
          <p:cNvPr id="5" name="TextBox 4">
            <a:extLst>
              <a:ext uri="{FF2B5EF4-FFF2-40B4-BE49-F238E27FC236}">
                <a16:creationId xmlns:a16="http://schemas.microsoft.com/office/drawing/2014/main" id="{3DE922FE-D9FC-CC4C-97EA-C60837BA8458}"/>
              </a:ext>
            </a:extLst>
          </p:cNvPr>
          <p:cNvSpPr txBox="1"/>
          <p:nvPr/>
        </p:nvSpPr>
        <p:spPr>
          <a:xfrm>
            <a:off x="431512" y="3429000"/>
            <a:ext cx="960554" cy="1212896"/>
          </a:xfrm>
          <a:prstGeom prst="rect">
            <a:avLst/>
          </a:prstGeom>
          <a:noFill/>
        </p:spPr>
        <p:txBody>
          <a:bodyPr wrap="square" rtlCol="0" anchor="ctr">
            <a:spAutoFit/>
          </a:bodyPr>
          <a:lstStyle/>
          <a:p>
            <a:pPr algn="ctr">
              <a:lnSpc>
                <a:spcPts val="4000"/>
              </a:lnSpc>
              <a:spcAft>
                <a:spcPts val="600"/>
              </a:spcAft>
            </a:pPr>
            <a:r>
              <a:rPr lang="en-US" dirty="0">
                <a:solidFill>
                  <a:schemeClr val="bg1"/>
                </a:solidFill>
                <a:latin typeface="Arial" panose="020B0604020202020204" pitchFamily="34" charset="0"/>
                <a:ea typeface="Times New Roman" charset="0"/>
                <a:cs typeface="Arial" panose="020B0604020202020204" pitchFamily="34" charset="0"/>
              </a:rPr>
              <a:t>year</a:t>
            </a:r>
          </a:p>
          <a:p>
            <a:pPr algn="ctr">
              <a:lnSpc>
                <a:spcPts val="4000"/>
              </a:lnSpc>
              <a:spcAft>
                <a:spcPts val="600"/>
              </a:spcAft>
            </a:pPr>
            <a:r>
              <a:rPr lang="en-US" sz="5000" dirty="0">
                <a:solidFill>
                  <a:schemeClr val="bg1"/>
                </a:solidFill>
                <a:latin typeface="Arial" panose="020B0604020202020204" pitchFamily="34" charset="0"/>
                <a:ea typeface="Times New Roman" charset="0"/>
                <a:cs typeface="Arial" panose="020B0604020202020204" pitchFamily="34" charset="0"/>
              </a:rPr>
              <a:t>2</a:t>
            </a:r>
          </a:p>
        </p:txBody>
      </p:sp>
      <p:sp>
        <p:nvSpPr>
          <p:cNvPr id="6" name="TextBox 5">
            <a:extLst>
              <a:ext uri="{FF2B5EF4-FFF2-40B4-BE49-F238E27FC236}">
                <a16:creationId xmlns:a16="http://schemas.microsoft.com/office/drawing/2014/main" id="{F5542084-F720-5F4B-BEAB-4F3E1EB2376E}"/>
              </a:ext>
            </a:extLst>
          </p:cNvPr>
          <p:cNvSpPr txBox="1"/>
          <p:nvPr/>
        </p:nvSpPr>
        <p:spPr>
          <a:xfrm>
            <a:off x="431512" y="4997956"/>
            <a:ext cx="960554" cy="1212896"/>
          </a:xfrm>
          <a:prstGeom prst="rect">
            <a:avLst/>
          </a:prstGeom>
          <a:noFill/>
        </p:spPr>
        <p:txBody>
          <a:bodyPr wrap="square" rtlCol="0" anchor="ctr">
            <a:spAutoFit/>
          </a:bodyPr>
          <a:lstStyle/>
          <a:p>
            <a:pPr algn="ctr">
              <a:lnSpc>
                <a:spcPts val="4000"/>
              </a:lnSpc>
              <a:spcAft>
                <a:spcPts val="600"/>
              </a:spcAft>
            </a:pPr>
            <a:r>
              <a:rPr lang="en-US" dirty="0">
                <a:solidFill>
                  <a:schemeClr val="bg1"/>
                </a:solidFill>
                <a:latin typeface="Arial" panose="020B0604020202020204" pitchFamily="34" charset="0"/>
                <a:ea typeface="Times New Roman" charset="0"/>
                <a:cs typeface="Arial" panose="020B0604020202020204" pitchFamily="34" charset="0"/>
              </a:rPr>
              <a:t>year</a:t>
            </a:r>
          </a:p>
          <a:p>
            <a:pPr algn="ctr">
              <a:lnSpc>
                <a:spcPts val="4000"/>
              </a:lnSpc>
              <a:spcAft>
                <a:spcPts val="600"/>
              </a:spcAft>
            </a:pPr>
            <a:r>
              <a:rPr lang="en-US" sz="5000" dirty="0">
                <a:solidFill>
                  <a:schemeClr val="bg1"/>
                </a:solidFill>
                <a:latin typeface="Arial" panose="020B0604020202020204" pitchFamily="34" charset="0"/>
                <a:ea typeface="Times New Roman" charset="0"/>
                <a:cs typeface="Arial" panose="020B0604020202020204" pitchFamily="34" charset="0"/>
              </a:rPr>
              <a:t>3</a:t>
            </a:r>
          </a:p>
        </p:txBody>
      </p:sp>
      <p:graphicFrame>
        <p:nvGraphicFramePr>
          <p:cNvPr id="31" name="Table 30">
            <a:extLst>
              <a:ext uri="{FF2B5EF4-FFF2-40B4-BE49-F238E27FC236}">
                <a16:creationId xmlns:a16="http://schemas.microsoft.com/office/drawing/2014/main" id="{F4D2565A-45F7-CD47-9320-185F2BD1F13A}"/>
              </a:ext>
            </a:extLst>
          </p:cNvPr>
          <p:cNvGraphicFramePr>
            <a:graphicFrameLocks noGrp="1"/>
          </p:cNvGraphicFramePr>
          <p:nvPr>
            <p:extLst>
              <p:ext uri="{D42A27DB-BD31-4B8C-83A1-F6EECF244321}">
                <p14:modId xmlns:p14="http://schemas.microsoft.com/office/powerpoint/2010/main" val="2741979835"/>
              </p:ext>
            </p:extLst>
          </p:nvPr>
        </p:nvGraphicFramePr>
        <p:xfrm>
          <a:off x="0" y="1503144"/>
          <a:ext cx="8128000" cy="188468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659093840"/>
                    </a:ext>
                  </a:extLst>
                </a:gridCol>
                <a:gridCol w="2032000">
                  <a:extLst>
                    <a:ext uri="{9D8B030D-6E8A-4147-A177-3AD203B41FA5}">
                      <a16:colId xmlns:a16="http://schemas.microsoft.com/office/drawing/2014/main" val="3616877938"/>
                    </a:ext>
                  </a:extLst>
                </a:gridCol>
                <a:gridCol w="2032000">
                  <a:extLst>
                    <a:ext uri="{9D8B030D-6E8A-4147-A177-3AD203B41FA5}">
                      <a16:colId xmlns:a16="http://schemas.microsoft.com/office/drawing/2014/main" val="1141649757"/>
                    </a:ext>
                  </a:extLst>
                </a:gridCol>
                <a:gridCol w="2032000">
                  <a:extLst>
                    <a:ext uri="{9D8B030D-6E8A-4147-A177-3AD203B41FA5}">
                      <a16:colId xmlns:a16="http://schemas.microsoft.com/office/drawing/2014/main" val="1452260695"/>
                    </a:ext>
                  </a:extLst>
                </a:gridCol>
              </a:tblGrid>
              <a:tr h="370840">
                <a:tc>
                  <a:txBody>
                    <a:bodyPr/>
                    <a:lstStyle/>
                    <a:p>
                      <a:endParaRPr lang="en-US" dirty="0"/>
                    </a:p>
                  </a:txBody>
                  <a:tcP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b="0" i="0" dirty="0">
                          <a:solidFill>
                            <a:schemeClr val="tx2"/>
                          </a:solidFill>
                          <a:latin typeface="Avenir Next" panose="020B0503020202020204" pitchFamily="34" charset="0"/>
                        </a:rPr>
                        <a:t>SEMESTER 1</a:t>
                      </a: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chemeClr val="tx2"/>
                          </a:solidFill>
                          <a:latin typeface="Avenir Next" panose="020B0503020202020204" pitchFamily="34" charset="0"/>
                        </a:rPr>
                        <a:t>SEMESTER 2</a:t>
                      </a: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0" dirty="0">
                          <a:solidFill>
                            <a:schemeClr val="tx2"/>
                          </a:solidFill>
                          <a:latin typeface="Avenir Next" panose="020B0503020202020204" pitchFamily="34" charset="0"/>
                        </a:rPr>
                        <a:t>SEMESTER 3</a:t>
                      </a: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2634618"/>
                  </a:ext>
                </a:extLst>
              </a:tr>
              <a:tr h="370840">
                <a:tc rowSpan="2">
                  <a:txBody>
                    <a:bodyPr/>
                    <a:lstStyle/>
                    <a:p>
                      <a:pPr algn="ctr"/>
                      <a:r>
                        <a:rPr lang="en-US" b="0" i="0" dirty="0">
                          <a:solidFill>
                            <a:schemeClr val="bg1"/>
                          </a:solidFill>
                          <a:latin typeface="Avenir Next" panose="020B0503020202020204" pitchFamily="34" charset="0"/>
                        </a:rPr>
                        <a:t>YEAR</a:t>
                      </a:r>
                    </a:p>
                    <a:p>
                      <a:pPr algn="ctr"/>
                      <a:r>
                        <a:rPr lang="en-US" sz="4500" b="0" i="0" dirty="0">
                          <a:solidFill>
                            <a:schemeClr val="bg1"/>
                          </a:solidFill>
                          <a:latin typeface="Avenir Next" panose="020B0503020202020204" pitchFamily="34" charset="0"/>
                        </a:rPr>
                        <a:t>1</a:t>
                      </a:r>
                    </a:p>
                  </a:txBody>
                  <a:tcPr marT="182880" anchor="ctr">
                    <a:lnL w="12700" cap="flat" cmpd="sng" algn="ctr">
                      <a:solidFill>
                        <a:schemeClr val="tx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One of General Education Core Quantitative Reasoning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One of General Education Core </a:t>
                      </a:r>
                      <a:b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b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English &amp; Communications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Times New Roman" charset="0"/>
                          <a:cs typeface="Arial" panose="020B0604020202020204" pitchFamily="34" charset="0"/>
                        </a:rPr>
                        <a:t>CHEM-120</a:t>
                      </a:r>
                    </a:p>
                    <a:p>
                      <a:pPr marL="0" marR="0" lvl="0" indent="0" algn="l" defTabSz="914400" rtl="0" eaLnBrk="1" fontAlgn="auto" latinLnBrk="0" hangingPunct="1">
                        <a:lnSpc>
                          <a:spcPts val="800"/>
                        </a:lnSpc>
                        <a:spcBef>
                          <a:spcPts val="0"/>
                        </a:spcBef>
                        <a:spcAft>
                          <a:spcPts val="3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One of General Education Core </a:t>
                      </a:r>
                      <a:b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b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Social Sciences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One of General Education Core Quantitative Reasoning </a:t>
                      </a:r>
                    </a:p>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Times New Roman" charset="0"/>
                          <a:cs typeface="Arial" panose="020B0604020202020204" pitchFamily="34" charset="0"/>
                        </a:rPr>
                        <a:t>BIOS-251</a:t>
                      </a:r>
                    </a:p>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One of General Education Core Humanities &amp; Fine Arts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396382006"/>
                  </a:ext>
                </a:extLst>
              </a:tr>
              <a:tr h="370840">
                <a:tc vMerge="1">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One of General Education Core </a:t>
                      </a:r>
                      <a:b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b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English &amp; Communications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One of General Education Core </a:t>
                      </a:r>
                      <a:b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b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Social Sciences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One of General Education Core Humanities &amp; Fine Arts </a:t>
                      </a:r>
                    </a:p>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BIOS-242</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One of General Education Core Social Sciences </a:t>
                      </a:r>
                      <a:endPar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Times New Roman" charset="0"/>
                        <a:cs typeface="Arial" panose="020B0604020202020204" pitchFamily="34" charset="0"/>
                      </a:endParaRPr>
                    </a:p>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Times New Roman" charset="0"/>
                          <a:cs typeface="Arial" panose="020B0604020202020204" pitchFamily="34" charset="0"/>
                        </a:rPr>
                        <a:t>BIOS-252</a:t>
                      </a:r>
                    </a:p>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One of General Education Core Humanities &amp; Fine Arts </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77380146"/>
                  </a:ext>
                </a:extLst>
              </a:tr>
            </a:tbl>
          </a:graphicData>
        </a:graphic>
      </p:graphicFrame>
      <p:graphicFrame>
        <p:nvGraphicFramePr>
          <p:cNvPr id="32" name="Table 31">
            <a:extLst>
              <a:ext uri="{FF2B5EF4-FFF2-40B4-BE49-F238E27FC236}">
                <a16:creationId xmlns:a16="http://schemas.microsoft.com/office/drawing/2014/main" id="{5E262FB1-C41D-6742-9D08-BDFE5858A17A}"/>
              </a:ext>
            </a:extLst>
          </p:cNvPr>
          <p:cNvGraphicFramePr>
            <a:graphicFrameLocks noGrp="1"/>
          </p:cNvGraphicFramePr>
          <p:nvPr>
            <p:extLst>
              <p:ext uri="{D42A27DB-BD31-4B8C-83A1-F6EECF244321}">
                <p14:modId xmlns:p14="http://schemas.microsoft.com/office/powerpoint/2010/main" val="3350277169"/>
              </p:ext>
            </p:extLst>
          </p:nvPr>
        </p:nvGraphicFramePr>
        <p:xfrm>
          <a:off x="0" y="3564837"/>
          <a:ext cx="8128000" cy="1234501"/>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659093840"/>
                    </a:ext>
                  </a:extLst>
                </a:gridCol>
                <a:gridCol w="2032000">
                  <a:extLst>
                    <a:ext uri="{9D8B030D-6E8A-4147-A177-3AD203B41FA5}">
                      <a16:colId xmlns:a16="http://schemas.microsoft.com/office/drawing/2014/main" val="3616877938"/>
                    </a:ext>
                  </a:extLst>
                </a:gridCol>
                <a:gridCol w="2032000">
                  <a:extLst>
                    <a:ext uri="{9D8B030D-6E8A-4147-A177-3AD203B41FA5}">
                      <a16:colId xmlns:a16="http://schemas.microsoft.com/office/drawing/2014/main" val="1141649757"/>
                    </a:ext>
                  </a:extLst>
                </a:gridCol>
                <a:gridCol w="2032000">
                  <a:extLst>
                    <a:ext uri="{9D8B030D-6E8A-4147-A177-3AD203B41FA5}">
                      <a16:colId xmlns:a16="http://schemas.microsoft.com/office/drawing/2014/main" val="1452260695"/>
                    </a:ext>
                  </a:extLst>
                </a:gridCol>
              </a:tblGrid>
              <a:tr h="370840">
                <a:tc rowSpan="2">
                  <a:txBody>
                    <a:bodyPr/>
                    <a:lstStyle/>
                    <a:p>
                      <a:pPr algn="ctr"/>
                      <a:r>
                        <a:rPr lang="en-US" b="0" i="0" baseline="0" dirty="0">
                          <a:solidFill>
                            <a:schemeClr val="bg1"/>
                          </a:solidFill>
                          <a:latin typeface="Avenir Next" panose="020B0503020202020204" pitchFamily="34" charset="0"/>
                        </a:rPr>
                        <a:t>YEAR</a:t>
                      </a:r>
                    </a:p>
                    <a:p>
                      <a:pPr algn="ctr"/>
                      <a:r>
                        <a:rPr lang="en-US" sz="4500" b="0" i="0" baseline="0" dirty="0">
                          <a:solidFill>
                            <a:schemeClr val="bg1"/>
                          </a:solidFill>
                          <a:latin typeface="Avenir Next" panose="020B0503020202020204" pitchFamily="34" charset="0"/>
                        </a:rPr>
                        <a:t>2</a:t>
                      </a:r>
                    </a:p>
                  </a:txBody>
                  <a:tcPr marT="182880" anchor="ctr">
                    <a:lnL w="12700" cap="flat" cmpd="sng" algn="ctr">
                      <a:solidFill>
                        <a:schemeClr val="accent5"/>
                      </a:solidFill>
                      <a:prstDash val="solid"/>
                      <a:round/>
                      <a:headEnd type="none" w="med" len="med"/>
                      <a:tailEnd type="none" w="med" len="med"/>
                    </a:lnL>
                    <a:lnR w="12700" cap="flat" cmpd="sng" algn="ctr">
                      <a:solidFill>
                        <a:schemeClr val="accent5"/>
                      </a:solidFill>
                      <a:prstDash val="solid"/>
                      <a:round/>
                      <a:headEnd type="none" w="med" len="med"/>
                      <a:tailEnd type="none" w="med" len="med"/>
                    </a:lnR>
                    <a:lnT w="12700" cap="flat" cmpd="sng" algn="ctr">
                      <a:solidFill>
                        <a:schemeClr val="accent5"/>
                      </a:solidFill>
                      <a:prstDash val="solid"/>
                      <a:round/>
                      <a:headEnd type="none" w="med" len="med"/>
                      <a:tailEnd type="none" w="med" len="med"/>
                    </a:lnT>
                    <a:lnB w="12700" cap="flat" cmpd="sng" algn="ctr">
                      <a:solidFill>
                        <a:schemeClr val="accent5"/>
                      </a:solidFill>
                      <a:prstDash val="solid"/>
                      <a:round/>
                      <a:headEnd type="none" w="med" len="med"/>
                      <a:tailEnd type="none" w="med" len="med"/>
                    </a:lnB>
                    <a:solidFill>
                      <a:schemeClr val="accent5"/>
                    </a:solidFill>
                  </a:tcPr>
                </a:tc>
                <a:tc>
                  <a:txBody>
                    <a:bodyPr/>
                    <a:lstStyle/>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BIOS-255</a:t>
                      </a:r>
                    </a:p>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One of General Education Core Social Sciences </a:t>
                      </a:r>
                    </a:p>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One of General Education Core English &amp; Communications </a:t>
                      </a:r>
                    </a:p>
                  </a:txBody>
                  <a:tcPr>
                    <a:lnL w="12700" cap="flat" cmpd="sng" algn="ctr">
                      <a:solidFill>
                        <a:schemeClr val="accent5"/>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NR-103</a:t>
                      </a:r>
                    </a:p>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Times New Roman" charset="0"/>
                          <a:cs typeface="Arial" panose="020B0604020202020204" pitchFamily="34" charset="0"/>
                        </a:rPr>
                        <a:t>NR-222</a:t>
                      </a:r>
                    </a:p>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Times New Roman" charset="0"/>
                          <a:cs typeface="Arial" panose="020B0604020202020204" pitchFamily="34" charset="0"/>
                        </a:rPr>
                        <a:t>NR-283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Times New Roman" charset="0"/>
                          <a:cs typeface="Arial" panose="020B0604020202020204" pitchFamily="34" charset="0"/>
                        </a:rPr>
                        <a:t>NR-224</a:t>
                      </a:r>
                    </a:p>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Times New Roman" charset="0"/>
                          <a:cs typeface="Arial" panose="020B0604020202020204" pitchFamily="34" charset="0"/>
                        </a:rPr>
                        <a:t>NR-226</a:t>
                      </a:r>
                      <a:endPar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396382006"/>
                  </a:ext>
                </a:extLst>
              </a:tr>
              <a:tr h="477581">
                <a:tc vMerge="1">
                  <a:txBody>
                    <a:bodyPr/>
                    <a:lstStyle/>
                    <a:p>
                      <a:endParaRPr lang="en-US" dirty="0"/>
                    </a:p>
                  </a:txBody>
                  <a:tcPr/>
                </a:tc>
                <a:tc>
                  <a:txBody>
                    <a:bodyPr/>
                    <a:lstStyle/>
                    <a:p>
                      <a:pPr>
                        <a:lnSpc>
                          <a:spcPts val="800"/>
                        </a:lnSpc>
                        <a:spcAft>
                          <a:spcPts val="600"/>
                        </a:spcAft>
                      </a:pPr>
                      <a:r>
                        <a:rPr lang="en-US" sz="800" b="0" i="0" dirty="0">
                          <a:solidFill>
                            <a:schemeClr val="tx1">
                              <a:lumMod val="50000"/>
                              <a:lumOff val="50000"/>
                            </a:schemeClr>
                          </a:solidFill>
                          <a:latin typeface="Avenir Next" panose="020B0503020202020204" pitchFamily="34" charset="0"/>
                          <a:cs typeface="Arial" panose="020B0604020202020204" pitchFamily="34" charset="0"/>
                        </a:rPr>
                        <a:t>BIOS-256</a:t>
                      </a:r>
                    </a:p>
                    <a:p>
                      <a:pPr>
                        <a:lnSpc>
                          <a:spcPts val="800"/>
                        </a:lnSpc>
                        <a:spcAft>
                          <a:spcPts val="600"/>
                        </a:spcAft>
                      </a:pPr>
                      <a:r>
                        <a:rPr lang="en-US" sz="800" b="0" i="0" dirty="0">
                          <a:solidFill>
                            <a:schemeClr val="tx1">
                              <a:lumMod val="50000"/>
                              <a:lumOff val="50000"/>
                            </a:schemeClr>
                          </a:solidFill>
                          <a:latin typeface="Avenir Next" panose="020B0503020202020204" pitchFamily="34" charset="0"/>
                          <a:cs typeface="Arial" panose="020B0604020202020204" pitchFamily="34" charset="0"/>
                        </a:rPr>
                        <a:t>One of General Education Core Humanities &amp; Fine Arts </a:t>
                      </a:r>
                    </a:p>
                  </a:txBody>
                  <a:tcPr>
                    <a:lnL w="12700" cap="flat" cmpd="sng" algn="ctr">
                      <a:solidFill>
                        <a:schemeClr val="accent5"/>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nSpc>
                          <a:spcPts val="800"/>
                        </a:lnSpc>
                        <a:spcAft>
                          <a:spcPts val="600"/>
                        </a:spcAft>
                      </a:pPr>
                      <a:r>
                        <a:rPr lang="en-US" sz="800" b="0" i="0" dirty="0">
                          <a:solidFill>
                            <a:schemeClr val="tx1">
                              <a:lumMod val="50000"/>
                              <a:lumOff val="50000"/>
                            </a:schemeClr>
                          </a:solidFill>
                          <a:latin typeface="Avenir Next" panose="020B0503020202020204" pitchFamily="34" charset="0"/>
                          <a:ea typeface="Times New Roman" charset="0"/>
                          <a:cs typeface="Arial" panose="020B0604020202020204" pitchFamily="34" charset="0"/>
                        </a:rPr>
                        <a:t>NR-306</a:t>
                      </a:r>
                    </a:p>
                    <a:p>
                      <a:pPr>
                        <a:lnSpc>
                          <a:spcPts val="800"/>
                        </a:lnSpc>
                        <a:spcAft>
                          <a:spcPts val="600"/>
                        </a:spcAft>
                      </a:pPr>
                      <a:r>
                        <a:rPr lang="en-US" sz="800" b="0" i="0" dirty="0">
                          <a:solidFill>
                            <a:schemeClr val="tx1">
                              <a:lumMod val="50000"/>
                              <a:lumOff val="50000"/>
                            </a:schemeClr>
                          </a:solidFill>
                          <a:latin typeface="Avenir Next" panose="020B0503020202020204" pitchFamily="34" charset="0"/>
                          <a:cs typeface="Arial" panose="020B0604020202020204" pitchFamily="34" charset="0"/>
                        </a:rPr>
                        <a:t>NR-293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Times New Roman" charset="0"/>
                          <a:cs typeface="Arial" panose="020B0604020202020204" pitchFamily="34" charset="0"/>
                        </a:rPr>
                        <a:t>NR-228</a:t>
                      </a:r>
                    </a:p>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8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Times New Roman" charset="0"/>
                          <a:cs typeface="Arial" panose="020B0604020202020204" pitchFamily="34" charset="0"/>
                        </a:rPr>
                        <a:t>NR-324</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77380146"/>
                  </a:ext>
                </a:extLst>
              </a:tr>
            </a:tbl>
          </a:graphicData>
        </a:graphic>
      </p:graphicFrame>
      <p:graphicFrame>
        <p:nvGraphicFramePr>
          <p:cNvPr id="33" name="Table 32">
            <a:extLst>
              <a:ext uri="{FF2B5EF4-FFF2-40B4-BE49-F238E27FC236}">
                <a16:creationId xmlns:a16="http://schemas.microsoft.com/office/drawing/2014/main" id="{1991A80E-A7E4-A843-8125-4BB8F4AE0E95}"/>
              </a:ext>
            </a:extLst>
          </p:cNvPr>
          <p:cNvGraphicFramePr>
            <a:graphicFrameLocks noGrp="1"/>
          </p:cNvGraphicFramePr>
          <p:nvPr>
            <p:extLst>
              <p:ext uri="{D42A27DB-BD31-4B8C-83A1-F6EECF244321}">
                <p14:modId xmlns:p14="http://schemas.microsoft.com/office/powerpoint/2010/main" val="3750029367"/>
              </p:ext>
            </p:extLst>
          </p:nvPr>
        </p:nvGraphicFramePr>
        <p:xfrm>
          <a:off x="0" y="4981431"/>
          <a:ext cx="8128000" cy="124206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659093840"/>
                    </a:ext>
                  </a:extLst>
                </a:gridCol>
                <a:gridCol w="2032000">
                  <a:extLst>
                    <a:ext uri="{9D8B030D-6E8A-4147-A177-3AD203B41FA5}">
                      <a16:colId xmlns:a16="http://schemas.microsoft.com/office/drawing/2014/main" val="3616877938"/>
                    </a:ext>
                  </a:extLst>
                </a:gridCol>
                <a:gridCol w="2032000">
                  <a:extLst>
                    <a:ext uri="{9D8B030D-6E8A-4147-A177-3AD203B41FA5}">
                      <a16:colId xmlns:a16="http://schemas.microsoft.com/office/drawing/2014/main" val="1141649757"/>
                    </a:ext>
                  </a:extLst>
                </a:gridCol>
                <a:gridCol w="2032000">
                  <a:extLst>
                    <a:ext uri="{9D8B030D-6E8A-4147-A177-3AD203B41FA5}">
                      <a16:colId xmlns:a16="http://schemas.microsoft.com/office/drawing/2014/main" val="1452260695"/>
                    </a:ext>
                  </a:extLst>
                </a:gridCol>
              </a:tblGrid>
              <a:tr h="370840">
                <a:tc rowSpan="2">
                  <a:txBody>
                    <a:bodyPr/>
                    <a:lstStyle/>
                    <a:p>
                      <a:pPr algn="ctr"/>
                      <a:r>
                        <a:rPr lang="en-US" b="0" i="0" baseline="0" dirty="0">
                          <a:solidFill>
                            <a:schemeClr val="bg1"/>
                          </a:solidFill>
                          <a:latin typeface="Avenir Next" panose="020B0503020202020204" pitchFamily="34" charset="0"/>
                        </a:rPr>
                        <a:t>YEAR</a:t>
                      </a:r>
                    </a:p>
                    <a:p>
                      <a:pPr algn="ctr"/>
                      <a:r>
                        <a:rPr lang="en-US" sz="4500" b="0" i="0" baseline="0" dirty="0">
                          <a:solidFill>
                            <a:schemeClr val="bg1"/>
                          </a:solidFill>
                          <a:latin typeface="Avenir Next" panose="020B0503020202020204" pitchFamily="34" charset="0"/>
                        </a:rPr>
                        <a:t>3</a:t>
                      </a:r>
                    </a:p>
                  </a:txBody>
                  <a:tcPr marT="182880" anchor="ct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tc>
                  <a:txBody>
                    <a:bodyPr/>
                    <a:lstStyle/>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BIOS-255</a:t>
                      </a:r>
                    </a:p>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One of General Education Core Social Sciences </a:t>
                      </a:r>
                    </a:p>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One of General Education Core English &amp; Communications </a:t>
                      </a:r>
                    </a:p>
                  </a:txBody>
                  <a:tcPr>
                    <a:lnL w="12700" cap="flat" cmpd="sng" algn="ctr">
                      <a:solidFill>
                        <a:schemeClr val="accent3"/>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rPr>
                        <a:t>NR-103</a:t>
                      </a:r>
                    </a:p>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Times New Roman" charset="0"/>
                          <a:cs typeface="Arial" panose="020B0604020202020204" pitchFamily="34" charset="0"/>
                        </a:rPr>
                        <a:t>NR-222</a:t>
                      </a:r>
                    </a:p>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Times New Roman" charset="0"/>
                          <a:cs typeface="Arial" panose="020B0604020202020204" pitchFamily="34" charset="0"/>
                        </a:rPr>
                        <a:t>NR-283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Times New Roman" charset="0"/>
                          <a:cs typeface="Arial" panose="020B0604020202020204" pitchFamily="34" charset="0"/>
                        </a:rPr>
                        <a:t>NR-224</a:t>
                      </a:r>
                    </a:p>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Times New Roman" charset="0"/>
                          <a:cs typeface="Arial" panose="020B0604020202020204" pitchFamily="34" charset="0"/>
                        </a:rPr>
                        <a:t>NR-226</a:t>
                      </a:r>
                      <a:endParaRPr kumimoji="0" lang="en-US" sz="9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mn-ea"/>
                        <a:cs typeface="Arial" panose="020B0604020202020204" pitchFamily="34" charset="0"/>
                      </a:endParaRP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solidFill>
                  </a:tcPr>
                </a:tc>
                <a:extLst>
                  <a:ext uri="{0D108BD9-81ED-4DB2-BD59-A6C34878D82A}">
                    <a16:rowId xmlns:a16="http://schemas.microsoft.com/office/drawing/2014/main" val="1396382006"/>
                  </a:ext>
                </a:extLst>
              </a:tr>
              <a:tr h="477581">
                <a:tc vMerge="1">
                  <a:txBody>
                    <a:bodyPr/>
                    <a:lstStyle/>
                    <a:p>
                      <a:endParaRPr lang="en-US" dirty="0"/>
                    </a:p>
                  </a:txBody>
                  <a:tcPr/>
                </a:tc>
                <a:tc>
                  <a:txBody>
                    <a:bodyPr/>
                    <a:lstStyle/>
                    <a:p>
                      <a:pPr>
                        <a:lnSpc>
                          <a:spcPts val="800"/>
                        </a:lnSpc>
                        <a:spcAft>
                          <a:spcPts val="600"/>
                        </a:spcAft>
                      </a:pPr>
                      <a:r>
                        <a:rPr lang="en-US" sz="900" b="0" i="0" dirty="0">
                          <a:solidFill>
                            <a:schemeClr val="tx1">
                              <a:lumMod val="50000"/>
                              <a:lumOff val="50000"/>
                            </a:schemeClr>
                          </a:solidFill>
                          <a:latin typeface="Avenir Next" panose="020B0503020202020204" pitchFamily="34" charset="0"/>
                          <a:cs typeface="Arial" panose="020B0604020202020204" pitchFamily="34" charset="0"/>
                        </a:rPr>
                        <a:t>BIOS-256</a:t>
                      </a:r>
                    </a:p>
                    <a:p>
                      <a:pPr>
                        <a:lnSpc>
                          <a:spcPts val="800"/>
                        </a:lnSpc>
                        <a:spcAft>
                          <a:spcPts val="600"/>
                        </a:spcAft>
                      </a:pPr>
                      <a:r>
                        <a:rPr lang="en-US" sz="900" b="0" i="0" dirty="0">
                          <a:solidFill>
                            <a:schemeClr val="tx1">
                              <a:lumMod val="50000"/>
                              <a:lumOff val="50000"/>
                            </a:schemeClr>
                          </a:solidFill>
                          <a:latin typeface="Avenir Next" panose="020B0503020202020204" pitchFamily="34" charset="0"/>
                          <a:cs typeface="Arial" panose="020B0604020202020204" pitchFamily="34" charset="0"/>
                        </a:rPr>
                        <a:t>One of General Education Core Humanities &amp; Fine Arts </a:t>
                      </a:r>
                    </a:p>
                  </a:txBody>
                  <a:tcPr>
                    <a:lnL w="12700" cap="flat" cmpd="sng" algn="ctr">
                      <a:solidFill>
                        <a:schemeClr val="accent3"/>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a:lnSpc>
                          <a:spcPts val="800"/>
                        </a:lnSpc>
                        <a:spcAft>
                          <a:spcPts val="600"/>
                        </a:spcAft>
                      </a:pPr>
                      <a:r>
                        <a:rPr lang="en-US" sz="900" b="0" i="0" dirty="0">
                          <a:solidFill>
                            <a:schemeClr val="tx1">
                              <a:lumMod val="50000"/>
                              <a:lumOff val="50000"/>
                            </a:schemeClr>
                          </a:solidFill>
                          <a:latin typeface="Avenir Next" panose="020B0503020202020204" pitchFamily="34" charset="0"/>
                          <a:ea typeface="Times New Roman" charset="0"/>
                          <a:cs typeface="Arial" panose="020B0604020202020204" pitchFamily="34" charset="0"/>
                        </a:rPr>
                        <a:t>NR-306</a:t>
                      </a:r>
                    </a:p>
                    <a:p>
                      <a:pPr>
                        <a:lnSpc>
                          <a:spcPts val="800"/>
                        </a:lnSpc>
                        <a:spcAft>
                          <a:spcPts val="600"/>
                        </a:spcAft>
                      </a:pPr>
                      <a:r>
                        <a:rPr lang="en-US" sz="900" b="0" i="0" dirty="0">
                          <a:solidFill>
                            <a:schemeClr val="tx1">
                              <a:lumMod val="50000"/>
                              <a:lumOff val="50000"/>
                            </a:schemeClr>
                          </a:solidFill>
                          <a:latin typeface="Avenir Next" panose="020B0503020202020204" pitchFamily="34" charset="0"/>
                          <a:cs typeface="Arial" panose="020B0604020202020204" pitchFamily="34" charset="0"/>
                        </a:rPr>
                        <a:t>NR-293</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Times New Roman" charset="0"/>
                          <a:cs typeface="Arial" panose="020B0604020202020204" pitchFamily="34" charset="0"/>
                        </a:rPr>
                        <a:t>NR-228</a:t>
                      </a:r>
                    </a:p>
                    <a:p>
                      <a:pPr marL="0" marR="0" lvl="0" indent="0" algn="l" defTabSz="914400" rtl="0" eaLnBrk="1" fontAlgn="auto" latinLnBrk="0" hangingPunct="1">
                        <a:lnSpc>
                          <a:spcPts val="8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venir Next" panose="020B0503020202020204" pitchFamily="34" charset="0"/>
                          <a:ea typeface="Times New Roman" charset="0"/>
                          <a:cs typeface="Arial" panose="020B0604020202020204" pitchFamily="34" charset="0"/>
                        </a:rPr>
                        <a:t>NR-324</a:t>
                      </a:r>
                    </a:p>
                  </a:txBody>
                  <a:tcPr>
                    <a:lnL w="12700" cap="flat" cmpd="sng" algn="ctr">
                      <a:solidFill>
                        <a:schemeClr val="bg2"/>
                      </a:solidFill>
                      <a:prstDash val="solid"/>
                      <a:round/>
                      <a:headEnd type="none" w="med" len="med"/>
                      <a:tailEnd type="none" w="med" len="med"/>
                    </a:lnL>
                    <a:lnR w="12700" cap="flat" cmpd="sng" algn="ctr">
                      <a:solidFill>
                        <a:schemeClr val="bg2"/>
                      </a:solidFill>
                      <a:prstDash val="solid"/>
                      <a:round/>
                      <a:headEnd type="none" w="med" len="med"/>
                      <a:tailEnd type="none" w="med" len="med"/>
                    </a:lnR>
                    <a:lnT w="12700" cap="flat" cmpd="sng" algn="ctr">
                      <a:solidFill>
                        <a:schemeClr val="bg2"/>
                      </a:solidFill>
                      <a:prstDash val="solid"/>
                      <a:round/>
                      <a:headEnd type="none" w="med" len="med"/>
                      <a:tailEnd type="none" w="med" len="med"/>
                    </a:lnT>
                    <a:lnB w="12700" cap="flat" cmpd="sng" algn="ctr">
                      <a:solidFill>
                        <a:schemeClr val="bg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77380146"/>
                  </a:ext>
                </a:extLst>
              </a:tr>
            </a:tbl>
          </a:graphicData>
        </a:graphic>
      </p:graphicFrame>
    </p:spTree>
    <p:extLst>
      <p:ext uri="{BB962C8B-B14F-4D97-AF65-F5344CB8AC3E}">
        <p14:creationId xmlns:p14="http://schemas.microsoft.com/office/powerpoint/2010/main" val="1059873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19012A-4702-5D49-9C39-76D84F3C6F37}"/>
              </a:ext>
            </a:extLst>
          </p:cNvPr>
          <p:cNvSpPr/>
          <p:nvPr/>
        </p:nvSpPr>
        <p:spPr>
          <a:xfrm>
            <a:off x="0" y="3187061"/>
            <a:ext cx="255640" cy="89824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3">
            <a:extLst>
              <a:ext uri="{FF2B5EF4-FFF2-40B4-BE49-F238E27FC236}">
                <a16:creationId xmlns:a16="http://schemas.microsoft.com/office/drawing/2014/main" id="{ED1B162B-5D60-3A47-A8E7-E791728CBBFD}"/>
              </a:ext>
            </a:extLst>
          </p:cNvPr>
          <p:cNvSpPr>
            <a:spLocks noGrp="1"/>
          </p:cNvSpPr>
          <p:nvPr>
            <p:ph sz="half" idx="1"/>
          </p:nvPr>
        </p:nvSpPr>
        <p:spPr>
          <a:xfrm>
            <a:off x="517688" y="3187061"/>
            <a:ext cx="4874443" cy="483876"/>
          </a:xfrm>
        </p:spPr>
        <p:txBody>
          <a:bodyPr>
            <a:noAutofit/>
          </a:bodyPr>
          <a:lstStyle/>
          <a:p>
            <a:pPr marL="9525" indent="-9525"/>
            <a:r>
              <a:rPr lang="en-US" sz="3600" dirty="0">
                <a:solidFill>
                  <a:schemeClr val="tx2"/>
                </a:solidFill>
              </a:rPr>
              <a:t>ADMISSION PROCESS</a:t>
            </a:r>
            <a:endParaRPr lang="en-US" sz="2000" dirty="0">
              <a:solidFill>
                <a:schemeClr val="tx2"/>
              </a:solidFill>
            </a:endParaRPr>
          </a:p>
        </p:txBody>
      </p:sp>
    </p:spTree>
    <p:extLst>
      <p:ext uri="{BB962C8B-B14F-4D97-AF65-F5344CB8AC3E}">
        <p14:creationId xmlns:p14="http://schemas.microsoft.com/office/powerpoint/2010/main" val="101472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E143B-9754-AA44-997A-5701572A9C92}"/>
              </a:ext>
            </a:extLst>
          </p:cNvPr>
          <p:cNvSpPr>
            <a:spLocks noGrp="1"/>
          </p:cNvSpPr>
          <p:nvPr>
            <p:ph type="title"/>
          </p:nvPr>
        </p:nvSpPr>
        <p:spPr/>
        <p:txBody>
          <a:bodyPr>
            <a:normAutofit/>
          </a:bodyPr>
          <a:lstStyle/>
          <a:p>
            <a:r>
              <a:rPr lang="en-US" dirty="0"/>
              <a:t>ADMISSION PROCESS</a:t>
            </a:r>
          </a:p>
        </p:txBody>
      </p:sp>
      <p:sp>
        <p:nvSpPr>
          <p:cNvPr id="3" name="Content Placeholder 2">
            <a:extLst>
              <a:ext uri="{FF2B5EF4-FFF2-40B4-BE49-F238E27FC236}">
                <a16:creationId xmlns:a16="http://schemas.microsoft.com/office/drawing/2014/main" id="{52A92731-0FAA-A945-8346-48EB9F373A04}"/>
              </a:ext>
            </a:extLst>
          </p:cNvPr>
          <p:cNvSpPr>
            <a:spLocks noGrp="1"/>
          </p:cNvSpPr>
          <p:nvPr>
            <p:ph sz="half" idx="1"/>
          </p:nvPr>
        </p:nvSpPr>
        <p:spPr>
          <a:xfrm>
            <a:off x="838200" y="1253331"/>
            <a:ext cx="8531942" cy="4351338"/>
          </a:xfrm>
        </p:spPr>
        <p:txBody>
          <a:bodyPr>
            <a:noAutofit/>
          </a:bodyPr>
          <a:lstStyle/>
          <a:p>
            <a:r>
              <a:rPr lang="en-US" dirty="0"/>
              <a:t>After application, passion statement and transcripts </a:t>
            </a:r>
            <a:br>
              <a:rPr lang="en-US" dirty="0"/>
            </a:br>
            <a:r>
              <a:rPr lang="en-US" dirty="0"/>
              <a:t>received, HESI admission assessment completed.</a:t>
            </a:r>
          </a:p>
          <a:p>
            <a:r>
              <a:rPr lang="en-US" dirty="0">
                <a:solidFill>
                  <a:schemeClr val="accent1"/>
                </a:solidFill>
              </a:rPr>
              <a:t>The file goes to the admission committee</a:t>
            </a:r>
            <a:endParaRPr lang="en-US" sz="1200" dirty="0">
              <a:solidFill>
                <a:schemeClr val="accent1"/>
              </a:solidFill>
              <a:cs typeface="Arial"/>
            </a:endParaRPr>
          </a:p>
          <a:p>
            <a:r>
              <a:rPr lang="en-US" dirty="0"/>
              <a:t>Admission committee reviews for:</a:t>
            </a:r>
          </a:p>
          <a:p>
            <a:pPr marL="517525" indent="-274638">
              <a:buFont typeface="System Font Regular"/>
              <a:buChar char="–"/>
            </a:pPr>
            <a:r>
              <a:rPr lang="en-US" dirty="0"/>
              <a:t>Academic eligibility </a:t>
            </a:r>
          </a:p>
          <a:p>
            <a:pPr marL="517525" indent="-274638">
              <a:buFont typeface="System Font Regular"/>
              <a:buChar char="–"/>
            </a:pPr>
            <a:r>
              <a:rPr lang="en-US" dirty="0"/>
              <a:t>2.75+ cumulative GPA</a:t>
            </a:r>
          </a:p>
          <a:p>
            <a:pPr marL="517525" indent="-274638">
              <a:buFont typeface="System Font Regular"/>
              <a:buChar char="–"/>
            </a:pPr>
            <a:r>
              <a:rPr lang="en-US" dirty="0"/>
              <a:t>73+ HESI Admission Assessment</a:t>
            </a:r>
          </a:p>
          <a:p>
            <a:pPr marL="517525" indent="-274638">
              <a:buFont typeface="System Font Regular"/>
              <a:buChar char="–"/>
            </a:pPr>
            <a:r>
              <a:rPr lang="en-US" dirty="0"/>
              <a:t>Clinical eligibility</a:t>
            </a:r>
          </a:p>
          <a:p>
            <a:pPr marL="517525" indent="-274638">
              <a:buFont typeface="System Font Regular"/>
              <a:buChar char="–"/>
            </a:pPr>
            <a:r>
              <a:rPr lang="en-US" dirty="0"/>
              <a:t>Drug screen</a:t>
            </a:r>
          </a:p>
          <a:p>
            <a:pPr marL="517525" indent="-274638">
              <a:buFont typeface="System Font Regular"/>
              <a:buChar char="–"/>
            </a:pPr>
            <a:r>
              <a:rPr lang="en-US" dirty="0"/>
              <a:t>Background check</a:t>
            </a:r>
          </a:p>
          <a:p>
            <a:pPr marL="517525" indent="-274638">
              <a:buFont typeface="System Font Regular"/>
              <a:buChar char="–"/>
            </a:pPr>
            <a:r>
              <a:rPr lang="en-US" dirty="0"/>
              <a:t>Fingerprint check</a:t>
            </a:r>
          </a:p>
        </p:txBody>
      </p:sp>
    </p:spTree>
    <p:extLst>
      <p:ext uri="{BB962C8B-B14F-4D97-AF65-F5344CB8AC3E}">
        <p14:creationId xmlns:p14="http://schemas.microsoft.com/office/powerpoint/2010/main" val="741860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E143B-9754-AA44-997A-5701572A9C92}"/>
              </a:ext>
            </a:extLst>
          </p:cNvPr>
          <p:cNvSpPr>
            <a:spLocks noGrp="1"/>
          </p:cNvSpPr>
          <p:nvPr>
            <p:ph type="title"/>
          </p:nvPr>
        </p:nvSpPr>
        <p:spPr/>
        <p:txBody>
          <a:bodyPr>
            <a:normAutofit/>
          </a:bodyPr>
          <a:lstStyle/>
          <a:p>
            <a:r>
              <a:rPr lang="en-US" dirty="0"/>
              <a:t>ADMISSION PROCESS</a:t>
            </a:r>
          </a:p>
        </p:txBody>
      </p:sp>
      <p:sp>
        <p:nvSpPr>
          <p:cNvPr id="9" name="Rectangle 8">
            <a:extLst>
              <a:ext uri="{FF2B5EF4-FFF2-40B4-BE49-F238E27FC236}">
                <a16:creationId xmlns:a16="http://schemas.microsoft.com/office/drawing/2014/main" id="{E63348A6-115E-114A-A20C-32218F3DDFBA}"/>
              </a:ext>
            </a:extLst>
          </p:cNvPr>
          <p:cNvSpPr/>
          <p:nvPr/>
        </p:nvSpPr>
        <p:spPr>
          <a:xfrm>
            <a:off x="1413818" y="1648588"/>
            <a:ext cx="3825447" cy="1323439"/>
          </a:xfrm>
          <a:prstGeom prst="rect">
            <a:avLst/>
          </a:prstGeom>
        </p:spPr>
        <p:txBody>
          <a:bodyPr wrap="square">
            <a:spAutoFit/>
          </a:bodyPr>
          <a:lstStyle/>
          <a:p>
            <a:r>
              <a:rPr lang="en-US" sz="2000" dirty="0">
                <a:solidFill>
                  <a:schemeClr val="accent1"/>
                </a:solidFill>
                <a:latin typeface="Avenir Next"/>
              </a:rPr>
              <a:t>After application, passion statement and transcripts received, HESI admission</a:t>
            </a:r>
            <a:r>
              <a:rPr lang="en-US" sz="2000" dirty="0">
                <a:solidFill>
                  <a:schemeClr val="accent1"/>
                </a:solidFill>
                <a:latin typeface="Avenir Next"/>
                <a:ea typeface="+mn-lt"/>
                <a:cs typeface="+mn-lt"/>
              </a:rPr>
              <a:t> assessment completed</a:t>
            </a:r>
            <a:endParaRPr lang="en-US" sz="2000" dirty="0">
              <a:solidFill>
                <a:schemeClr val="accent1"/>
              </a:solidFill>
              <a:latin typeface="Avenir Next"/>
            </a:endParaRPr>
          </a:p>
        </p:txBody>
      </p:sp>
      <p:sp>
        <p:nvSpPr>
          <p:cNvPr id="10" name="Rectangle 9">
            <a:extLst>
              <a:ext uri="{FF2B5EF4-FFF2-40B4-BE49-F238E27FC236}">
                <a16:creationId xmlns:a16="http://schemas.microsoft.com/office/drawing/2014/main" id="{84087587-4022-2540-BB70-75637B1D572B}"/>
              </a:ext>
            </a:extLst>
          </p:cNvPr>
          <p:cNvSpPr/>
          <p:nvPr/>
        </p:nvSpPr>
        <p:spPr>
          <a:xfrm>
            <a:off x="1413818" y="3984015"/>
            <a:ext cx="4750145" cy="707886"/>
          </a:xfrm>
          <a:prstGeom prst="rect">
            <a:avLst/>
          </a:prstGeom>
        </p:spPr>
        <p:txBody>
          <a:bodyPr wrap="square">
            <a:spAutoFit/>
          </a:bodyPr>
          <a:lstStyle/>
          <a:p>
            <a:r>
              <a:rPr lang="en-US" sz="2000" dirty="0">
                <a:solidFill>
                  <a:schemeClr val="accent1"/>
                </a:solidFill>
                <a:latin typeface="Avenir Next"/>
              </a:rPr>
              <a:t>The file goes to the Chamberlain Admission Committee</a:t>
            </a:r>
          </a:p>
        </p:txBody>
      </p:sp>
      <p:sp>
        <p:nvSpPr>
          <p:cNvPr id="11" name="Rectangle 10">
            <a:extLst>
              <a:ext uri="{FF2B5EF4-FFF2-40B4-BE49-F238E27FC236}">
                <a16:creationId xmlns:a16="http://schemas.microsoft.com/office/drawing/2014/main" id="{9E2FA554-5075-C34D-AE06-2E840D06EB56}"/>
              </a:ext>
            </a:extLst>
          </p:cNvPr>
          <p:cNvSpPr/>
          <p:nvPr/>
        </p:nvSpPr>
        <p:spPr>
          <a:xfrm>
            <a:off x="6787983" y="1648588"/>
            <a:ext cx="5025076" cy="3093154"/>
          </a:xfrm>
          <a:prstGeom prst="rect">
            <a:avLst/>
          </a:prstGeom>
        </p:spPr>
        <p:txBody>
          <a:bodyPr wrap="square">
            <a:spAutoFit/>
          </a:bodyPr>
          <a:lstStyle/>
          <a:p>
            <a:pPr>
              <a:spcBef>
                <a:spcPts val="600"/>
              </a:spcBef>
            </a:pPr>
            <a:r>
              <a:rPr lang="en-US" sz="2000" dirty="0">
                <a:solidFill>
                  <a:schemeClr val="accent1"/>
                </a:solidFill>
                <a:latin typeface="Avenir Next" panose="020B0503020202020204" pitchFamily="34" charset="0"/>
              </a:rPr>
              <a:t>Admission committee reviews for:</a:t>
            </a:r>
          </a:p>
          <a:p>
            <a:pPr marL="231775" indent="-231775">
              <a:spcBef>
                <a:spcPts val="600"/>
              </a:spcBef>
              <a:buFont typeface="Arial" panose="020B0604020202020204" pitchFamily="34" charset="0"/>
              <a:buChar char="•"/>
            </a:pPr>
            <a:r>
              <a:rPr lang="en-US" sz="2000" dirty="0">
                <a:solidFill>
                  <a:schemeClr val="accent1"/>
                </a:solidFill>
                <a:latin typeface="Avenir Next"/>
              </a:rPr>
              <a:t>Academic Eligibility </a:t>
            </a:r>
          </a:p>
          <a:p>
            <a:pPr marL="523875" indent="-292100">
              <a:spcBef>
                <a:spcPts val="600"/>
              </a:spcBef>
              <a:buFont typeface="System Font Regular"/>
              <a:buChar char="–"/>
            </a:pPr>
            <a:r>
              <a:rPr lang="en-US" sz="2000" dirty="0">
                <a:solidFill>
                  <a:schemeClr val="accent1"/>
                </a:solidFill>
                <a:latin typeface="Avenir Next"/>
              </a:rPr>
              <a:t>2.75+ cumulative GPA</a:t>
            </a:r>
          </a:p>
          <a:p>
            <a:pPr marL="523875" indent="-292100">
              <a:spcBef>
                <a:spcPts val="600"/>
              </a:spcBef>
              <a:buFont typeface="System Font Regular"/>
              <a:buChar char="–"/>
            </a:pPr>
            <a:r>
              <a:rPr lang="en-US" sz="2000" dirty="0">
                <a:solidFill>
                  <a:schemeClr val="accent1"/>
                </a:solidFill>
                <a:latin typeface="Avenir Next"/>
              </a:rPr>
              <a:t>73+ HESI Admission Assessment</a:t>
            </a:r>
          </a:p>
          <a:p>
            <a:pPr marL="231775" indent="-231775">
              <a:spcBef>
                <a:spcPts val="600"/>
              </a:spcBef>
              <a:buFont typeface="Arial" panose="020B0604020202020204" pitchFamily="34" charset="0"/>
              <a:buChar char="•"/>
            </a:pPr>
            <a:r>
              <a:rPr lang="en-US" sz="2000" dirty="0">
                <a:solidFill>
                  <a:schemeClr val="accent1"/>
                </a:solidFill>
                <a:latin typeface="Avenir Next"/>
              </a:rPr>
              <a:t>Clinical Eligibility</a:t>
            </a:r>
          </a:p>
          <a:p>
            <a:pPr marL="523875" indent="-292100">
              <a:spcBef>
                <a:spcPts val="600"/>
              </a:spcBef>
              <a:buFont typeface="System Font Regular"/>
              <a:buChar char="–"/>
            </a:pPr>
            <a:r>
              <a:rPr lang="en-US" sz="2000" dirty="0">
                <a:solidFill>
                  <a:schemeClr val="accent1"/>
                </a:solidFill>
                <a:latin typeface="Avenir Next"/>
              </a:rPr>
              <a:t>Drug screen</a:t>
            </a:r>
          </a:p>
          <a:p>
            <a:pPr marL="523875" indent="-292100">
              <a:spcBef>
                <a:spcPts val="600"/>
              </a:spcBef>
              <a:buFont typeface="System Font Regular"/>
              <a:buChar char="–"/>
            </a:pPr>
            <a:r>
              <a:rPr lang="en-US" sz="2000" dirty="0">
                <a:solidFill>
                  <a:schemeClr val="accent1"/>
                </a:solidFill>
                <a:latin typeface="Avenir Next"/>
              </a:rPr>
              <a:t>Background check</a:t>
            </a:r>
          </a:p>
          <a:p>
            <a:pPr marL="523875" indent="-292100">
              <a:spcBef>
                <a:spcPts val="600"/>
              </a:spcBef>
              <a:buFont typeface="System Font Regular"/>
              <a:buChar char="–"/>
            </a:pPr>
            <a:r>
              <a:rPr lang="en-US" sz="2000" dirty="0">
                <a:solidFill>
                  <a:schemeClr val="accent1"/>
                </a:solidFill>
                <a:latin typeface="Avenir Next"/>
              </a:rPr>
              <a:t>Fingerprint check</a:t>
            </a:r>
          </a:p>
        </p:txBody>
      </p:sp>
      <p:sp>
        <p:nvSpPr>
          <p:cNvPr id="12" name="Oval 11">
            <a:extLst>
              <a:ext uri="{FF2B5EF4-FFF2-40B4-BE49-F238E27FC236}">
                <a16:creationId xmlns:a16="http://schemas.microsoft.com/office/drawing/2014/main" id="{DA0D8872-E7F2-5F45-AFF5-B0C4272BBD4E}"/>
              </a:ext>
            </a:extLst>
          </p:cNvPr>
          <p:cNvSpPr/>
          <p:nvPr/>
        </p:nvSpPr>
        <p:spPr>
          <a:xfrm>
            <a:off x="6096000" y="1599160"/>
            <a:ext cx="496334" cy="496334"/>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dirty="0">
              <a:solidFill>
                <a:schemeClr val="tx2"/>
              </a:solidFill>
              <a:latin typeface="Avenir Next Demi Bold" panose="020B0503020202020204" pitchFamily="34" charset="0"/>
            </a:endParaRPr>
          </a:p>
        </p:txBody>
      </p:sp>
      <p:sp>
        <p:nvSpPr>
          <p:cNvPr id="13" name="Oval 12">
            <a:extLst>
              <a:ext uri="{FF2B5EF4-FFF2-40B4-BE49-F238E27FC236}">
                <a16:creationId xmlns:a16="http://schemas.microsoft.com/office/drawing/2014/main" id="{A859C2BC-FAF7-404B-B574-40A4DFD057AC}"/>
              </a:ext>
            </a:extLst>
          </p:cNvPr>
          <p:cNvSpPr/>
          <p:nvPr/>
        </p:nvSpPr>
        <p:spPr>
          <a:xfrm>
            <a:off x="791857" y="1599160"/>
            <a:ext cx="496334" cy="496334"/>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dirty="0">
              <a:solidFill>
                <a:schemeClr val="tx2"/>
              </a:solidFill>
              <a:latin typeface="Avenir Next Demi Bold" panose="020B0503020202020204" pitchFamily="34" charset="0"/>
            </a:endParaRPr>
          </a:p>
        </p:txBody>
      </p:sp>
      <p:sp>
        <p:nvSpPr>
          <p:cNvPr id="14" name="Oval 13">
            <a:extLst>
              <a:ext uri="{FF2B5EF4-FFF2-40B4-BE49-F238E27FC236}">
                <a16:creationId xmlns:a16="http://schemas.microsoft.com/office/drawing/2014/main" id="{0FECC810-DBA0-944D-85FA-D61E763C384A}"/>
              </a:ext>
            </a:extLst>
          </p:cNvPr>
          <p:cNvSpPr/>
          <p:nvPr/>
        </p:nvSpPr>
        <p:spPr>
          <a:xfrm>
            <a:off x="791857" y="3946944"/>
            <a:ext cx="496334" cy="496334"/>
          </a:xfrm>
          <a:prstGeom prst="ellipse">
            <a:avLst/>
          </a:prstGeom>
          <a:solidFill>
            <a:schemeClr val="bg1"/>
          </a:solid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600" b="1" dirty="0">
              <a:solidFill>
                <a:schemeClr val="tx2"/>
              </a:solidFill>
              <a:latin typeface="Avenir Next Demi Bold" panose="020B0503020202020204" pitchFamily="34" charset="0"/>
            </a:endParaRPr>
          </a:p>
        </p:txBody>
      </p:sp>
      <p:sp>
        <p:nvSpPr>
          <p:cNvPr id="16" name="TextBox 15">
            <a:extLst>
              <a:ext uri="{FF2B5EF4-FFF2-40B4-BE49-F238E27FC236}">
                <a16:creationId xmlns:a16="http://schemas.microsoft.com/office/drawing/2014/main" id="{FAC009E2-829A-B743-A5DA-A8A8080A8259}"/>
              </a:ext>
            </a:extLst>
          </p:cNvPr>
          <p:cNvSpPr txBox="1"/>
          <p:nvPr/>
        </p:nvSpPr>
        <p:spPr>
          <a:xfrm>
            <a:off x="850557" y="1636231"/>
            <a:ext cx="333632" cy="492443"/>
          </a:xfrm>
          <a:prstGeom prst="rect">
            <a:avLst/>
          </a:prstGeom>
          <a:noFill/>
        </p:spPr>
        <p:txBody>
          <a:bodyPr wrap="square" rtlCol="0">
            <a:spAutoFit/>
          </a:bodyPr>
          <a:lstStyle/>
          <a:p>
            <a:r>
              <a:rPr lang="en-US" sz="2600" b="1" dirty="0">
                <a:solidFill>
                  <a:schemeClr val="tx2"/>
                </a:solidFill>
                <a:latin typeface="Avenir Next Demi Bold" panose="020B0503020202020204" pitchFamily="34" charset="0"/>
              </a:rPr>
              <a:t>1</a:t>
            </a:r>
          </a:p>
        </p:txBody>
      </p:sp>
      <p:sp>
        <p:nvSpPr>
          <p:cNvPr id="17" name="TextBox 16">
            <a:extLst>
              <a:ext uri="{FF2B5EF4-FFF2-40B4-BE49-F238E27FC236}">
                <a16:creationId xmlns:a16="http://schemas.microsoft.com/office/drawing/2014/main" id="{3BB619A1-1EB1-DA47-B2CD-0902A6E7C739}"/>
              </a:ext>
            </a:extLst>
          </p:cNvPr>
          <p:cNvSpPr txBox="1"/>
          <p:nvPr/>
        </p:nvSpPr>
        <p:spPr>
          <a:xfrm>
            <a:off x="850557" y="3984015"/>
            <a:ext cx="333632" cy="492443"/>
          </a:xfrm>
          <a:prstGeom prst="rect">
            <a:avLst/>
          </a:prstGeom>
          <a:noFill/>
        </p:spPr>
        <p:txBody>
          <a:bodyPr wrap="square" rtlCol="0">
            <a:spAutoFit/>
          </a:bodyPr>
          <a:lstStyle/>
          <a:p>
            <a:r>
              <a:rPr lang="en-US" sz="2600" b="1" dirty="0">
                <a:solidFill>
                  <a:schemeClr val="tx2"/>
                </a:solidFill>
                <a:latin typeface="Avenir Next Demi Bold" panose="020B0503020202020204" pitchFamily="34" charset="0"/>
              </a:rPr>
              <a:t>2</a:t>
            </a:r>
          </a:p>
        </p:txBody>
      </p:sp>
      <p:sp>
        <p:nvSpPr>
          <p:cNvPr id="18" name="TextBox 17">
            <a:extLst>
              <a:ext uri="{FF2B5EF4-FFF2-40B4-BE49-F238E27FC236}">
                <a16:creationId xmlns:a16="http://schemas.microsoft.com/office/drawing/2014/main" id="{0221CEFD-6487-7E4D-BD9F-B1F6E740649C}"/>
              </a:ext>
            </a:extLst>
          </p:cNvPr>
          <p:cNvSpPr txBox="1"/>
          <p:nvPr/>
        </p:nvSpPr>
        <p:spPr>
          <a:xfrm>
            <a:off x="6163963" y="1623875"/>
            <a:ext cx="333632" cy="492443"/>
          </a:xfrm>
          <a:prstGeom prst="rect">
            <a:avLst/>
          </a:prstGeom>
          <a:noFill/>
        </p:spPr>
        <p:txBody>
          <a:bodyPr wrap="square" rtlCol="0">
            <a:spAutoFit/>
          </a:bodyPr>
          <a:lstStyle/>
          <a:p>
            <a:r>
              <a:rPr lang="en-US" sz="2600" b="1" dirty="0">
                <a:solidFill>
                  <a:schemeClr val="tx2"/>
                </a:solidFill>
                <a:latin typeface="Avenir Next Demi Bold" panose="020B0503020202020204" pitchFamily="34" charset="0"/>
              </a:rPr>
              <a:t>3</a:t>
            </a:r>
          </a:p>
        </p:txBody>
      </p:sp>
    </p:spTree>
    <p:extLst>
      <p:ext uri="{BB962C8B-B14F-4D97-AF65-F5344CB8AC3E}">
        <p14:creationId xmlns:p14="http://schemas.microsoft.com/office/powerpoint/2010/main" val="2694191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2E96DA0-A402-C244-918F-32B629762316}"/>
              </a:ext>
            </a:extLst>
          </p:cNvPr>
          <p:cNvSpPr>
            <a:spLocks noGrp="1"/>
          </p:cNvSpPr>
          <p:nvPr>
            <p:ph sz="half" idx="1"/>
          </p:nvPr>
        </p:nvSpPr>
        <p:spPr>
          <a:xfrm>
            <a:off x="517688" y="2958691"/>
            <a:ext cx="4874443" cy="940616"/>
          </a:xfrm>
        </p:spPr>
        <p:txBody>
          <a:bodyPr>
            <a:noAutofit/>
          </a:bodyPr>
          <a:lstStyle/>
          <a:p>
            <a:pPr marL="9525" indent="-9525"/>
            <a:r>
              <a:rPr lang="en-US" sz="3600" dirty="0">
                <a:solidFill>
                  <a:schemeClr val="tx2"/>
                </a:solidFill>
              </a:rPr>
              <a:t>STUDENT </a:t>
            </a:r>
            <a:br>
              <a:rPr lang="en-US" sz="3600" dirty="0">
                <a:solidFill>
                  <a:schemeClr val="tx2"/>
                </a:solidFill>
              </a:rPr>
            </a:br>
            <a:r>
              <a:rPr lang="en-US" sz="3600" dirty="0">
                <a:solidFill>
                  <a:schemeClr val="tx2"/>
                </a:solidFill>
              </a:rPr>
              <a:t>SERVICES</a:t>
            </a:r>
            <a:endParaRPr lang="en-US" sz="2000" dirty="0">
              <a:solidFill>
                <a:schemeClr val="tx2"/>
              </a:solidFill>
            </a:endParaRPr>
          </a:p>
        </p:txBody>
      </p:sp>
      <p:sp>
        <p:nvSpPr>
          <p:cNvPr id="5" name="Rectangle 4">
            <a:extLst>
              <a:ext uri="{FF2B5EF4-FFF2-40B4-BE49-F238E27FC236}">
                <a16:creationId xmlns:a16="http://schemas.microsoft.com/office/drawing/2014/main" id="{F319012A-4702-5D49-9C39-76D84F3C6F37}"/>
              </a:ext>
            </a:extLst>
          </p:cNvPr>
          <p:cNvSpPr/>
          <p:nvPr/>
        </p:nvSpPr>
        <p:spPr>
          <a:xfrm>
            <a:off x="-1" y="2997328"/>
            <a:ext cx="321973" cy="94061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1055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E50B54C-B9F4-C849-B05F-508F9B9A71D9}"/>
              </a:ext>
            </a:extLst>
          </p:cNvPr>
          <p:cNvSpPr>
            <a:spLocks noGrp="1"/>
          </p:cNvSpPr>
          <p:nvPr>
            <p:ph type="title"/>
          </p:nvPr>
        </p:nvSpPr>
        <p:spPr/>
        <p:txBody>
          <a:bodyPr>
            <a:normAutofit/>
          </a:bodyPr>
          <a:lstStyle/>
          <a:p>
            <a:r>
              <a:rPr lang="en-US" dirty="0"/>
              <a:t>STUDENT SERVICES</a:t>
            </a:r>
          </a:p>
        </p:txBody>
      </p:sp>
      <p:sp>
        <p:nvSpPr>
          <p:cNvPr id="4" name="Content Placeholder 3">
            <a:extLst>
              <a:ext uri="{FF2B5EF4-FFF2-40B4-BE49-F238E27FC236}">
                <a16:creationId xmlns:a16="http://schemas.microsoft.com/office/drawing/2014/main" id="{2C079CA9-81F2-0D47-9277-32CB2C856104}"/>
              </a:ext>
            </a:extLst>
          </p:cNvPr>
          <p:cNvSpPr>
            <a:spLocks noGrp="1"/>
          </p:cNvSpPr>
          <p:nvPr>
            <p:ph sz="half" idx="1"/>
          </p:nvPr>
        </p:nvSpPr>
        <p:spPr>
          <a:xfrm>
            <a:off x="838199" y="1174671"/>
            <a:ext cx="9544665" cy="5157301"/>
          </a:xfrm>
        </p:spPr>
        <p:txBody>
          <a:bodyPr>
            <a:noAutofit/>
          </a:bodyPr>
          <a:lstStyle/>
          <a:p>
            <a:pPr marL="0" indent="0">
              <a:lnSpc>
                <a:spcPct val="100000"/>
              </a:lnSpc>
              <a:spcBef>
                <a:spcPts val="600"/>
              </a:spcBef>
              <a:buNone/>
            </a:pPr>
            <a:r>
              <a:rPr lang="en-US" dirty="0">
                <a:latin typeface="Avenir Next Demi Bold" panose="020B0503020202020204" pitchFamily="34" charset="0"/>
              </a:rPr>
              <a:t>Student Support Advisors – Academic &amp; Financial Aid Advising</a:t>
            </a:r>
          </a:p>
          <a:p>
            <a:pPr>
              <a:lnSpc>
                <a:spcPct val="100000"/>
              </a:lnSpc>
              <a:spcBef>
                <a:spcPts val="600"/>
              </a:spcBef>
            </a:pPr>
            <a:r>
              <a:rPr lang="en-US" dirty="0"/>
              <a:t>Academic: </a:t>
            </a:r>
          </a:p>
          <a:p>
            <a:pPr marL="517525" indent="-274638">
              <a:lnSpc>
                <a:spcPct val="100000"/>
              </a:lnSpc>
              <a:spcBef>
                <a:spcPts val="600"/>
              </a:spcBef>
              <a:buFont typeface="System Font Regular"/>
              <a:buChar char="–"/>
            </a:pPr>
            <a:r>
              <a:rPr lang="en-US" sz="1700" dirty="0"/>
              <a:t>Customized degree plan for program and course registration</a:t>
            </a:r>
          </a:p>
          <a:p>
            <a:pPr marL="517525" indent="-274638">
              <a:lnSpc>
                <a:spcPct val="100000"/>
              </a:lnSpc>
              <a:spcBef>
                <a:spcPts val="600"/>
              </a:spcBef>
              <a:buFont typeface="System Font Regular"/>
              <a:buChar char="–"/>
            </a:pPr>
            <a:r>
              <a:rPr lang="en-US" sz="1700" dirty="0"/>
              <a:t>Total program is 122 credit hours </a:t>
            </a:r>
            <a:br>
              <a:rPr lang="en-US" sz="1700" dirty="0"/>
            </a:br>
            <a:r>
              <a:rPr lang="en-US" sz="1700" dirty="0"/>
              <a:t>(56 General Education and Sciences/66 credits of Nursing coursework)</a:t>
            </a:r>
          </a:p>
          <a:p>
            <a:pPr>
              <a:lnSpc>
                <a:spcPct val="100000"/>
              </a:lnSpc>
              <a:spcBef>
                <a:spcPts val="600"/>
              </a:spcBef>
            </a:pPr>
            <a:r>
              <a:rPr lang="en-US" dirty="0"/>
              <a:t>Financial: </a:t>
            </a:r>
          </a:p>
          <a:p>
            <a:pPr marL="517525" indent="-274638">
              <a:lnSpc>
                <a:spcPct val="100000"/>
              </a:lnSpc>
              <a:spcBef>
                <a:spcPts val="600"/>
              </a:spcBef>
              <a:buFont typeface="System Font Regular"/>
              <a:buChar char="–"/>
            </a:pPr>
            <a:r>
              <a:rPr lang="en-US" sz="1700" dirty="0"/>
              <a:t>Do you plan to use Federal Financial Aid? Don’t know?</a:t>
            </a:r>
          </a:p>
          <a:p>
            <a:pPr marL="517525" indent="-274638">
              <a:lnSpc>
                <a:spcPct val="100000"/>
              </a:lnSpc>
              <a:spcBef>
                <a:spcPts val="600"/>
              </a:spcBef>
              <a:buFont typeface="System Font Regular"/>
              <a:buChar char="–"/>
            </a:pPr>
            <a:r>
              <a:rPr lang="en-US" sz="1700" dirty="0"/>
              <a:t>Complete the 2020-2021 Free Application for Federal Student Aid (FAFSA)! </a:t>
            </a:r>
            <a:br>
              <a:rPr lang="en-US" sz="1700" dirty="0"/>
            </a:br>
            <a:r>
              <a:rPr lang="en-US" sz="1700" dirty="0"/>
              <a:t>And add Chamberlain School Code: 006385 </a:t>
            </a:r>
          </a:p>
          <a:p>
            <a:pPr marL="517525" indent="-274638">
              <a:lnSpc>
                <a:spcPct val="100000"/>
              </a:lnSpc>
              <a:spcBef>
                <a:spcPts val="600"/>
              </a:spcBef>
              <a:buFont typeface="System Font Regular"/>
              <a:buChar char="–"/>
            </a:pPr>
            <a:r>
              <a:rPr lang="en-US" sz="1700" dirty="0"/>
              <a:t>We will review an Estimated Financial Plan with you based on your financial aid award information to help you plan for your remaining need balance. </a:t>
            </a:r>
          </a:p>
          <a:p>
            <a:pPr marL="517525" indent="-274638">
              <a:lnSpc>
                <a:spcPct val="100000"/>
              </a:lnSpc>
              <a:spcBef>
                <a:spcPts val="600"/>
              </a:spcBef>
              <a:buFont typeface="System Font Regular"/>
              <a:buChar char="–"/>
            </a:pPr>
            <a:r>
              <a:rPr lang="en-US" sz="1700" dirty="0"/>
              <a:t>Tuition = $675/credit hour</a:t>
            </a:r>
          </a:p>
          <a:p>
            <a:pPr marL="0" indent="0">
              <a:lnSpc>
                <a:spcPct val="100000"/>
              </a:lnSpc>
              <a:spcBef>
                <a:spcPts val="600"/>
              </a:spcBef>
              <a:buNone/>
            </a:pPr>
            <a:r>
              <a:rPr lang="en-US" dirty="0">
                <a:latin typeface="Avenir Next Demi Bold" panose="020B0503020202020204" pitchFamily="34" charset="0"/>
              </a:rPr>
              <a:t>Career Services</a:t>
            </a:r>
          </a:p>
          <a:p>
            <a:pPr>
              <a:lnSpc>
                <a:spcPct val="100000"/>
              </a:lnSpc>
              <a:spcBef>
                <a:spcPts val="600"/>
              </a:spcBef>
            </a:pPr>
            <a:r>
              <a:rPr lang="en-US" dirty="0"/>
              <a:t>Assist with resume review and mock interviewing</a:t>
            </a:r>
          </a:p>
          <a:p>
            <a:pPr>
              <a:lnSpc>
                <a:spcPct val="100000"/>
              </a:lnSpc>
              <a:spcBef>
                <a:spcPts val="600"/>
              </a:spcBef>
            </a:pPr>
            <a:r>
              <a:rPr lang="en-US" dirty="0" err="1"/>
              <a:t>CareerCare</a:t>
            </a:r>
            <a:r>
              <a:rPr lang="en-US" baseline="30000" dirty="0"/>
              <a:t>™</a:t>
            </a:r>
            <a:r>
              <a:rPr lang="en-US" dirty="0"/>
              <a:t> is a database of job openings for students and graduates</a:t>
            </a:r>
          </a:p>
        </p:txBody>
      </p:sp>
    </p:spTree>
    <p:extLst>
      <p:ext uri="{BB962C8B-B14F-4D97-AF65-F5344CB8AC3E}">
        <p14:creationId xmlns:p14="http://schemas.microsoft.com/office/powerpoint/2010/main" val="238716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319012A-4702-5D49-9C39-76D84F3C6F37}"/>
              </a:ext>
            </a:extLst>
          </p:cNvPr>
          <p:cNvSpPr/>
          <p:nvPr/>
        </p:nvSpPr>
        <p:spPr>
          <a:xfrm>
            <a:off x="-1" y="2094603"/>
            <a:ext cx="308919" cy="26687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a:extLst>
              <a:ext uri="{FF2B5EF4-FFF2-40B4-BE49-F238E27FC236}">
                <a16:creationId xmlns:a16="http://schemas.microsoft.com/office/drawing/2014/main" id="{6E11AF2B-03D6-7245-9D8F-EF80189F69DC}"/>
              </a:ext>
            </a:extLst>
          </p:cNvPr>
          <p:cNvSpPr>
            <a:spLocks noGrp="1"/>
          </p:cNvSpPr>
          <p:nvPr>
            <p:ph sz="half" idx="1"/>
          </p:nvPr>
        </p:nvSpPr>
        <p:spPr>
          <a:xfrm>
            <a:off x="517688" y="2050730"/>
            <a:ext cx="6030596" cy="2756537"/>
          </a:xfrm>
        </p:spPr>
        <p:txBody>
          <a:bodyPr>
            <a:noAutofit/>
          </a:bodyPr>
          <a:lstStyle/>
          <a:p>
            <a:pPr marL="9525" indent="-9525"/>
            <a:r>
              <a:rPr lang="en-US" sz="3600" dirty="0">
                <a:solidFill>
                  <a:schemeClr val="tx2"/>
                </a:solidFill>
              </a:rPr>
              <a:t>CHAMBERLAIN'S NEW BSN ONLINE OPTION CREATED WITH YOU IN MIND </a:t>
            </a:r>
          </a:p>
          <a:p>
            <a:pPr marL="9525" indent="-9525"/>
            <a:r>
              <a:rPr lang="en-US" dirty="0">
                <a:solidFill>
                  <a:schemeClr val="tx2"/>
                </a:solidFill>
              </a:rPr>
              <a:t>We are excited to help you take </a:t>
            </a:r>
            <a:br>
              <a:rPr lang="en-US" dirty="0">
                <a:solidFill>
                  <a:schemeClr val="tx2"/>
                </a:solidFill>
              </a:rPr>
            </a:br>
            <a:r>
              <a:rPr lang="en-US" dirty="0">
                <a:solidFill>
                  <a:schemeClr val="tx2"/>
                </a:solidFill>
              </a:rPr>
              <a:t>the next step toward becoming </a:t>
            </a:r>
            <a:br>
              <a:rPr lang="en-US" dirty="0">
                <a:solidFill>
                  <a:schemeClr val="tx2"/>
                </a:solidFill>
              </a:rPr>
            </a:br>
            <a:r>
              <a:rPr lang="en-US" dirty="0">
                <a:solidFill>
                  <a:schemeClr val="tx2"/>
                </a:solidFill>
              </a:rPr>
              <a:t>an extraordinary nurse!</a:t>
            </a:r>
          </a:p>
          <a:p>
            <a:pPr marL="9525" indent="-9525"/>
            <a:endParaRPr lang="en-US" sz="3600" dirty="0">
              <a:solidFill>
                <a:schemeClr val="tx2"/>
              </a:solidFill>
            </a:endParaRPr>
          </a:p>
        </p:txBody>
      </p:sp>
    </p:spTree>
    <p:extLst>
      <p:ext uri="{BB962C8B-B14F-4D97-AF65-F5344CB8AC3E}">
        <p14:creationId xmlns:p14="http://schemas.microsoft.com/office/powerpoint/2010/main" val="4252337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48884F50-5EE5-6243-964A-31473F8F79A3}"/>
              </a:ext>
            </a:extLst>
          </p:cNvPr>
          <p:cNvSpPr>
            <a:spLocks noGrp="1"/>
          </p:cNvSpPr>
          <p:nvPr>
            <p:ph type="title"/>
          </p:nvPr>
        </p:nvSpPr>
        <p:spPr>
          <a:xfrm>
            <a:off x="838200" y="344233"/>
            <a:ext cx="8151688" cy="608267"/>
          </a:xfrm>
        </p:spPr>
        <p:txBody>
          <a:bodyPr>
            <a:noAutofit/>
          </a:bodyPr>
          <a:lstStyle/>
          <a:p>
            <a:r>
              <a:rPr lang="en-US" sz="3400" dirty="0"/>
              <a:t>MEET OUR ACADEMIC LEADERS</a:t>
            </a:r>
          </a:p>
        </p:txBody>
      </p:sp>
      <p:pic>
        <p:nvPicPr>
          <p:cNvPr id="7" name="Picture 6">
            <a:extLst>
              <a:ext uri="{FF2B5EF4-FFF2-40B4-BE49-F238E27FC236}">
                <a16:creationId xmlns:a16="http://schemas.microsoft.com/office/drawing/2014/main" id="{6F79D7B2-4AAC-4C43-94CD-D75977F92ECA}"/>
              </a:ext>
            </a:extLst>
          </p:cNvPr>
          <p:cNvPicPr>
            <a:picLocks noChangeAspect="1" noChangeArrowheads="1"/>
          </p:cNvPicPr>
          <p:nvPr/>
        </p:nvPicPr>
        <p:blipFill rotWithShape="1">
          <a:blip r:embed="rId4"/>
          <a:srcRect l="10906" t="4188" r="23324" b="22695"/>
          <a:stretch/>
        </p:blipFill>
        <p:spPr>
          <a:xfrm>
            <a:off x="942918" y="1641393"/>
            <a:ext cx="2653996" cy="3418196"/>
          </a:xfrm>
          <a:prstGeom prst="rect">
            <a:avLst/>
          </a:prstGeom>
          <a:noFill/>
        </p:spPr>
      </p:pic>
      <p:sp>
        <p:nvSpPr>
          <p:cNvPr id="10" name="Rectangle 3">
            <a:extLst>
              <a:ext uri="{FF2B5EF4-FFF2-40B4-BE49-F238E27FC236}">
                <a16:creationId xmlns:a16="http://schemas.microsoft.com/office/drawing/2014/main" id="{60E2EC53-D016-CB41-8D94-3447654A8E1E}"/>
              </a:ext>
            </a:extLst>
          </p:cNvPr>
          <p:cNvSpPr>
            <a:spLocks noChangeArrowheads="1"/>
          </p:cNvSpPr>
          <p:nvPr/>
        </p:nvSpPr>
        <p:spPr bwMode="auto">
          <a:xfrm>
            <a:off x="838200" y="5216607"/>
            <a:ext cx="3135414" cy="54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Aft>
                <a:spcPts val="200"/>
              </a:spcAft>
            </a:pPr>
            <a:r>
              <a:rPr lang="en-US" altLang="en-US" sz="1400" b="1" dirty="0">
                <a:solidFill>
                  <a:schemeClr val="accent1"/>
                </a:solidFill>
                <a:latin typeface="Avenir Next" panose="020B0503020202020204" pitchFamily="34" charset="0"/>
              </a:rPr>
              <a:t>Janina C. Johnson, DNP, RN, CNE</a:t>
            </a:r>
          </a:p>
          <a:p>
            <a:pPr eaLnBrk="1" hangingPunct="1">
              <a:spcAft>
                <a:spcPts val="200"/>
              </a:spcAft>
            </a:pPr>
            <a:r>
              <a:rPr lang="en-US" altLang="en-US" sz="1400" i="1" dirty="0">
                <a:solidFill>
                  <a:schemeClr val="accent1"/>
                </a:solidFill>
                <a:latin typeface="Avenir Next" panose="020B0503020202020204" pitchFamily="34" charset="0"/>
              </a:rPr>
              <a:t>Director, BSN Online Program </a:t>
            </a:r>
          </a:p>
        </p:txBody>
      </p:sp>
      <p:sp>
        <p:nvSpPr>
          <p:cNvPr id="12" name="Rectangle 7">
            <a:extLst>
              <a:ext uri="{FF2B5EF4-FFF2-40B4-BE49-F238E27FC236}">
                <a16:creationId xmlns:a16="http://schemas.microsoft.com/office/drawing/2014/main" id="{03F99163-209B-1D45-A08D-A01F76E4E9B5}"/>
              </a:ext>
            </a:extLst>
          </p:cNvPr>
          <p:cNvSpPr>
            <a:spLocks noChangeArrowheads="1"/>
          </p:cNvSpPr>
          <p:nvPr/>
        </p:nvSpPr>
        <p:spPr bwMode="auto">
          <a:xfrm>
            <a:off x="6096000" y="5252898"/>
            <a:ext cx="2561535" cy="54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200"/>
              </a:spcAft>
            </a:pPr>
            <a:r>
              <a:rPr lang="en-US" altLang="en-US" sz="1400" b="1" dirty="0">
                <a:solidFill>
                  <a:schemeClr val="accent1"/>
                </a:solidFill>
                <a:latin typeface="Avenir Next" panose="020B0503020202020204" pitchFamily="34" charset="0"/>
              </a:rPr>
              <a:t>Delaney LaRosa, MSN, RN  </a:t>
            </a:r>
          </a:p>
          <a:p>
            <a:pPr>
              <a:spcAft>
                <a:spcPts val="200"/>
              </a:spcAft>
            </a:pPr>
            <a:r>
              <a:rPr lang="en-US" altLang="en-US" sz="1400" i="1" dirty="0">
                <a:solidFill>
                  <a:schemeClr val="accent1"/>
                </a:solidFill>
                <a:latin typeface="Avenir Next" panose="020B0503020202020204" pitchFamily="34" charset="0"/>
              </a:rPr>
              <a:t>Dean, Academic Affairs</a:t>
            </a:r>
          </a:p>
        </p:txBody>
      </p:sp>
      <p:pic>
        <p:nvPicPr>
          <p:cNvPr id="5" name="Picture 4">
            <a:extLst>
              <a:ext uri="{FF2B5EF4-FFF2-40B4-BE49-F238E27FC236}">
                <a16:creationId xmlns:a16="http://schemas.microsoft.com/office/drawing/2014/main" id="{833E1DF3-E115-664A-822C-5C03977B08B5}"/>
              </a:ext>
            </a:extLst>
          </p:cNvPr>
          <p:cNvPicPr>
            <a:picLocks noChangeAspect="1"/>
          </p:cNvPicPr>
          <p:nvPr/>
        </p:nvPicPr>
        <p:blipFill rotWithShape="1">
          <a:blip r:embed="rId5"/>
          <a:srcRect t="5562" b="14871"/>
          <a:stretch/>
        </p:blipFill>
        <p:spPr>
          <a:xfrm>
            <a:off x="6173003" y="1643289"/>
            <a:ext cx="2653996" cy="3416300"/>
          </a:xfrm>
          <a:prstGeom prst="rect">
            <a:avLst/>
          </a:prstGeom>
        </p:spPr>
      </p:pic>
    </p:spTree>
    <p:extLst>
      <p:ext uri="{BB962C8B-B14F-4D97-AF65-F5344CB8AC3E}">
        <p14:creationId xmlns:p14="http://schemas.microsoft.com/office/powerpoint/2010/main" val="300292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163D62-09F7-E445-AA80-E373D874E3CF}"/>
              </a:ext>
            </a:extLst>
          </p:cNvPr>
          <p:cNvSpPr>
            <a:spLocks noGrp="1"/>
          </p:cNvSpPr>
          <p:nvPr>
            <p:ph type="title"/>
          </p:nvPr>
        </p:nvSpPr>
        <p:spPr>
          <a:xfrm>
            <a:off x="838200" y="319055"/>
            <a:ext cx="7919434" cy="955953"/>
          </a:xfrm>
        </p:spPr>
        <p:txBody>
          <a:bodyPr>
            <a:normAutofit fontScale="90000"/>
          </a:bodyPr>
          <a:lstStyle/>
          <a:p>
            <a:r>
              <a:rPr lang="en-US" dirty="0"/>
              <a:t>INTERESTED TO SUBMIT AN </a:t>
            </a:r>
            <a:br>
              <a:rPr lang="en-US" dirty="0"/>
            </a:br>
            <a:r>
              <a:rPr lang="en-US" dirty="0"/>
              <a:t>APPLICATION &amp; MOVE FORWARD?</a:t>
            </a:r>
          </a:p>
        </p:txBody>
      </p:sp>
      <p:sp>
        <p:nvSpPr>
          <p:cNvPr id="4" name="Content Placeholder 3">
            <a:extLst>
              <a:ext uri="{FF2B5EF4-FFF2-40B4-BE49-F238E27FC236}">
                <a16:creationId xmlns:a16="http://schemas.microsoft.com/office/drawing/2014/main" id="{E48C0AF3-A16B-3845-9D3F-76E70E94948A}"/>
              </a:ext>
            </a:extLst>
          </p:cNvPr>
          <p:cNvSpPr>
            <a:spLocks noGrp="1"/>
          </p:cNvSpPr>
          <p:nvPr>
            <p:ph sz="half" idx="1"/>
          </p:nvPr>
        </p:nvSpPr>
        <p:spPr>
          <a:xfrm>
            <a:off x="838200" y="1654137"/>
            <a:ext cx="6294120" cy="3420139"/>
          </a:xfrm>
        </p:spPr>
        <p:txBody>
          <a:bodyPr>
            <a:noAutofit/>
          </a:bodyPr>
          <a:lstStyle/>
          <a:p>
            <a:pPr marL="0" indent="0">
              <a:buNone/>
            </a:pPr>
            <a:r>
              <a:rPr lang="en-US" dirty="0"/>
              <a:t>Put your name and number in the Chat Box </a:t>
            </a:r>
            <a:br>
              <a:rPr lang="en-US" dirty="0"/>
            </a:br>
            <a:r>
              <a:rPr lang="en-US" b="1" dirty="0">
                <a:latin typeface="Avenir Next Demi Bold" panose="020B0503020202020204" pitchFamily="34" charset="0"/>
              </a:rPr>
              <a:t>or </a:t>
            </a:r>
            <a:r>
              <a:rPr lang="en-US" dirty="0"/>
              <a:t>contact your admission representative: </a:t>
            </a:r>
          </a:p>
          <a:p>
            <a:pPr marL="0" indent="0">
              <a:buNone/>
            </a:pPr>
            <a:r>
              <a:rPr lang="en-US" b="1" dirty="0" err="1">
                <a:latin typeface="Avenir Next Demi Bold" panose="020B0503020202020204" pitchFamily="34" charset="0"/>
              </a:rPr>
              <a:t>Carya</a:t>
            </a:r>
            <a:r>
              <a:rPr lang="en-US" b="1" dirty="0">
                <a:latin typeface="Avenir Next Demi Bold" panose="020B0503020202020204" pitchFamily="34" charset="0"/>
              </a:rPr>
              <a:t> Holmes </a:t>
            </a:r>
            <a:br>
              <a:rPr lang="en-US" dirty="0"/>
            </a:br>
            <a:r>
              <a:rPr lang="en-US" dirty="0" err="1"/>
              <a:t>carya.holmes@adtalem.edu</a:t>
            </a:r>
            <a:br>
              <a:rPr lang="en-US" dirty="0"/>
            </a:br>
            <a:r>
              <a:rPr lang="en-US" dirty="0"/>
              <a:t>630.458.8153</a:t>
            </a:r>
          </a:p>
          <a:p>
            <a:pPr marL="0" indent="0">
              <a:buNone/>
            </a:pPr>
            <a:r>
              <a:rPr lang="en-US" b="1" dirty="0">
                <a:latin typeface="Avenir Next Demi Bold" panose="020B0503020202020204" pitchFamily="34" charset="0"/>
              </a:rPr>
              <a:t>Paula </a:t>
            </a:r>
            <a:r>
              <a:rPr lang="en-US" b="1" dirty="0" err="1">
                <a:latin typeface="Avenir Next Demi Bold" panose="020B0503020202020204" pitchFamily="34" charset="0"/>
              </a:rPr>
              <a:t>Kochan</a:t>
            </a:r>
            <a:br>
              <a:rPr lang="en-US" dirty="0"/>
            </a:br>
            <a:r>
              <a:rPr lang="en-US" dirty="0" err="1"/>
              <a:t>pkochan@chamberlain.edu</a:t>
            </a:r>
            <a:br>
              <a:rPr lang="en-US" dirty="0"/>
            </a:br>
            <a:r>
              <a:rPr lang="en-US" dirty="0"/>
              <a:t>630.442.1355</a:t>
            </a:r>
          </a:p>
        </p:txBody>
      </p:sp>
      <p:sp>
        <p:nvSpPr>
          <p:cNvPr id="5" name="Content Placeholder 3">
            <a:extLst>
              <a:ext uri="{FF2B5EF4-FFF2-40B4-BE49-F238E27FC236}">
                <a16:creationId xmlns:a16="http://schemas.microsoft.com/office/drawing/2014/main" id="{0135514F-B715-5844-96DE-432F4FB1B741}"/>
              </a:ext>
            </a:extLst>
          </p:cNvPr>
          <p:cNvSpPr txBox="1">
            <a:spLocks/>
          </p:cNvSpPr>
          <p:nvPr/>
        </p:nvSpPr>
        <p:spPr>
          <a:xfrm>
            <a:off x="1279422" y="5611076"/>
            <a:ext cx="2121310" cy="6132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200"/>
              </a:spcBef>
              <a:buFont typeface="Arial" panose="020B0604020202020204" pitchFamily="34" charset="0"/>
              <a:buChar char="•"/>
              <a:defRPr sz="2400" b="0" i="0" kern="1200">
                <a:solidFill>
                  <a:schemeClr val="tx2"/>
                </a:solidFill>
                <a:latin typeface="Avenir Next" panose="020B0503020202020204" pitchFamily="34" charset="0"/>
                <a:ea typeface="+mn-ea"/>
                <a:cs typeface="+mn-cs"/>
              </a:defRPr>
            </a:lvl1pPr>
            <a:lvl2pPr marL="520700" indent="-284163" algn="l" defTabSz="914400" rtl="0" eaLnBrk="1" latinLnBrk="0" hangingPunct="1">
              <a:lnSpc>
                <a:spcPct val="90000"/>
              </a:lnSpc>
              <a:spcBef>
                <a:spcPts val="1200"/>
              </a:spcBef>
              <a:buFont typeface="System Font Regular"/>
              <a:buChar char="–"/>
              <a:tabLst/>
              <a:defRPr sz="2400" b="0" i="0" kern="1200">
                <a:solidFill>
                  <a:schemeClr val="tx2"/>
                </a:solidFill>
                <a:latin typeface="Avenir Next" panose="020B0503020202020204" pitchFamily="34" charset="0"/>
                <a:ea typeface="+mn-ea"/>
                <a:cs typeface="+mn-cs"/>
              </a:defRPr>
            </a:lvl2pPr>
            <a:lvl3pPr marL="747713" indent="-227013" algn="l" defTabSz="914400" rtl="0" eaLnBrk="1" latinLnBrk="0" hangingPunct="1">
              <a:lnSpc>
                <a:spcPct val="90000"/>
              </a:lnSpc>
              <a:spcBef>
                <a:spcPts val="1200"/>
              </a:spcBef>
              <a:buFont typeface="Arial" panose="020B0604020202020204" pitchFamily="34" charset="0"/>
              <a:buChar char="•"/>
              <a:tabLst/>
              <a:defRPr sz="2400" b="0" i="0" kern="1200">
                <a:solidFill>
                  <a:schemeClr val="tx2"/>
                </a:solidFill>
                <a:latin typeface="Avenir Next" panose="020B0503020202020204" pitchFamily="34" charset="0"/>
                <a:ea typeface="+mn-ea"/>
                <a:cs typeface="+mn-cs"/>
              </a:defRPr>
            </a:lvl3pPr>
            <a:lvl4pPr marL="1031875" indent="-284163" algn="l" defTabSz="914400" rtl="0" eaLnBrk="1" latinLnBrk="0" hangingPunct="1">
              <a:lnSpc>
                <a:spcPct val="90000"/>
              </a:lnSpc>
              <a:spcBef>
                <a:spcPts val="1200"/>
              </a:spcBef>
              <a:buFont typeface="System Font Regular"/>
              <a:buChar char="–"/>
              <a:tabLst/>
              <a:defRPr sz="2400" b="0" i="0" kern="1200">
                <a:solidFill>
                  <a:schemeClr val="tx2"/>
                </a:solidFill>
                <a:latin typeface="Avenir Next" panose="020B0503020202020204" pitchFamily="34" charset="0"/>
                <a:ea typeface="+mn-ea"/>
                <a:cs typeface="+mn-cs"/>
              </a:defRPr>
            </a:lvl4pPr>
            <a:lvl5pPr marL="1314450" indent="-228600" algn="l" defTabSz="914400" rtl="0" eaLnBrk="1" latinLnBrk="0" hangingPunct="1">
              <a:lnSpc>
                <a:spcPct val="90000"/>
              </a:lnSpc>
              <a:spcBef>
                <a:spcPts val="1200"/>
              </a:spcBef>
              <a:buFont typeface="Arial" panose="020B0604020202020204" pitchFamily="34" charset="0"/>
              <a:buChar char="•"/>
              <a:tabLst/>
              <a:defRPr sz="2400" b="0" i="0" kern="1200">
                <a:solidFill>
                  <a:schemeClr val="tx2"/>
                </a:solidFill>
                <a:latin typeface="Avenir Next" panose="020B05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QUESTIONS?</a:t>
            </a:r>
          </a:p>
        </p:txBody>
      </p:sp>
      <p:sp>
        <p:nvSpPr>
          <p:cNvPr id="6" name="Rectangle 5">
            <a:extLst>
              <a:ext uri="{FF2B5EF4-FFF2-40B4-BE49-F238E27FC236}">
                <a16:creationId xmlns:a16="http://schemas.microsoft.com/office/drawing/2014/main" id="{1BAFB69F-255D-E34A-ACE9-2C47478F739A}"/>
              </a:ext>
            </a:extLst>
          </p:cNvPr>
          <p:cNvSpPr/>
          <p:nvPr/>
        </p:nvSpPr>
        <p:spPr>
          <a:xfrm>
            <a:off x="914400" y="5350293"/>
            <a:ext cx="2871019" cy="825910"/>
          </a:xfrm>
          <a:prstGeom prst="rect">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3154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9C6216F-E74C-034F-A490-6A3E696AF90A}"/>
              </a:ext>
            </a:extLst>
          </p:cNvPr>
          <p:cNvSpPr>
            <a:spLocks noGrp="1"/>
          </p:cNvSpPr>
          <p:nvPr>
            <p:ph type="ctrTitle"/>
          </p:nvPr>
        </p:nvSpPr>
        <p:spPr>
          <a:xfrm>
            <a:off x="1524000" y="1547366"/>
            <a:ext cx="9144000" cy="2387600"/>
          </a:xfrm>
        </p:spPr>
        <p:txBody>
          <a:bodyPr/>
          <a:lstStyle/>
          <a:p>
            <a:r>
              <a:rPr lang="en-US" dirty="0"/>
              <a:t>Q&amp;A</a:t>
            </a:r>
          </a:p>
        </p:txBody>
      </p:sp>
    </p:spTree>
    <p:extLst>
      <p:ext uri="{BB962C8B-B14F-4D97-AF65-F5344CB8AC3E}">
        <p14:creationId xmlns:p14="http://schemas.microsoft.com/office/powerpoint/2010/main" val="1712148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5" name="Picture 24" descr="A person looking at the camera&#10;&#10;Description automatically generated">
            <a:extLst>
              <a:ext uri="{FF2B5EF4-FFF2-40B4-BE49-F238E27FC236}">
                <a16:creationId xmlns:a16="http://schemas.microsoft.com/office/drawing/2014/main" id="{6471AD8E-15C8-7240-9037-42345E591219}"/>
              </a:ext>
            </a:extLst>
          </p:cNvPr>
          <p:cNvPicPr>
            <a:picLocks noChangeAspect="1"/>
          </p:cNvPicPr>
          <p:nvPr/>
        </p:nvPicPr>
        <p:blipFill rotWithShape="1">
          <a:blip r:embed="rId4"/>
          <a:srcRect l="4563" t="1562" r="4014" b="26624"/>
          <a:stretch/>
        </p:blipFill>
        <p:spPr>
          <a:xfrm>
            <a:off x="6183655" y="1641393"/>
            <a:ext cx="1695175" cy="2186201"/>
          </a:xfrm>
          <a:prstGeom prst="rect">
            <a:avLst/>
          </a:prstGeom>
        </p:spPr>
      </p:pic>
      <p:pic>
        <p:nvPicPr>
          <p:cNvPr id="20" name="Picture 19" descr="A person looking at the camera&#10;&#10;Description automatically generated">
            <a:extLst>
              <a:ext uri="{FF2B5EF4-FFF2-40B4-BE49-F238E27FC236}">
                <a16:creationId xmlns:a16="http://schemas.microsoft.com/office/drawing/2014/main" id="{C10B226D-38F0-6840-B31B-4CBFE62D5877}"/>
              </a:ext>
            </a:extLst>
          </p:cNvPr>
          <p:cNvPicPr>
            <a:picLocks noChangeAspect="1"/>
          </p:cNvPicPr>
          <p:nvPr/>
        </p:nvPicPr>
        <p:blipFill rotWithShape="1">
          <a:blip r:embed="rId5"/>
          <a:srcRect l="14445" t="10777" r="9315" b="23372"/>
          <a:stretch/>
        </p:blipFill>
        <p:spPr>
          <a:xfrm>
            <a:off x="946204" y="4118374"/>
            <a:ext cx="1687430" cy="2186201"/>
          </a:xfrm>
          <a:prstGeom prst="rect">
            <a:avLst/>
          </a:prstGeom>
        </p:spPr>
      </p:pic>
      <p:pic>
        <p:nvPicPr>
          <p:cNvPr id="22" name="Picture 21" descr="A person standing posing for the camera&#10;&#10;Description automatically generated">
            <a:extLst>
              <a:ext uri="{FF2B5EF4-FFF2-40B4-BE49-F238E27FC236}">
                <a16:creationId xmlns:a16="http://schemas.microsoft.com/office/drawing/2014/main" id="{571454E4-C895-A040-B973-906C2D8129C8}"/>
              </a:ext>
            </a:extLst>
          </p:cNvPr>
          <p:cNvPicPr>
            <a:picLocks/>
          </p:cNvPicPr>
          <p:nvPr/>
        </p:nvPicPr>
        <p:blipFill rotWithShape="1">
          <a:blip r:embed="rId6"/>
          <a:srcRect l="37623" t="3425" r="38527" b="50498"/>
          <a:stretch/>
        </p:blipFill>
        <p:spPr>
          <a:xfrm>
            <a:off x="949638" y="1641393"/>
            <a:ext cx="1697435" cy="2186202"/>
          </a:xfrm>
          <a:prstGeom prst="rect">
            <a:avLst/>
          </a:prstGeom>
        </p:spPr>
      </p:pic>
      <p:sp>
        <p:nvSpPr>
          <p:cNvPr id="8" name="Title 5">
            <a:extLst>
              <a:ext uri="{FF2B5EF4-FFF2-40B4-BE49-F238E27FC236}">
                <a16:creationId xmlns:a16="http://schemas.microsoft.com/office/drawing/2014/main" id="{48884F50-5EE5-6243-964A-31473F8F79A3}"/>
              </a:ext>
            </a:extLst>
          </p:cNvPr>
          <p:cNvSpPr>
            <a:spLocks noGrp="1"/>
          </p:cNvSpPr>
          <p:nvPr>
            <p:ph type="title"/>
          </p:nvPr>
        </p:nvSpPr>
        <p:spPr>
          <a:xfrm>
            <a:off x="838199" y="344233"/>
            <a:ext cx="10768781" cy="1053742"/>
          </a:xfrm>
        </p:spPr>
        <p:txBody>
          <a:bodyPr>
            <a:noAutofit/>
          </a:bodyPr>
          <a:lstStyle/>
          <a:p>
            <a:r>
              <a:rPr lang="en-US" sz="3400" dirty="0"/>
              <a:t>MEET OUR ADMISSION &amp; STUDENT SERVICES TEAM MEMBERS</a:t>
            </a:r>
          </a:p>
        </p:txBody>
      </p:sp>
      <p:sp>
        <p:nvSpPr>
          <p:cNvPr id="10" name="Rectangle 3">
            <a:extLst>
              <a:ext uri="{FF2B5EF4-FFF2-40B4-BE49-F238E27FC236}">
                <a16:creationId xmlns:a16="http://schemas.microsoft.com/office/drawing/2014/main" id="{60E2EC53-D016-CB41-8D94-3447654A8E1E}"/>
              </a:ext>
            </a:extLst>
          </p:cNvPr>
          <p:cNvSpPr>
            <a:spLocks noChangeArrowheads="1"/>
          </p:cNvSpPr>
          <p:nvPr/>
        </p:nvSpPr>
        <p:spPr bwMode="auto">
          <a:xfrm>
            <a:off x="2640353" y="2502158"/>
            <a:ext cx="3135414" cy="54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Aft>
                <a:spcPts val="200"/>
              </a:spcAft>
            </a:pPr>
            <a:r>
              <a:rPr lang="en-US" altLang="en-US" sz="1400" b="1" dirty="0" err="1">
                <a:solidFill>
                  <a:schemeClr val="accent1"/>
                </a:solidFill>
                <a:latin typeface="Avenir Next" panose="020B0503020202020204" pitchFamily="34" charset="0"/>
              </a:rPr>
              <a:t>Cayra</a:t>
            </a:r>
            <a:r>
              <a:rPr lang="en-US" altLang="en-US" sz="1400" b="1" dirty="0">
                <a:solidFill>
                  <a:schemeClr val="accent1"/>
                </a:solidFill>
                <a:latin typeface="Avenir Next" panose="020B0503020202020204" pitchFamily="34" charset="0"/>
              </a:rPr>
              <a:t> Holmes</a:t>
            </a:r>
          </a:p>
          <a:p>
            <a:pPr eaLnBrk="1" hangingPunct="1">
              <a:spcAft>
                <a:spcPts val="200"/>
              </a:spcAft>
            </a:pPr>
            <a:r>
              <a:rPr lang="en-US" altLang="en-US" sz="1400" i="1" dirty="0">
                <a:solidFill>
                  <a:schemeClr val="accent1"/>
                </a:solidFill>
                <a:latin typeface="Avenir Next" panose="020B0503020202020204" pitchFamily="34" charset="0"/>
              </a:rPr>
              <a:t>Executive Advisor</a:t>
            </a:r>
          </a:p>
        </p:txBody>
      </p:sp>
      <p:sp>
        <p:nvSpPr>
          <p:cNvPr id="12" name="Rectangle 7">
            <a:extLst>
              <a:ext uri="{FF2B5EF4-FFF2-40B4-BE49-F238E27FC236}">
                <a16:creationId xmlns:a16="http://schemas.microsoft.com/office/drawing/2014/main" id="{03F99163-209B-1D45-A08D-A01F76E4E9B5}"/>
              </a:ext>
            </a:extLst>
          </p:cNvPr>
          <p:cNvSpPr>
            <a:spLocks noChangeArrowheads="1"/>
          </p:cNvSpPr>
          <p:nvPr/>
        </p:nvSpPr>
        <p:spPr bwMode="auto">
          <a:xfrm>
            <a:off x="7878830" y="2506135"/>
            <a:ext cx="2549960" cy="54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200"/>
              </a:spcAft>
            </a:pPr>
            <a:r>
              <a:rPr lang="en-US" altLang="en-US" sz="1400" b="1" dirty="0">
                <a:solidFill>
                  <a:schemeClr val="accent1"/>
                </a:solidFill>
                <a:latin typeface="Avenir Next" panose="020B0503020202020204" pitchFamily="34" charset="0"/>
              </a:rPr>
              <a:t>Paula </a:t>
            </a:r>
            <a:r>
              <a:rPr lang="en-US" altLang="en-US" sz="1400" b="1" dirty="0" err="1">
                <a:solidFill>
                  <a:schemeClr val="accent1"/>
                </a:solidFill>
                <a:latin typeface="Avenir Next" panose="020B0503020202020204" pitchFamily="34" charset="0"/>
              </a:rPr>
              <a:t>Kochan</a:t>
            </a:r>
            <a:endParaRPr lang="en-US" altLang="en-US" sz="1400" b="1" dirty="0">
              <a:solidFill>
                <a:schemeClr val="accent1"/>
              </a:solidFill>
              <a:latin typeface="Avenir Next" panose="020B0503020202020204" pitchFamily="34" charset="0"/>
            </a:endParaRPr>
          </a:p>
          <a:p>
            <a:pPr>
              <a:spcAft>
                <a:spcPts val="200"/>
              </a:spcAft>
            </a:pPr>
            <a:r>
              <a:rPr lang="en-US" altLang="en-US" sz="1400" i="1" dirty="0">
                <a:solidFill>
                  <a:schemeClr val="accent1"/>
                </a:solidFill>
                <a:latin typeface="Avenir Next" panose="020B0503020202020204" pitchFamily="34" charset="0"/>
              </a:rPr>
              <a:t>Senior Advisor</a:t>
            </a:r>
          </a:p>
        </p:txBody>
      </p:sp>
      <p:pic>
        <p:nvPicPr>
          <p:cNvPr id="3" name="Picture 2" descr="A person smiling for the camera&#10;&#10;Description automatically generated">
            <a:extLst>
              <a:ext uri="{FF2B5EF4-FFF2-40B4-BE49-F238E27FC236}">
                <a16:creationId xmlns:a16="http://schemas.microsoft.com/office/drawing/2014/main" id="{C7C66745-17FF-3445-9E00-242E0546D0FA}"/>
              </a:ext>
            </a:extLst>
          </p:cNvPr>
          <p:cNvPicPr>
            <a:picLocks noChangeAspect="1"/>
          </p:cNvPicPr>
          <p:nvPr/>
        </p:nvPicPr>
        <p:blipFill rotWithShape="1">
          <a:blip r:embed="rId7"/>
          <a:srcRect t="3006" b="10796"/>
          <a:stretch/>
        </p:blipFill>
        <p:spPr>
          <a:xfrm>
            <a:off x="6182446" y="4118374"/>
            <a:ext cx="1687430" cy="2186201"/>
          </a:xfrm>
          <a:prstGeom prst="rect">
            <a:avLst/>
          </a:prstGeom>
        </p:spPr>
      </p:pic>
      <p:sp>
        <p:nvSpPr>
          <p:cNvPr id="11" name="Rectangle 3">
            <a:extLst>
              <a:ext uri="{FF2B5EF4-FFF2-40B4-BE49-F238E27FC236}">
                <a16:creationId xmlns:a16="http://schemas.microsoft.com/office/drawing/2014/main" id="{F60A80A4-A1AD-6946-B9F1-E65165E56A5C}"/>
              </a:ext>
            </a:extLst>
          </p:cNvPr>
          <p:cNvSpPr>
            <a:spLocks noChangeArrowheads="1"/>
          </p:cNvSpPr>
          <p:nvPr/>
        </p:nvSpPr>
        <p:spPr bwMode="auto">
          <a:xfrm>
            <a:off x="2640353" y="4979140"/>
            <a:ext cx="3135414" cy="54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eaLnBrk="1" hangingPunct="1">
              <a:spcAft>
                <a:spcPts val="200"/>
              </a:spcAft>
            </a:pPr>
            <a:r>
              <a:rPr lang="en-US" altLang="en-US" sz="1400" b="1" dirty="0">
                <a:solidFill>
                  <a:schemeClr val="accent1"/>
                </a:solidFill>
                <a:latin typeface="Avenir Next" panose="020B0503020202020204" pitchFamily="34" charset="0"/>
              </a:rPr>
              <a:t>Patrick Ryan</a:t>
            </a:r>
          </a:p>
          <a:p>
            <a:pPr eaLnBrk="1" hangingPunct="1">
              <a:spcAft>
                <a:spcPts val="200"/>
              </a:spcAft>
            </a:pPr>
            <a:r>
              <a:rPr lang="en-US" altLang="en-US" sz="1400" i="1" dirty="0">
                <a:solidFill>
                  <a:schemeClr val="accent1"/>
                </a:solidFill>
                <a:latin typeface="Avenir Next" panose="020B0503020202020204" pitchFamily="34" charset="0"/>
              </a:rPr>
              <a:t>Manager, Student Services</a:t>
            </a:r>
          </a:p>
        </p:txBody>
      </p:sp>
      <p:sp>
        <p:nvSpPr>
          <p:cNvPr id="14" name="Rectangle 7">
            <a:extLst>
              <a:ext uri="{FF2B5EF4-FFF2-40B4-BE49-F238E27FC236}">
                <a16:creationId xmlns:a16="http://schemas.microsoft.com/office/drawing/2014/main" id="{B92C8F59-4DC7-B74E-B845-AD628062D9E2}"/>
              </a:ext>
            </a:extLst>
          </p:cNvPr>
          <p:cNvSpPr>
            <a:spLocks noChangeArrowheads="1"/>
          </p:cNvSpPr>
          <p:nvPr/>
        </p:nvSpPr>
        <p:spPr bwMode="auto">
          <a:xfrm>
            <a:off x="7878830" y="4983117"/>
            <a:ext cx="2549960" cy="548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ＭＳ Ｐゴシック" panose="020B0600070205080204" pitchFamily="34" charset="-128"/>
              </a:defRPr>
            </a:lvl1pPr>
            <a:lvl2pPr marL="742950" indent="-285750">
              <a:defRPr>
                <a:solidFill>
                  <a:schemeClr val="tx1"/>
                </a:solidFill>
                <a:latin typeface="Arial" panose="020B0604020202020204" pitchFamily="34" charset="0"/>
                <a:ea typeface="ＭＳ Ｐゴシック" panose="020B0600070205080204" pitchFamily="34" charset="-128"/>
              </a:defRPr>
            </a:lvl2pPr>
            <a:lvl3pPr marL="1143000" indent="-228600">
              <a:defRPr>
                <a:solidFill>
                  <a:schemeClr val="tx1"/>
                </a:solidFill>
                <a:latin typeface="Arial" panose="020B0604020202020204" pitchFamily="34" charset="0"/>
                <a:ea typeface="ＭＳ Ｐゴシック" panose="020B0600070205080204" pitchFamily="34" charset="-128"/>
              </a:defRPr>
            </a:lvl3pPr>
            <a:lvl4pPr marL="1600200" indent="-228600">
              <a:defRPr>
                <a:solidFill>
                  <a:schemeClr val="tx1"/>
                </a:solidFill>
                <a:latin typeface="Arial" panose="020B0604020202020204" pitchFamily="34" charset="0"/>
                <a:ea typeface="ＭＳ Ｐゴシック" panose="020B0600070205080204" pitchFamily="34" charset="-128"/>
              </a:defRPr>
            </a:lvl4pPr>
            <a:lvl5pPr marL="2057400" indent="-228600">
              <a:defRPr>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ＭＳ Ｐゴシック" panose="020B0600070205080204" pitchFamily="34" charset="-128"/>
              </a:defRPr>
            </a:lvl9pPr>
          </a:lstStyle>
          <a:p>
            <a:pPr>
              <a:spcAft>
                <a:spcPts val="200"/>
              </a:spcAft>
            </a:pPr>
            <a:r>
              <a:rPr lang="en-US" altLang="en-US" sz="1400" b="1" dirty="0">
                <a:solidFill>
                  <a:schemeClr val="accent1"/>
                </a:solidFill>
                <a:latin typeface="Avenir Next" panose="020B0503020202020204" pitchFamily="34" charset="0"/>
              </a:rPr>
              <a:t>Erin Howard-</a:t>
            </a:r>
            <a:r>
              <a:rPr lang="en-US" altLang="en-US" sz="1400" b="1" dirty="0" err="1">
                <a:solidFill>
                  <a:schemeClr val="accent1"/>
                </a:solidFill>
                <a:latin typeface="Avenir Next" panose="020B0503020202020204" pitchFamily="34" charset="0"/>
              </a:rPr>
              <a:t>Prak</a:t>
            </a:r>
            <a:endParaRPr lang="en-US" altLang="en-US" sz="1400" b="1" dirty="0">
              <a:solidFill>
                <a:schemeClr val="accent1"/>
              </a:solidFill>
              <a:latin typeface="Avenir Next" panose="020B0503020202020204" pitchFamily="34" charset="0"/>
            </a:endParaRPr>
          </a:p>
          <a:p>
            <a:pPr>
              <a:spcAft>
                <a:spcPts val="200"/>
              </a:spcAft>
            </a:pPr>
            <a:r>
              <a:rPr lang="en-US" altLang="en-US" sz="1400" i="1" dirty="0">
                <a:solidFill>
                  <a:schemeClr val="accent1"/>
                </a:solidFill>
                <a:latin typeface="Avenir Next" panose="020B0503020202020204" pitchFamily="34" charset="0"/>
              </a:rPr>
              <a:t>Manager, Student Services</a:t>
            </a:r>
          </a:p>
        </p:txBody>
      </p:sp>
    </p:spTree>
    <p:extLst>
      <p:ext uri="{BB962C8B-B14F-4D97-AF65-F5344CB8AC3E}">
        <p14:creationId xmlns:p14="http://schemas.microsoft.com/office/powerpoint/2010/main" val="3876199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22E96DA0-A402-C244-918F-32B629762316}"/>
              </a:ext>
            </a:extLst>
          </p:cNvPr>
          <p:cNvSpPr>
            <a:spLocks noGrp="1"/>
          </p:cNvSpPr>
          <p:nvPr>
            <p:ph sz="half" idx="1"/>
          </p:nvPr>
        </p:nvSpPr>
        <p:spPr>
          <a:xfrm>
            <a:off x="517688" y="807333"/>
            <a:ext cx="5385401" cy="5243332"/>
          </a:xfrm>
        </p:spPr>
        <p:txBody>
          <a:bodyPr>
            <a:noAutofit/>
          </a:bodyPr>
          <a:lstStyle/>
          <a:p>
            <a:pPr defTabSz="342900">
              <a:defRPr/>
            </a:pPr>
            <a:r>
              <a:rPr lang="en-US" sz="2800" i="1" spc="225" dirty="0">
                <a:solidFill>
                  <a:schemeClr val="accent2"/>
                </a:solidFill>
                <a:ea typeface="Times New Roman" charset="0"/>
                <a:cs typeface="Times New Roman" charset="0"/>
              </a:rPr>
              <a:t>OUR VISION</a:t>
            </a:r>
          </a:p>
          <a:p>
            <a:pPr marL="11113" indent="-11113" defTabSz="342900">
              <a:lnSpc>
                <a:spcPct val="100000"/>
              </a:lnSpc>
              <a:spcAft>
                <a:spcPts val="1200"/>
              </a:spcAft>
              <a:defRPr/>
            </a:pPr>
            <a:r>
              <a:rPr lang="en-US" sz="2000" dirty="0">
                <a:ea typeface="ＭＳ Ｐゴシック" charset="-128"/>
              </a:rPr>
              <a:t>By living Chamberlain Care</a:t>
            </a:r>
            <a:r>
              <a:rPr lang="en-US" sz="2000" baseline="30000" dirty="0">
                <a:ea typeface="ＭＳ Ｐゴシック" charset="-128"/>
              </a:rPr>
              <a:t>®</a:t>
            </a:r>
            <a:r>
              <a:rPr lang="en-US" sz="2000" dirty="0">
                <a:ea typeface="ＭＳ Ｐゴシック" charset="-128"/>
              </a:rPr>
              <a:t>, we graduate extraordinary healthcare professionals who transform the health of people worldwide</a:t>
            </a:r>
          </a:p>
          <a:p>
            <a:pPr defTabSz="342900">
              <a:defRPr/>
            </a:pPr>
            <a:r>
              <a:rPr lang="en-US" sz="2800" i="1" spc="225" dirty="0">
                <a:solidFill>
                  <a:schemeClr val="accent2"/>
                </a:solidFill>
                <a:cs typeface="Times New Roman" charset="0"/>
              </a:rPr>
              <a:t>OUR PURPOSE</a:t>
            </a:r>
          </a:p>
          <a:p>
            <a:pPr marL="11113" indent="-11113" defTabSz="342900">
              <a:lnSpc>
                <a:spcPct val="100000"/>
              </a:lnSpc>
              <a:spcAft>
                <a:spcPts val="1200"/>
              </a:spcAft>
              <a:defRPr/>
            </a:pPr>
            <a:r>
              <a:rPr lang="en-US" sz="2000" dirty="0">
                <a:ea typeface="ＭＳ Ｐゴシック" charset="-128"/>
              </a:rPr>
              <a:t>To create an academic culture in which </a:t>
            </a:r>
            <a:br>
              <a:rPr lang="en-US" sz="2000" dirty="0">
                <a:ea typeface="ＭＳ Ｐゴシック" charset="-128"/>
              </a:rPr>
            </a:br>
            <a:r>
              <a:rPr lang="en-US" sz="2000" dirty="0">
                <a:ea typeface="ＭＳ Ｐゴシック" charset="-128"/>
              </a:rPr>
              <a:t>colleagues and students thrive and that </a:t>
            </a:r>
            <a:br>
              <a:rPr lang="en-US" sz="2000" dirty="0">
                <a:ea typeface="ＭＳ Ｐゴシック" charset="-128"/>
              </a:rPr>
            </a:br>
            <a:r>
              <a:rPr lang="en-US" sz="2000" dirty="0">
                <a:ea typeface="ＭＳ Ｐゴシック" charset="-128"/>
              </a:rPr>
              <a:t>cultivates extraordinary graduates</a:t>
            </a:r>
          </a:p>
          <a:p>
            <a:pPr defTabSz="342900">
              <a:defRPr/>
            </a:pPr>
            <a:r>
              <a:rPr lang="en-US" sz="2800" i="1" spc="225" dirty="0">
                <a:solidFill>
                  <a:schemeClr val="accent2"/>
                </a:solidFill>
                <a:cs typeface="Times New Roman" charset="0"/>
              </a:rPr>
              <a:t>OUR MISSION</a:t>
            </a:r>
          </a:p>
          <a:p>
            <a:pPr marL="11113" indent="-11113" defTabSz="342900">
              <a:lnSpc>
                <a:spcPct val="100000"/>
              </a:lnSpc>
              <a:spcAft>
                <a:spcPts val="1200"/>
              </a:spcAft>
              <a:defRPr/>
            </a:pPr>
            <a:r>
              <a:rPr lang="en-US" sz="2000" dirty="0">
                <a:ea typeface="ＭＳ Ｐゴシック" charset="-128"/>
              </a:rPr>
              <a:t>To educate, empower and embolden diverse healthcare professionals who advance the health of people, families, communities and nations</a:t>
            </a:r>
          </a:p>
        </p:txBody>
      </p:sp>
      <p:sp>
        <p:nvSpPr>
          <p:cNvPr id="5" name="Rectangle 4">
            <a:extLst>
              <a:ext uri="{FF2B5EF4-FFF2-40B4-BE49-F238E27FC236}">
                <a16:creationId xmlns:a16="http://schemas.microsoft.com/office/drawing/2014/main" id="{F319012A-4702-5D49-9C39-76D84F3C6F37}"/>
              </a:ext>
            </a:extLst>
          </p:cNvPr>
          <p:cNvSpPr/>
          <p:nvPr/>
        </p:nvSpPr>
        <p:spPr>
          <a:xfrm>
            <a:off x="0" y="807333"/>
            <a:ext cx="231494" cy="52433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5053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5" name="Group 101">
            <a:extLst>
              <a:ext uri="{FF2B5EF4-FFF2-40B4-BE49-F238E27FC236}">
                <a16:creationId xmlns:a16="http://schemas.microsoft.com/office/drawing/2014/main" id="{AB962B37-787B-984E-A965-988A8A6D9791}"/>
              </a:ext>
            </a:extLst>
          </p:cNvPr>
          <p:cNvGrpSpPr/>
          <p:nvPr/>
        </p:nvGrpSpPr>
        <p:grpSpPr>
          <a:xfrm>
            <a:off x="1037247" y="1446728"/>
            <a:ext cx="7420094" cy="3964544"/>
            <a:chOff x="417330" y="1750456"/>
            <a:chExt cx="4008863" cy="2141929"/>
          </a:xfrm>
          <a:solidFill>
            <a:srgbClr val="003A81"/>
          </a:solidFill>
          <a:effectLst>
            <a:outerShdw blurRad="50800" dist="38100" dir="2700000" algn="tl" rotWithShape="0">
              <a:prstClr val="black">
                <a:alpha val="40000"/>
              </a:prstClr>
            </a:outerShdw>
          </a:effectLst>
        </p:grpSpPr>
        <p:sp>
          <p:nvSpPr>
            <p:cNvPr id="96" name="Freeform 95">
              <a:extLst>
                <a:ext uri="{FF2B5EF4-FFF2-40B4-BE49-F238E27FC236}">
                  <a16:creationId xmlns:a16="http://schemas.microsoft.com/office/drawing/2014/main" id="{41D7254F-BA48-DA48-B97E-4EDFCD3575C3}"/>
                </a:ext>
              </a:extLst>
            </p:cNvPr>
            <p:cNvSpPr>
              <a:spLocks/>
            </p:cNvSpPr>
            <p:nvPr/>
          </p:nvSpPr>
          <p:spPr bwMode="auto">
            <a:xfrm>
              <a:off x="2987824" y="3429000"/>
              <a:ext cx="517849" cy="463385"/>
            </a:xfrm>
            <a:custGeom>
              <a:avLst/>
              <a:gdLst>
                <a:gd name="T0" fmla="*/ 440 w 580"/>
                <a:gd name="T1" fmla="*/ 40 h 519"/>
                <a:gd name="T2" fmla="*/ 298 w 580"/>
                <a:gd name="T3" fmla="*/ 24 h 519"/>
                <a:gd name="T4" fmla="*/ 194 w 580"/>
                <a:gd name="T5" fmla="*/ 14 h 519"/>
                <a:gd name="T6" fmla="*/ 186 w 580"/>
                <a:gd name="T7" fmla="*/ 6 h 519"/>
                <a:gd name="T8" fmla="*/ 0 w 580"/>
                <a:gd name="T9" fmla="*/ 68 h 519"/>
                <a:gd name="T10" fmla="*/ 26 w 580"/>
                <a:gd name="T11" fmla="*/ 50 h 519"/>
                <a:gd name="T12" fmla="*/ 42 w 580"/>
                <a:gd name="T13" fmla="*/ 42 h 519"/>
                <a:gd name="T14" fmla="*/ 96 w 580"/>
                <a:gd name="T15" fmla="*/ 50 h 519"/>
                <a:gd name="T16" fmla="*/ 104 w 580"/>
                <a:gd name="T17" fmla="*/ 58 h 519"/>
                <a:gd name="T18" fmla="*/ 96 w 580"/>
                <a:gd name="T19" fmla="*/ 66 h 519"/>
                <a:gd name="T20" fmla="*/ 174 w 580"/>
                <a:gd name="T21" fmla="*/ 113 h 519"/>
                <a:gd name="T22" fmla="*/ 220 w 580"/>
                <a:gd name="T23" fmla="*/ 113 h 519"/>
                <a:gd name="T24" fmla="*/ 252 w 580"/>
                <a:gd name="T25" fmla="*/ 97 h 519"/>
                <a:gd name="T26" fmla="*/ 260 w 580"/>
                <a:gd name="T27" fmla="*/ 90 h 519"/>
                <a:gd name="T28" fmla="*/ 292 w 580"/>
                <a:gd name="T29" fmla="*/ 90 h 519"/>
                <a:gd name="T30" fmla="*/ 322 w 580"/>
                <a:gd name="T31" fmla="*/ 121 h 519"/>
                <a:gd name="T32" fmla="*/ 330 w 580"/>
                <a:gd name="T33" fmla="*/ 137 h 519"/>
                <a:gd name="T34" fmla="*/ 370 w 580"/>
                <a:gd name="T35" fmla="*/ 169 h 519"/>
                <a:gd name="T36" fmla="*/ 376 w 580"/>
                <a:gd name="T37" fmla="*/ 285 h 519"/>
                <a:gd name="T38" fmla="*/ 384 w 580"/>
                <a:gd name="T39" fmla="*/ 277 h 519"/>
                <a:gd name="T40" fmla="*/ 384 w 580"/>
                <a:gd name="T41" fmla="*/ 309 h 519"/>
                <a:gd name="T42" fmla="*/ 416 w 580"/>
                <a:gd name="T43" fmla="*/ 371 h 519"/>
                <a:gd name="T44" fmla="*/ 432 w 580"/>
                <a:gd name="T45" fmla="*/ 387 h 519"/>
                <a:gd name="T46" fmla="*/ 432 w 580"/>
                <a:gd name="T47" fmla="*/ 403 h 519"/>
                <a:gd name="T48" fmla="*/ 462 w 580"/>
                <a:gd name="T49" fmla="*/ 457 h 519"/>
                <a:gd name="T50" fmla="*/ 486 w 580"/>
                <a:gd name="T51" fmla="*/ 465 h 519"/>
                <a:gd name="T52" fmla="*/ 494 w 580"/>
                <a:gd name="T53" fmla="*/ 511 h 519"/>
                <a:gd name="T54" fmla="*/ 502 w 580"/>
                <a:gd name="T55" fmla="*/ 519 h 519"/>
                <a:gd name="T56" fmla="*/ 556 w 580"/>
                <a:gd name="T57" fmla="*/ 503 h 519"/>
                <a:gd name="T58" fmla="*/ 572 w 580"/>
                <a:gd name="T59" fmla="*/ 503 h 519"/>
                <a:gd name="T60" fmla="*/ 580 w 580"/>
                <a:gd name="T61" fmla="*/ 441 h 519"/>
                <a:gd name="T62" fmla="*/ 540 w 580"/>
                <a:gd name="T63" fmla="*/ 261 h 519"/>
                <a:gd name="T64" fmla="*/ 470 w 580"/>
                <a:gd name="T65" fmla="*/ 42 h 519"/>
                <a:gd name="T66" fmla="*/ 470 w 580"/>
                <a:gd name="T67" fmla="*/ 12 h 519"/>
                <a:gd name="T68" fmla="*/ 458 w 580"/>
                <a:gd name="T69" fmla="*/ 14 h 519"/>
                <a:gd name="T70" fmla="*/ 452 w 580"/>
                <a:gd name="T71" fmla="*/ 20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0" h="519">
                  <a:moveTo>
                    <a:pt x="452" y="20"/>
                  </a:moveTo>
                  <a:lnTo>
                    <a:pt x="440" y="40"/>
                  </a:lnTo>
                  <a:lnTo>
                    <a:pt x="318" y="40"/>
                  </a:lnTo>
                  <a:lnTo>
                    <a:pt x="298" y="24"/>
                  </a:lnTo>
                  <a:lnTo>
                    <a:pt x="212" y="24"/>
                  </a:lnTo>
                  <a:lnTo>
                    <a:pt x="194" y="14"/>
                  </a:lnTo>
                  <a:lnTo>
                    <a:pt x="186" y="0"/>
                  </a:lnTo>
                  <a:lnTo>
                    <a:pt x="186" y="6"/>
                  </a:lnTo>
                  <a:lnTo>
                    <a:pt x="0" y="6"/>
                  </a:lnTo>
                  <a:lnTo>
                    <a:pt x="0" y="68"/>
                  </a:lnTo>
                  <a:lnTo>
                    <a:pt x="18" y="66"/>
                  </a:lnTo>
                  <a:lnTo>
                    <a:pt x="26" y="50"/>
                  </a:lnTo>
                  <a:lnTo>
                    <a:pt x="34" y="50"/>
                  </a:lnTo>
                  <a:lnTo>
                    <a:pt x="42" y="42"/>
                  </a:lnTo>
                  <a:lnTo>
                    <a:pt x="42" y="58"/>
                  </a:lnTo>
                  <a:lnTo>
                    <a:pt x="96" y="50"/>
                  </a:lnTo>
                  <a:lnTo>
                    <a:pt x="104" y="50"/>
                  </a:lnTo>
                  <a:lnTo>
                    <a:pt x="104" y="58"/>
                  </a:lnTo>
                  <a:lnTo>
                    <a:pt x="96" y="58"/>
                  </a:lnTo>
                  <a:lnTo>
                    <a:pt x="96" y="66"/>
                  </a:lnTo>
                  <a:lnTo>
                    <a:pt x="158" y="90"/>
                  </a:lnTo>
                  <a:lnTo>
                    <a:pt x="174" y="113"/>
                  </a:lnTo>
                  <a:lnTo>
                    <a:pt x="182" y="121"/>
                  </a:lnTo>
                  <a:lnTo>
                    <a:pt x="220" y="113"/>
                  </a:lnTo>
                  <a:lnTo>
                    <a:pt x="236" y="97"/>
                  </a:lnTo>
                  <a:lnTo>
                    <a:pt x="252" y="97"/>
                  </a:lnTo>
                  <a:lnTo>
                    <a:pt x="252" y="90"/>
                  </a:lnTo>
                  <a:lnTo>
                    <a:pt x="260" y="90"/>
                  </a:lnTo>
                  <a:lnTo>
                    <a:pt x="268" y="90"/>
                  </a:lnTo>
                  <a:lnTo>
                    <a:pt x="292" y="90"/>
                  </a:lnTo>
                  <a:lnTo>
                    <a:pt x="314" y="121"/>
                  </a:lnTo>
                  <a:lnTo>
                    <a:pt x="322" y="121"/>
                  </a:lnTo>
                  <a:lnTo>
                    <a:pt x="322" y="137"/>
                  </a:lnTo>
                  <a:lnTo>
                    <a:pt x="330" y="137"/>
                  </a:lnTo>
                  <a:lnTo>
                    <a:pt x="354" y="161"/>
                  </a:lnTo>
                  <a:lnTo>
                    <a:pt x="370" y="169"/>
                  </a:lnTo>
                  <a:lnTo>
                    <a:pt x="376" y="177"/>
                  </a:lnTo>
                  <a:lnTo>
                    <a:pt x="376" y="285"/>
                  </a:lnTo>
                  <a:lnTo>
                    <a:pt x="384" y="285"/>
                  </a:lnTo>
                  <a:lnTo>
                    <a:pt x="384" y="277"/>
                  </a:lnTo>
                  <a:lnTo>
                    <a:pt x="392" y="277"/>
                  </a:lnTo>
                  <a:lnTo>
                    <a:pt x="384" y="309"/>
                  </a:lnTo>
                  <a:lnTo>
                    <a:pt x="392" y="325"/>
                  </a:lnTo>
                  <a:lnTo>
                    <a:pt x="416" y="371"/>
                  </a:lnTo>
                  <a:lnTo>
                    <a:pt x="432" y="363"/>
                  </a:lnTo>
                  <a:lnTo>
                    <a:pt x="432" y="387"/>
                  </a:lnTo>
                  <a:lnTo>
                    <a:pt x="440" y="387"/>
                  </a:lnTo>
                  <a:lnTo>
                    <a:pt x="432" y="403"/>
                  </a:lnTo>
                  <a:lnTo>
                    <a:pt x="456" y="449"/>
                  </a:lnTo>
                  <a:lnTo>
                    <a:pt x="462" y="457"/>
                  </a:lnTo>
                  <a:lnTo>
                    <a:pt x="478" y="457"/>
                  </a:lnTo>
                  <a:lnTo>
                    <a:pt x="486" y="465"/>
                  </a:lnTo>
                  <a:lnTo>
                    <a:pt x="494" y="497"/>
                  </a:lnTo>
                  <a:lnTo>
                    <a:pt x="494" y="511"/>
                  </a:lnTo>
                  <a:lnTo>
                    <a:pt x="502" y="511"/>
                  </a:lnTo>
                  <a:lnTo>
                    <a:pt x="502" y="519"/>
                  </a:lnTo>
                  <a:lnTo>
                    <a:pt x="534" y="519"/>
                  </a:lnTo>
                  <a:lnTo>
                    <a:pt x="556" y="503"/>
                  </a:lnTo>
                  <a:lnTo>
                    <a:pt x="564" y="511"/>
                  </a:lnTo>
                  <a:lnTo>
                    <a:pt x="572" y="503"/>
                  </a:lnTo>
                  <a:lnTo>
                    <a:pt x="564" y="497"/>
                  </a:lnTo>
                  <a:lnTo>
                    <a:pt x="580" y="441"/>
                  </a:lnTo>
                  <a:lnTo>
                    <a:pt x="580" y="363"/>
                  </a:lnTo>
                  <a:lnTo>
                    <a:pt x="540" y="261"/>
                  </a:lnTo>
                  <a:lnTo>
                    <a:pt x="540" y="223"/>
                  </a:lnTo>
                  <a:lnTo>
                    <a:pt x="470" y="42"/>
                  </a:lnTo>
                  <a:lnTo>
                    <a:pt x="470" y="34"/>
                  </a:lnTo>
                  <a:lnTo>
                    <a:pt x="470" y="12"/>
                  </a:lnTo>
                  <a:lnTo>
                    <a:pt x="472" y="8"/>
                  </a:lnTo>
                  <a:lnTo>
                    <a:pt x="458" y="14"/>
                  </a:lnTo>
                  <a:lnTo>
                    <a:pt x="452" y="20"/>
                  </a:lnTo>
                  <a:lnTo>
                    <a:pt x="452" y="20"/>
                  </a:lnTo>
                  <a:close/>
                </a:path>
              </a:pathLst>
            </a:custGeom>
            <a:solidFill>
              <a:schemeClr val="accent5"/>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97" name="Freeform 96">
              <a:extLst>
                <a:ext uri="{FF2B5EF4-FFF2-40B4-BE49-F238E27FC236}">
                  <a16:creationId xmlns:a16="http://schemas.microsoft.com/office/drawing/2014/main" id="{E08D75D9-0947-6947-BEE4-4DECD6654962}"/>
                </a:ext>
              </a:extLst>
            </p:cNvPr>
            <p:cNvSpPr>
              <a:spLocks/>
            </p:cNvSpPr>
            <p:nvPr/>
          </p:nvSpPr>
          <p:spPr bwMode="auto">
            <a:xfrm>
              <a:off x="2918182" y="3041506"/>
              <a:ext cx="235710" cy="453564"/>
            </a:xfrm>
            <a:custGeom>
              <a:avLst/>
              <a:gdLst>
                <a:gd name="T0" fmla="*/ 132 w 132"/>
                <a:gd name="T1" fmla="*/ 220 h 254"/>
                <a:gd name="T2" fmla="*/ 132 w 132"/>
                <a:gd name="T3" fmla="*/ 217 h 254"/>
                <a:gd name="T4" fmla="*/ 131 w 132"/>
                <a:gd name="T5" fmla="*/ 216 h 254"/>
                <a:gd name="T6" fmla="*/ 131 w 132"/>
                <a:gd name="T7" fmla="*/ 132 h 254"/>
                <a:gd name="T8" fmla="*/ 125 w 132"/>
                <a:gd name="T9" fmla="*/ 116 h 254"/>
                <a:gd name="T10" fmla="*/ 125 w 132"/>
                <a:gd name="T11" fmla="*/ 90 h 254"/>
                <a:gd name="T12" fmla="*/ 119 w 132"/>
                <a:gd name="T13" fmla="*/ 77 h 254"/>
                <a:gd name="T14" fmla="*/ 119 w 132"/>
                <a:gd name="T15" fmla="*/ 71 h 254"/>
                <a:gd name="T16" fmla="*/ 115 w 132"/>
                <a:gd name="T17" fmla="*/ 63 h 254"/>
                <a:gd name="T18" fmla="*/ 115 w 132"/>
                <a:gd name="T19" fmla="*/ 22 h 254"/>
                <a:gd name="T20" fmla="*/ 111 w 132"/>
                <a:gd name="T21" fmla="*/ 9 h 254"/>
                <a:gd name="T22" fmla="*/ 111 w 132"/>
                <a:gd name="T23" fmla="*/ 0 h 254"/>
                <a:gd name="T24" fmla="*/ 16 w 132"/>
                <a:gd name="T25" fmla="*/ 0 h 254"/>
                <a:gd name="T26" fmla="*/ 16 w 132"/>
                <a:gd name="T27" fmla="*/ 56 h 254"/>
                <a:gd name="T28" fmla="*/ 16 w 132"/>
                <a:gd name="T29" fmla="*/ 68 h 254"/>
                <a:gd name="T30" fmla="*/ 16 w 132"/>
                <a:gd name="T31" fmla="*/ 68 h 254"/>
                <a:gd name="T32" fmla="*/ 7 w 132"/>
                <a:gd name="T33" fmla="*/ 92 h 254"/>
                <a:gd name="T34" fmla="*/ 6 w 132"/>
                <a:gd name="T35" fmla="*/ 108 h 254"/>
                <a:gd name="T36" fmla="*/ 1 w 132"/>
                <a:gd name="T37" fmla="*/ 157 h 254"/>
                <a:gd name="T38" fmla="*/ 1 w 132"/>
                <a:gd name="T39" fmla="*/ 248 h 254"/>
                <a:gd name="T40" fmla="*/ 1 w 132"/>
                <a:gd name="T41" fmla="*/ 248 h 254"/>
                <a:gd name="T42" fmla="*/ 17 w 132"/>
                <a:gd name="T43" fmla="*/ 250 h 254"/>
                <a:gd name="T44" fmla="*/ 17 w 132"/>
                <a:gd name="T45" fmla="*/ 246 h 254"/>
                <a:gd name="T46" fmla="*/ 25 w 132"/>
                <a:gd name="T47" fmla="*/ 223 h 254"/>
                <a:gd name="T48" fmla="*/ 25 w 132"/>
                <a:gd name="T49" fmla="*/ 246 h 254"/>
                <a:gd name="T50" fmla="*/ 25 w 132"/>
                <a:gd name="T51" fmla="*/ 250 h 254"/>
                <a:gd name="T52" fmla="*/ 25 w 132"/>
                <a:gd name="T53" fmla="*/ 254 h 254"/>
                <a:gd name="T54" fmla="*/ 39 w 132"/>
                <a:gd name="T55" fmla="*/ 251 h 254"/>
                <a:gd name="T56" fmla="*/ 39 w 132"/>
                <a:gd name="T57" fmla="*/ 220 h 254"/>
                <a:gd name="T58" fmla="*/ 132 w 132"/>
                <a:gd name="T59" fmla="*/ 22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32" h="254">
                  <a:moveTo>
                    <a:pt x="132" y="220"/>
                  </a:moveTo>
                  <a:cubicBezTo>
                    <a:pt x="132" y="217"/>
                    <a:pt x="132" y="217"/>
                    <a:pt x="132" y="217"/>
                  </a:cubicBezTo>
                  <a:cubicBezTo>
                    <a:pt x="131" y="216"/>
                    <a:pt x="131" y="216"/>
                    <a:pt x="131" y="216"/>
                  </a:cubicBezTo>
                  <a:cubicBezTo>
                    <a:pt x="131" y="132"/>
                    <a:pt x="131" y="132"/>
                    <a:pt x="131" y="132"/>
                  </a:cubicBezTo>
                  <a:cubicBezTo>
                    <a:pt x="125" y="116"/>
                    <a:pt x="125" y="116"/>
                    <a:pt x="125" y="116"/>
                  </a:cubicBezTo>
                  <a:cubicBezTo>
                    <a:pt x="125" y="90"/>
                    <a:pt x="125" y="90"/>
                    <a:pt x="125" y="90"/>
                  </a:cubicBezTo>
                  <a:cubicBezTo>
                    <a:pt x="119" y="77"/>
                    <a:pt x="119" y="77"/>
                    <a:pt x="119" y="77"/>
                  </a:cubicBezTo>
                  <a:cubicBezTo>
                    <a:pt x="119" y="71"/>
                    <a:pt x="119" y="71"/>
                    <a:pt x="119" y="71"/>
                  </a:cubicBezTo>
                  <a:cubicBezTo>
                    <a:pt x="115" y="63"/>
                    <a:pt x="115" y="63"/>
                    <a:pt x="115" y="63"/>
                  </a:cubicBezTo>
                  <a:cubicBezTo>
                    <a:pt x="115" y="22"/>
                    <a:pt x="115" y="22"/>
                    <a:pt x="115" y="22"/>
                  </a:cubicBezTo>
                  <a:cubicBezTo>
                    <a:pt x="111" y="9"/>
                    <a:pt x="111" y="9"/>
                    <a:pt x="111" y="9"/>
                  </a:cubicBezTo>
                  <a:cubicBezTo>
                    <a:pt x="111" y="0"/>
                    <a:pt x="111" y="0"/>
                    <a:pt x="111" y="0"/>
                  </a:cubicBezTo>
                  <a:cubicBezTo>
                    <a:pt x="16" y="0"/>
                    <a:pt x="16" y="0"/>
                    <a:pt x="16" y="0"/>
                  </a:cubicBezTo>
                  <a:cubicBezTo>
                    <a:pt x="16" y="56"/>
                    <a:pt x="16" y="56"/>
                    <a:pt x="16" y="56"/>
                  </a:cubicBezTo>
                  <a:cubicBezTo>
                    <a:pt x="16" y="68"/>
                    <a:pt x="16" y="68"/>
                    <a:pt x="16" y="68"/>
                  </a:cubicBezTo>
                  <a:cubicBezTo>
                    <a:pt x="16" y="68"/>
                    <a:pt x="16" y="68"/>
                    <a:pt x="16" y="68"/>
                  </a:cubicBezTo>
                  <a:cubicBezTo>
                    <a:pt x="12" y="78"/>
                    <a:pt x="7" y="90"/>
                    <a:pt x="7" y="92"/>
                  </a:cubicBezTo>
                  <a:cubicBezTo>
                    <a:pt x="7" y="93"/>
                    <a:pt x="7" y="99"/>
                    <a:pt x="6" y="108"/>
                  </a:cubicBezTo>
                  <a:cubicBezTo>
                    <a:pt x="3" y="126"/>
                    <a:pt x="0" y="154"/>
                    <a:pt x="1" y="157"/>
                  </a:cubicBezTo>
                  <a:cubicBezTo>
                    <a:pt x="2" y="161"/>
                    <a:pt x="1" y="227"/>
                    <a:pt x="1" y="248"/>
                  </a:cubicBezTo>
                  <a:cubicBezTo>
                    <a:pt x="1" y="248"/>
                    <a:pt x="1" y="248"/>
                    <a:pt x="1" y="248"/>
                  </a:cubicBezTo>
                  <a:cubicBezTo>
                    <a:pt x="17" y="250"/>
                    <a:pt x="17" y="250"/>
                    <a:pt x="17" y="250"/>
                  </a:cubicBezTo>
                  <a:cubicBezTo>
                    <a:pt x="17" y="246"/>
                    <a:pt x="17" y="246"/>
                    <a:pt x="17" y="246"/>
                  </a:cubicBezTo>
                  <a:cubicBezTo>
                    <a:pt x="25" y="223"/>
                    <a:pt x="25" y="223"/>
                    <a:pt x="25" y="223"/>
                  </a:cubicBezTo>
                  <a:cubicBezTo>
                    <a:pt x="25" y="246"/>
                    <a:pt x="25" y="246"/>
                    <a:pt x="25" y="246"/>
                  </a:cubicBezTo>
                  <a:cubicBezTo>
                    <a:pt x="25" y="250"/>
                    <a:pt x="25" y="250"/>
                    <a:pt x="25" y="250"/>
                  </a:cubicBezTo>
                  <a:cubicBezTo>
                    <a:pt x="25" y="254"/>
                    <a:pt x="25" y="254"/>
                    <a:pt x="25" y="254"/>
                  </a:cubicBezTo>
                  <a:cubicBezTo>
                    <a:pt x="39" y="251"/>
                    <a:pt x="39" y="251"/>
                    <a:pt x="39" y="251"/>
                  </a:cubicBezTo>
                  <a:cubicBezTo>
                    <a:pt x="39" y="220"/>
                    <a:pt x="39" y="220"/>
                    <a:pt x="39" y="220"/>
                  </a:cubicBezTo>
                  <a:lnTo>
                    <a:pt x="132" y="220"/>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98" name="Freeform 97">
              <a:extLst>
                <a:ext uri="{FF2B5EF4-FFF2-40B4-BE49-F238E27FC236}">
                  <a16:creationId xmlns:a16="http://schemas.microsoft.com/office/drawing/2014/main" id="{ECDD3F57-F3BA-9E4E-8ABA-8563FE4641C7}"/>
                </a:ext>
              </a:extLst>
            </p:cNvPr>
            <p:cNvSpPr>
              <a:spLocks/>
            </p:cNvSpPr>
            <p:nvPr/>
          </p:nvSpPr>
          <p:spPr bwMode="auto">
            <a:xfrm>
              <a:off x="2694972" y="3041506"/>
              <a:ext cx="251782" cy="453564"/>
            </a:xfrm>
            <a:custGeom>
              <a:avLst/>
              <a:gdLst>
                <a:gd name="T0" fmla="*/ 131 w 141"/>
                <a:gd name="T1" fmla="*/ 108 h 254"/>
                <a:gd name="T2" fmla="*/ 141 w 141"/>
                <a:gd name="T3" fmla="*/ 68 h 254"/>
                <a:gd name="T4" fmla="*/ 141 w 141"/>
                <a:gd name="T5" fmla="*/ 56 h 254"/>
                <a:gd name="T6" fmla="*/ 47 w 141"/>
                <a:gd name="T7" fmla="*/ 0 h 254"/>
                <a:gd name="T8" fmla="*/ 44 w 141"/>
                <a:gd name="T9" fmla="*/ 10 h 254"/>
                <a:gd name="T10" fmla="*/ 37 w 141"/>
                <a:gd name="T11" fmla="*/ 35 h 254"/>
                <a:gd name="T12" fmla="*/ 32 w 141"/>
                <a:gd name="T13" fmla="*/ 44 h 254"/>
                <a:gd name="T14" fmla="*/ 30 w 141"/>
                <a:gd name="T15" fmla="*/ 46 h 254"/>
                <a:gd name="T16" fmla="*/ 27 w 141"/>
                <a:gd name="T17" fmla="*/ 49 h 254"/>
                <a:gd name="T18" fmla="*/ 25 w 141"/>
                <a:gd name="T19" fmla="*/ 50 h 254"/>
                <a:gd name="T20" fmla="*/ 24 w 141"/>
                <a:gd name="T21" fmla="*/ 50 h 254"/>
                <a:gd name="T22" fmla="*/ 17 w 141"/>
                <a:gd name="T23" fmla="*/ 59 h 254"/>
                <a:gd name="T24" fmla="*/ 19 w 141"/>
                <a:gd name="T25" fmla="*/ 75 h 254"/>
                <a:gd name="T26" fmla="*/ 20 w 141"/>
                <a:gd name="T27" fmla="*/ 86 h 254"/>
                <a:gd name="T28" fmla="*/ 19 w 141"/>
                <a:gd name="T29" fmla="*/ 87 h 254"/>
                <a:gd name="T30" fmla="*/ 18 w 141"/>
                <a:gd name="T31" fmla="*/ 88 h 254"/>
                <a:gd name="T32" fmla="*/ 17 w 141"/>
                <a:gd name="T33" fmla="*/ 89 h 254"/>
                <a:gd name="T34" fmla="*/ 17 w 141"/>
                <a:gd name="T35" fmla="*/ 90 h 254"/>
                <a:gd name="T36" fmla="*/ 14 w 141"/>
                <a:gd name="T37" fmla="*/ 100 h 254"/>
                <a:gd name="T38" fmla="*/ 14 w 141"/>
                <a:gd name="T39" fmla="*/ 148 h 254"/>
                <a:gd name="T40" fmla="*/ 0 w 141"/>
                <a:gd name="T41" fmla="*/ 195 h 254"/>
                <a:gd name="T42" fmla="*/ 60 w 141"/>
                <a:gd name="T43" fmla="*/ 200 h 254"/>
                <a:gd name="T44" fmla="*/ 55 w 141"/>
                <a:gd name="T45" fmla="*/ 205 h 254"/>
                <a:gd name="T46" fmla="*/ 59 w 141"/>
                <a:gd name="T47" fmla="*/ 217 h 254"/>
                <a:gd name="T48" fmla="*/ 63 w 141"/>
                <a:gd name="T49" fmla="*/ 220 h 254"/>
                <a:gd name="T50" fmla="*/ 61 w 141"/>
                <a:gd name="T51" fmla="*/ 241 h 254"/>
                <a:gd name="T52" fmla="*/ 56 w 141"/>
                <a:gd name="T53" fmla="*/ 249 h 254"/>
                <a:gd name="T54" fmla="*/ 57 w 141"/>
                <a:gd name="T55" fmla="*/ 249 h 254"/>
                <a:gd name="T56" fmla="*/ 87 w 141"/>
                <a:gd name="T57" fmla="*/ 254 h 254"/>
                <a:gd name="T58" fmla="*/ 103 w 141"/>
                <a:gd name="T59" fmla="*/ 250 h 254"/>
                <a:gd name="T60" fmla="*/ 126 w 141"/>
                <a:gd name="T61" fmla="*/ 248 h 254"/>
                <a:gd name="T62" fmla="*/ 126 w 141"/>
                <a:gd name="T63" fmla="*/ 15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1" h="254">
                  <a:moveTo>
                    <a:pt x="126" y="157"/>
                  </a:moveTo>
                  <a:cubicBezTo>
                    <a:pt x="125" y="154"/>
                    <a:pt x="128" y="126"/>
                    <a:pt x="131" y="108"/>
                  </a:cubicBezTo>
                  <a:cubicBezTo>
                    <a:pt x="132" y="99"/>
                    <a:pt x="132" y="93"/>
                    <a:pt x="132" y="92"/>
                  </a:cubicBezTo>
                  <a:cubicBezTo>
                    <a:pt x="132" y="90"/>
                    <a:pt x="137" y="78"/>
                    <a:pt x="141" y="68"/>
                  </a:cubicBezTo>
                  <a:cubicBezTo>
                    <a:pt x="141" y="68"/>
                    <a:pt x="141" y="68"/>
                    <a:pt x="141" y="68"/>
                  </a:cubicBezTo>
                  <a:cubicBezTo>
                    <a:pt x="141" y="56"/>
                    <a:pt x="141" y="56"/>
                    <a:pt x="141" y="56"/>
                  </a:cubicBezTo>
                  <a:cubicBezTo>
                    <a:pt x="141" y="0"/>
                    <a:pt x="141" y="0"/>
                    <a:pt x="141" y="0"/>
                  </a:cubicBezTo>
                  <a:cubicBezTo>
                    <a:pt x="47" y="0"/>
                    <a:pt x="47" y="0"/>
                    <a:pt x="47" y="0"/>
                  </a:cubicBezTo>
                  <a:cubicBezTo>
                    <a:pt x="45" y="5"/>
                    <a:pt x="45" y="5"/>
                    <a:pt x="45" y="5"/>
                  </a:cubicBezTo>
                  <a:cubicBezTo>
                    <a:pt x="44" y="10"/>
                    <a:pt x="44" y="10"/>
                    <a:pt x="44" y="10"/>
                  </a:cubicBezTo>
                  <a:cubicBezTo>
                    <a:pt x="37" y="16"/>
                    <a:pt x="37" y="16"/>
                    <a:pt x="37" y="16"/>
                  </a:cubicBezTo>
                  <a:cubicBezTo>
                    <a:pt x="37" y="35"/>
                    <a:pt x="37" y="35"/>
                    <a:pt x="37" y="35"/>
                  </a:cubicBezTo>
                  <a:cubicBezTo>
                    <a:pt x="37" y="35"/>
                    <a:pt x="37" y="35"/>
                    <a:pt x="37" y="35"/>
                  </a:cubicBezTo>
                  <a:cubicBezTo>
                    <a:pt x="37" y="35"/>
                    <a:pt x="35" y="39"/>
                    <a:pt x="32" y="44"/>
                  </a:cubicBezTo>
                  <a:cubicBezTo>
                    <a:pt x="30" y="46"/>
                    <a:pt x="30" y="46"/>
                    <a:pt x="30" y="46"/>
                  </a:cubicBezTo>
                  <a:cubicBezTo>
                    <a:pt x="30" y="46"/>
                    <a:pt x="30" y="46"/>
                    <a:pt x="30" y="46"/>
                  </a:cubicBezTo>
                  <a:cubicBezTo>
                    <a:pt x="30" y="46"/>
                    <a:pt x="30" y="46"/>
                    <a:pt x="30" y="46"/>
                  </a:cubicBezTo>
                  <a:cubicBezTo>
                    <a:pt x="29" y="46"/>
                    <a:pt x="29" y="47"/>
                    <a:pt x="27" y="49"/>
                  </a:cubicBezTo>
                  <a:cubicBezTo>
                    <a:pt x="26" y="50"/>
                    <a:pt x="26" y="50"/>
                    <a:pt x="26" y="50"/>
                  </a:cubicBezTo>
                  <a:cubicBezTo>
                    <a:pt x="25" y="50"/>
                    <a:pt x="25" y="50"/>
                    <a:pt x="25" y="50"/>
                  </a:cubicBezTo>
                  <a:cubicBezTo>
                    <a:pt x="25" y="50"/>
                    <a:pt x="25" y="50"/>
                    <a:pt x="25" y="50"/>
                  </a:cubicBezTo>
                  <a:cubicBezTo>
                    <a:pt x="24" y="50"/>
                    <a:pt x="24" y="50"/>
                    <a:pt x="24" y="50"/>
                  </a:cubicBezTo>
                  <a:cubicBezTo>
                    <a:pt x="24" y="50"/>
                    <a:pt x="24" y="50"/>
                    <a:pt x="24" y="50"/>
                  </a:cubicBezTo>
                  <a:cubicBezTo>
                    <a:pt x="23" y="52"/>
                    <a:pt x="19" y="56"/>
                    <a:pt x="17" y="59"/>
                  </a:cubicBezTo>
                  <a:cubicBezTo>
                    <a:pt x="17" y="63"/>
                    <a:pt x="17" y="63"/>
                    <a:pt x="17" y="63"/>
                  </a:cubicBezTo>
                  <a:cubicBezTo>
                    <a:pt x="18" y="68"/>
                    <a:pt x="19" y="75"/>
                    <a:pt x="19" y="75"/>
                  </a:cubicBezTo>
                  <a:cubicBezTo>
                    <a:pt x="19" y="78"/>
                    <a:pt x="20" y="81"/>
                    <a:pt x="20" y="84"/>
                  </a:cubicBezTo>
                  <a:cubicBezTo>
                    <a:pt x="20" y="86"/>
                    <a:pt x="20" y="86"/>
                    <a:pt x="20" y="86"/>
                  </a:cubicBezTo>
                  <a:cubicBezTo>
                    <a:pt x="19" y="86"/>
                    <a:pt x="19" y="86"/>
                    <a:pt x="19" y="86"/>
                  </a:cubicBezTo>
                  <a:cubicBezTo>
                    <a:pt x="19" y="87"/>
                    <a:pt x="19" y="87"/>
                    <a:pt x="19" y="87"/>
                  </a:cubicBezTo>
                  <a:cubicBezTo>
                    <a:pt x="18" y="87"/>
                    <a:pt x="18" y="87"/>
                    <a:pt x="18" y="87"/>
                  </a:cubicBezTo>
                  <a:cubicBezTo>
                    <a:pt x="18" y="88"/>
                    <a:pt x="18" y="88"/>
                    <a:pt x="18" y="88"/>
                  </a:cubicBezTo>
                  <a:cubicBezTo>
                    <a:pt x="18" y="88"/>
                    <a:pt x="18" y="88"/>
                    <a:pt x="17" y="88"/>
                  </a:cubicBezTo>
                  <a:cubicBezTo>
                    <a:pt x="17" y="89"/>
                    <a:pt x="17" y="89"/>
                    <a:pt x="17" y="89"/>
                  </a:cubicBezTo>
                  <a:cubicBezTo>
                    <a:pt x="17" y="90"/>
                    <a:pt x="17" y="90"/>
                    <a:pt x="17" y="90"/>
                  </a:cubicBezTo>
                  <a:cubicBezTo>
                    <a:pt x="17" y="90"/>
                    <a:pt x="17" y="90"/>
                    <a:pt x="17" y="90"/>
                  </a:cubicBezTo>
                  <a:cubicBezTo>
                    <a:pt x="17" y="91"/>
                    <a:pt x="16" y="93"/>
                    <a:pt x="14" y="99"/>
                  </a:cubicBezTo>
                  <a:cubicBezTo>
                    <a:pt x="14" y="100"/>
                    <a:pt x="14" y="100"/>
                    <a:pt x="14" y="100"/>
                  </a:cubicBezTo>
                  <a:cubicBezTo>
                    <a:pt x="14" y="100"/>
                    <a:pt x="14" y="100"/>
                    <a:pt x="14" y="100"/>
                  </a:cubicBezTo>
                  <a:cubicBezTo>
                    <a:pt x="14" y="148"/>
                    <a:pt x="14" y="148"/>
                    <a:pt x="14" y="148"/>
                  </a:cubicBezTo>
                  <a:cubicBezTo>
                    <a:pt x="0" y="171"/>
                    <a:pt x="0" y="171"/>
                    <a:pt x="0" y="171"/>
                  </a:cubicBezTo>
                  <a:cubicBezTo>
                    <a:pt x="0" y="195"/>
                    <a:pt x="0" y="195"/>
                    <a:pt x="0" y="195"/>
                  </a:cubicBezTo>
                  <a:cubicBezTo>
                    <a:pt x="59" y="195"/>
                    <a:pt x="59" y="195"/>
                    <a:pt x="59" y="195"/>
                  </a:cubicBezTo>
                  <a:cubicBezTo>
                    <a:pt x="60" y="200"/>
                    <a:pt x="60" y="200"/>
                    <a:pt x="60" y="200"/>
                  </a:cubicBezTo>
                  <a:cubicBezTo>
                    <a:pt x="61" y="201"/>
                    <a:pt x="61" y="202"/>
                    <a:pt x="60" y="203"/>
                  </a:cubicBezTo>
                  <a:cubicBezTo>
                    <a:pt x="59" y="205"/>
                    <a:pt x="56" y="205"/>
                    <a:pt x="55" y="205"/>
                  </a:cubicBezTo>
                  <a:cubicBezTo>
                    <a:pt x="55" y="217"/>
                    <a:pt x="55" y="217"/>
                    <a:pt x="55" y="217"/>
                  </a:cubicBezTo>
                  <a:cubicBezTo>
                    <a:pt x="59" y="217"/>
                    <a:pt x="59" y="217"/>
                    <a:pt x="59" y="217"/>
                  </a:cubicBezTo>
                  <a:cubicBezTo>
                    <a:pt x="59" y="220"/>
                    <a:pt x="59" y="220"/>
                    <a:pt x="59" y="220"/>
                  </a:cubicBezTo>
                  <a:cubicBezTo>
                    <a:pt x="63" y="220"/>
                    <a:pt x="63" y="220"/>
                    <a:pt x="63" y="220"/>
                  </a:cubicBezTo>
                  <a:cubicBezTo>
                    <a:pt x="61" y="233"/>
                    <a:pt x="61" y="233"/>
                    <a:pt x="61" y="233"/>
                  </a:cubicBezTo>
                  <a:cubicBezTo>
                    <a:pt x="61" y="241"/>
                    <a:pt x="61" y="241"/>
                    <a:pt x="61" y="241"/>
                  </a:cubicBezTo>
                  <a:cubicBezTo>
                    <a:pt x="61" y="243"/>
                    <a:pt x="58" y="244"/>
                    <a:pt x="56" y="244"/>
                  </a:cubicBezTo>
                  <a:cubicBezTo>
                    <a:pt x="56" y="249"/>
                    <a:pt x="56" y="249"/>
                    <a:pt x="56" y="249"/>
                  </a:cubicBezTo>
                  <a:cubicBezTo>
                    <a:pt x="57" y="249"/>
                    <a:pt x="57" y="249"/>
                    <a:pt x="57" y="249"/>
                  </a:cubicBezTo>
                  <a:cubicBezTo>
                    <a:pt x="57" y="249"/>
                    <a:pt x="57" y="249"/>
                    <a:pt x="57" y="249"/>
                  </a:cubicBezTo>
                  <a:cubicBezTo>
                    <a:pt x="64" y="246"/>
                    <a:pt x="64" y="246"/>
                    <a:pt x="64" y="246"/>
                  </a:cubicBezTo>
                  <a:cubicBezTo>
                    <a:pt x="87" y="254"/>
                    <a:pt x="87" y="254"/>
                    <a:pt x="87" y="254"/>
                  </a:cubicBezTo>
                  <a:cubicBezTo>
                    <a:pt x="95" y="250"/>
                    <a:pt x="95" y="250"/>
                    <a:pt x="95" y="250"/>
                  </a:cubicBezTo>
                  <a:cubicBezTo>
                    <a:pt x="103" y="250"/>
                    <a:pt x="103" y="250"/>
                    <a:pt x="103" y="250"/>
                  </a:cubicBezTo>
                  <a:cubicBezTo>
                    <a:pt x="110" y="246"/>
                    <a:pt x="110" y="246"/>
                    <a:pt x="110" y="246"/>
                  </a:cubicBezTo>
                  <a:cubicBezTo>
                    <a:pt x="126" y="248"/>
                    <a:pt x="126" y="248"/>
                    <a:pt x="126" y="248"/>
                  </a:cubicBezTo>
                  <a:cubicBezTo>
                    <a:pt x="126" y="248"/>
                    <a:pt x="126" y="248"/>
                    <a:pt x="126" y="248"/>
                  </a:cubicBezTo>
                  <a:cubicBezTo>
                    <a:pt x="126" y="227"/>
                    <a:pt x="127" y="161"/>
                    <a:pt x="126" y="157"/>
                  </a:cubicBez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99" name="Freeform 98">
              <a:extLst>
                <a:ext uri="{FF2B5EF4-FFF2-40B4-BE49-F238E27FC236}">
                  <a16:creationId xmlns:a16="http://schemas.microsoft.com/office/drawing/2014/main" id="{86924D6A-2457-0E4D-A2EF-F83F1371EC55}"/>
                </a:ext>
              </a:extLst>
            </p:cNvPr>
            <p:cNvSpPr>
              <a:spLocks/>
            </p:cNvSpPr>
            <p:nvPr/>
          </p:nvSpPr>
          <p:spPr bwMode="auto">
            <a:xfrm>
              <a:off x="3189606" y="2902223"/>
              <a:ext cx="631240" cy="292852"/>
            </a:xfrm>
            <a:custGeom>
              <a:avLst/>
              <a:gdLst>
                <a:gd name="T0" fmla="*/ 103 w 353"/>
                <a:gd name="T1" fmla="*/ 22 h 164"/>
                <a:gd name="T2" fmla="*/ 95 w 353"/>
                <a:gd name="T3" fmla="*/ 25 h 164"/>
                <a:gd name="T4" fmla="*/ 94 w 353"/>
                <a:gd name="T5" fmla="*/ 29 h 164"/>
                <a:gd name="T6" fmla="*/ 66 w 353"/>
                <a:gd name="T7" fmla="*/ 34 h 164"/>
                <a:gd name="T8" fmla="*/ 50 w 353"/>
                <a:gd name="T9" fmla="*/ 45 h 164"/>
                <a:gd name="T10" fmla="*/ 42 w 353"/>
                <a:gd name="T11" fmla="*/ 48 h 164"/>
                <a:gd name="T12" fmla="*/ 31 w 353"/>
                <a:gd name="T13" fmla="*/ 52 h 164"/>
                <a:gd name="T14" fmla="*/ 19 w 353"/>
                <a:gd name="T15" fmla="*/ 58 h 164"/>
                <a:gd name="T16" fmla="*/ 7 w 353"/>
                <a:gd name="T17" fmla="*/ 65 h 164"/>
                <a:gd name="T18" fmla="*/ 3 w 353"/>
                <a:gd name="T19" fmla="*/ 70 h 164"/>
                <a:gd name="T20" fmla="*/ 0 w 353"/>
                <a:gd name="T21" fmla="*/ 73 h 164"/>
                <a:gd name="T22" fmla="*/ 0 w 353"/>
                <a:gd name="T23" fmla="*/ 78 h 164"/>
                <a:gd name="T24" fmla="*/ 73 w 353"/>
                <a:gd name="T25" fmla="*/ 74 h 164"/>
                <a:gd name="T26" fmla="*/ 70 w 353"/>
                <a:gd name="T27" fmla="*/ 74 h 164"/>
                <a:gd name="T28" fmla="*/ 75 w 353"/>
                <a:gd name="T29" fmla="*/ 71 h 164"/>
                <a:gd name="T30" fmla="*/ 140 w 353"/>
                <a:gd name="T31" fmla="*/ 71 h 164"/>
                <a:gd name="T32" fmla="*/ 154 w 353"/>
                <a:gd name="T33" fmla="*/ 78 h 164"/>
                <a:gd name="T34" fmla="*/ 193 w 353"/>
                <a:gd name="T35" fmla="*/ 88 h 164"/>
                <a:gd name="T36" fmla="*/ 206 w 353"/>
                <a:gd name="T37" fmla="*/ 95 h 164"/>
                <a:gd name="T38" fmla="*/ 211 w 353"/>
                <a:gd name="T39" fmla="*/ 107 h 164"/>
                <a:gd name="T40" fmla="*/ 226 w 353"/>
                <a:gd name="T41" fmla="*/ 122 h 164"/>
                <a:gd name="T42" fmla="*/ 230 w 353"/>
                <a:gd name="T43" fmla="*/ 125 h 164"/>
                <a:gd name="T44" fmla="*/ 239 w 353"/>
                <a:gd name="T45" fmla="*/ 144 h 164"/>
                <a:gd name="T46" fmla="*/ 255 w 353"/>
                <a:gd name="T47" fmla="*/ 163 h 164"/>
                <a:gd name="T48" fmla="*/ 255 w 353"/>
                <a:gd name="T49" fmla="*/ 163 h 164"/>
                <a:gd name="T50" fmla="*/ 255 w 353"/>
                <a:gd name="T51" fmla="*/ 164 h 164"/>
                <a:gd name="T52" fmla="*/ 271 w 353"/>
                <a:gd name="T53" fmla="*/ 152 h 164"/>
                <a:gd name="T54" fmla="*/ 298 w 353"/>
                <a:gd name="T55" fmla="*/ 133 h 164"/>
                <a:gd name="T56" fmla="*/ 325 w 353"/>
                <a:gd name="T57" fmla="*/ 125 h 164"/>
                <a:gd name="T58" fmla="*/ 325 w 353"/>
                <a:gd name="T59" fmla="*/ 113 h 164"/>
                <a:gd name="T60" fmla="*/ 317 w 353"/>
                <a:gd name="T61" fmla="*/ 117 h 164"/>
                <a:gd name="T62" fmla="*/ 314 w 353"/>
                <a:gd name="T63" fmla="*/ 113 h 164"/>
                <a:gd name="T64" fmla="*/ 317 w 353"/>
                <a:gd name="T65" fmla="*/ 105 h 164"/>
                <a:gd name="T66" fmla="*/ 321 w 353"/>
                <a:gd name="T67" fmla="*/ 98 h 164"/>
                <a:gd name="T68" fmla="*/ 317 w 353"/>
                <a:gd name="T69" fmla="*/ 94 h 164"/>
                <a:gd name="T70" fmla="*/ 325 w 353"/>
                <a:gd name="T71" fmla="*/ 94 h 164"/>
                <a:gd name="T72" fmla="*/ 337 w 353"/>
                <a:gd name="T73" fmla="*/ 98 h 164"/>
                <a:gd name="T74" fmla="*/ 349 w 353"/>
                <a:gd name="T75" fmla="*/ 86 h 164"/>
                <a:gd name="T76" fmla="*/ 349 w 353"/>
                <a:gd name="T77" fmla="*/ 74 h 164"/>
                <a:gd name="T78" fmla="*/ 341 w 353"/>
                <a:gd name="T79" fmla="*/ 82 h 164"/>
                <a:gd name="T80" fmla="*/ 337 w 353"/>
                <a:gd name="T81" fmla="*/ 70 h 164"/>
                <a:gd name="T82" fmla="*/ 314 w 353"/>
                <a:gd name="T83" fmla="*/ 55 h 164"/>
                <a:gd name="T84" fmla="*/ 317 w 353"/>
                <a:gd name="T85" fmla="*/ 62 h 164"/>
                <a:gd name="T86" fmla="*/ 325 w 353"/>
                <a:gd name="T87" fmla="*/ 66 h 164"/>
                <a:gd name="T88" fmla="*/ 337 w 353"/>
                <a:gd name="T89" fmla="*/ 59 h 164"/>
                <a:gd name="T90" fmla="*/ 346 w 353"/>
                <a:gd name="T91" fmla="*/ 59 h 164"/>
                <a:gd name="T92" fmla="*/ 347 w 353"/>
                <a:gd name="T93" fmla="*/ 57 h 164"/>
                <a:gd name="T94" fmla="*/ 341 w 353"/>
                <a:gd name="T95" fmla="*/ 47 h 164"/>
                <a:gd name="T96" fmla="*/ 345 w 353"/>
                <a:gd name="T97" fmla="*/ 23 h 164"/>
                <a:gd name="T98" fmla="*/ 329 w 353"/>
                <a:gd name="T99" fmla="*/ 23 h 164"/>
                <a:gd name="T100" fmla="*/ 321 w 353"/>
                <a:gd name="T101" fmla="*/ 16 h 164"/>
                <a:gd name="T102" fmla="*/ 333 w 353"/>
                <a:gd name="T103" fmla="*/ 16 h 164"/>
                <a:gd name="T104" fmla="*/ 325 w 353"/>
                <a:gd name="T105" fmla="*/ 12 h 164"/>
                <a:gd name="T106" fmla="*/ 325 w 353"/>
                <a:gd name="T107" fmla="*/ 4 h 164"/>
                <a:gd name="T108" fmla="*/ 106 w 353"/>
                <a:gd name="T109"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3" h="164">
                  <a:moveTo>
                    <a:pt x="106" y="15"/>
                  </a:moveTo>
                  <a:cubicBezTo>
                    <a:pt x="103" y="22"/>
                    <a:pt x="103" y="22"/>
                    <a:pt x="103" y="22"/>
                  </a:cubicBezTo>
                  <a:cubicBezTo>
                    <a:pt x="97" y="22"/>
                    <a:pt x="97" y="22"/>
                    <a:pt x="97" y="22"/>
                  </a:cubicBezTo>
                  <a:cubicBezTo>
                    <a:pt x="95" y="25"/>
                    <a:pt x="95" y="25"/>
                    <a:pt x="95" y="25"/>
                  </a:cubicBezTo>
                  <a:cubicBezTo>
                    <a:pt x="94" y="26"/>
                    <a:pt x="94" y="27"/>
                    <a:pt x="94" y="28"/>
                  </a:cubicBezTo>
                  <a:cubicBezTo>
                    <a:pt x="94" y="29"/>
                    <a:pt x="94" y="29"/>
                    <a:pt x="94" y="29"/>
                  </a:cubicBezTo>
                  <a:cubicBezTo>
                    <a:pt x="84" y="34"/>
                    <a:pt x="84" y="34"/>
                    <a:pt x="84" y="34"/>
                  </a:cubicBezTo>
                  <a:cubicBezTo>
                    <a:pt x="66" y="34"/>
                    <a:pt x="66" y="34"/>
                    <a:pt x="66" y="34"/>
                  </a:cubicBezTo>
                  <a:cubicBezTo>
                    <a:pt x="50" y="41"/>
                    <a:pt x="50" y="41"/>
                    <a:pt x="50" y="41"/>
                  </a:cubicBezTo>
                  <a:cubicBezTo>
                    <a:pt x="50" y="45"/>
                    <a:pt x="50" y="45"/>
                    <a:pt x="50" y="45"/>
                  </a:cubicBezTo>
                  <a:cubicBezTo>
                    <a:pt x="46" y="45"/>
                    <a:pt x="46" y="45"/>
                    <a:pt x="46" y="45"/>
                  </a:cubicBezTo>
                  <a:cubicBezTo>
                    <a:pt x="42" y="48"/>
                    <a:pt x="42" y="48"/>
                    <a:pt x="42" y="48"/>
                  </a:cubicBezTo>
                  <a:cubicBezTo>
                    <a:pt x="39" y="48"/>
                    <a:pt x="39" y="48"/>
                    <a:pt x="39" y="48"/>
                  </a:cubicBezTo>
                  <a:cubicBezTo>
                    <a:pt x="31" y="52"/>
                    <a:pt x="31" y="52"/>
                    <a:pt x="31" y="52"/>
                  </a:cubicBezTo>
                  <a:cubicBezTo>
                    <a:pt x="27" y="58"/>
                    <a:pt x="27" y="58"/>
                    <a:pt x="27" y="58"/>
                  </a:cubicBezTo>
                  <a:cubicBezTo>
                    <a:pt x="19" y="58"/>
                    <a:pt x="19" y="58"/>
                    <a:pt x="19" y="58"/>
                  </a:cubicBezTo>
                  <a:cubicBezTo>
                    <a:pt x="15" y="61"/>
                    <a:pt x="15" y="61"/>
                    <a:pt x="15" y="61"/>
                  </a:cubicBezTo>
                  <a:cubicBezTo>
                    <a:pt x="15" y="61"/>
                    <a:pt x="9" y="65"/>
                    <a:pt x="7" y="65"/>
                  </a:cubicBezTo>
                  <a:cubicBezTo>
                    <a:pt x="5" y="65"/>
                    <a:pt x="4" y="68"/>
                    <a:pt x="3" y="70"/>
                  </a:cubicBezTo>
                  <a:cubicBezTo>
                    <a:pt x="3" y="70"/>
                    <a:pt x="3" y="70"/>
                    <a:pt x="3" y="70"/>
                  </a:cubicBezTo>
                  <a:cubicBezTo>
                    <a:pt x="1" y="72"/>
                    <a:pt x="1" y="72"/>
                    <a:pt x="1" y="72"/>
                  </a:cubicBezTo>
                  <a:cubicBezTo>
                    <a:pt x="0" y="73"/>
                    <a:pt x="0" y="73"/>
                    <a:pt x="0" y="73"/>
                  </a:cubicBezTo>
                  <a:cubicBezTo>
                    <a:pt x="0" y="73"/>
                    <a:pt x="0" y="74"/>
                    <a:pt x="0" y="75"/>
                  </a:cubicBezTo>
                  <a:cubicBezTo>
                    <a:pt x="0" y="78"/>
                    <a:pt x="0" y="78"/>
                    <a:pt x="0" y="78"/>
                  </a:cubicBezTo>
                  <a:cubicBezTo>
                    <a:pt x="55" y="78"/>
                    <a:pt x="55" y="78"/>
                    <a:pt x="55" y="78"/>
                  </a:cubicBezTo>
                  <a:cubicBezTo>
                    <a:pt x="73" y="74"/>
                    <a:pt x="73" y="74"/>
                    <a:pt x="73" y="74"/>
                  </a:cubicBezTo>
                  <a:cubicBezTo>
                    <a:pt x="73" y="74"/>
                    <a:pt x="73" y="74"/>
                    <a:pt x="73" y="74"/>
                  </a:cubicBezTo>
                  <a:cubicBezTo>
                    <a:pt x="70" y="74"/>
                    <a:pt x="70" y="74"/>
                    <a:pt x="70" y="74"/>
                  </a:cubicBezTo>
                  <a:cubicBezTo>
                    <a:pt x="73" y="72"/>
                    <a:pt x="73" y="72"/>
                    <a:pt x="73" y="72"/>
                  </a:cubicBezTo>
                  <a:cubicBezTo>
                    <a:pt x="73" y="72"/>
                    <a:pt x="74" y="71"/>
                    <a:pt x="75" y="71"/>
                  </a:cubicBezTo>
                  <a:cubicBezTo>
                    <a:pt x="76" y="71"/>
                    <a:pt x="78" y="70"/>
                    <a:pt x="95" y="70"/>
                  </a:cubicBezTo>
                  <a:cubicBezTo>
                    <a:pt x="109" y="70"/>
                    <a:pt x="127" y="70"/>
                    <a:pt x="140" y="71"/>
                  </a:cubicBezTo>
                  <a:cubicBezTo>
                    <a:pt x="140" y="71"/>
                    <a:pt x="140" y="71"/>
                    <a:pt x="140" y="71"/>
                  </a:cubicBezTo>
                  <a:cubicBezTo>
                    <a:pt x="154" y="78"/>
                    <a:pt x="154" y="78"/>
                    <a:pt x="154" y="78"/>
                  </a:cubicBezTo>
                  <a:cubicBezTo>
                    <a:pt x="165" y="88"/>
                    <a:pt x="165" y="88"/>
                    <a:pt x="165" y="88"/>
                  </a:cubicBezTo>
                  <a:cubicBezTo>
                    <a:pt x="193" y="88"/>
                    <a:pt x="193" y="88"/>
                    <a:pt x="193" y="88"/>
                  </a:cubicBezTo>
                  <a:cubicBezTo>
                    <a:pt x="198" y="90"/>
                    <a:pt x="198" y="90"/>
                    <a:pt x="198" y="90"/>
                  </a:cubicBezTo>
                  <a:cubicBezTo>
                    <a:pt x="206" y="95"/>
                    <a:pt x="206" y="95"/>
                    <a:pt x="206" y="95"/>
                  </a:cubicBezTo>
                  <a:cubicBezTo>
                    <a:pt x="211" y="99"/>
                    <a:pt x="211" y="99"/>
                    <a:pt x="211" y="99"/>
                  </a:cubicBezTo>
                  <a:cubicBezTo>
                    <a:pt x="211" y="107"/>
                    <a:pt x="211" y="107"/>
                    <a:pt x="211" y="107"/>
                  </a:cubicBezTo>
                  <a:cubicBezTo>
                    <a:pt x="220" y="114"/>
                    <a:pt x="220" y="114"/>
                    <a:pt x="220" y="114"/>
                  </a:cubicBezTo>
                  <a:cubicBezTo>
                    <a:pt x="226" y="122"/>
                    <a:pt x="226" y="122"/>
                    <a:pt x="226" y="122"/>
                  </a:cubicBezTo>
                  <a:cubicBezTo>
                    <a:pt x="230" y="125"/>
                    <a:pt x="230" y="125"/>
                    <a:pt x="230" y="125"/>
                  </a:cubicBezTo>
                  <a:cubicBezTo>
                    <a:pt x="230" y="125"/>
                    <a:pt x="230" y="125"/>
                    <a:pt x="230" y="125"/>
                  </a:cubicBezTo>
                  <a:cubicBezTo>
                    <a:pt x="239" y="132"/>
                    <a:pt x="239" y="132"/>
                    <a:pt x="239" y="132"/>
                  </a:cubicBezTo>
                  <a:cubicBezTo>
                    <a:pt x="239" y="144"/>
                    <a:pt x="239" y="144"/>
                    <a:pt x="239" y="144"/>
                  </a:cubicBezTo>
                  <a:cubicBezTo>
                    <a:pt x="254" y="163"/>
                    <a:pt x="254" y="163"/>
                    <a:pt x="254" y="163"/>
                  </a:cubicBezTo>
                  <a:cubicBezTo>
                    <a:pt x="255" y="163"/>
                    <a:pt x="255" y="163"/>
                    <a:pt x="255" y="163"/>
                  </a:cubicBezTo>
                  <a:cubicBezTo>
                    <a:pt x="255" y="163"/>
                    <a:pt x="255" y="163"/>
                    <a:pt x="255" y="163"/>
                  </a:cubicBezTo>
                  <a:cubicBezTo>
                    <a:pt x="255" y="163"/>
                    <a:pt x="255" y="163"/>
                    <a:pt x="255" y="163"/>
                  </a:cubicBezTo>
                  <a:cubicBezTo>
                    <a:pt x="255" y="163"/>
                    <a:pt x="255" y="163"/>
                    <a:pt x="255" y="163"/>
                  </a:cubicBezTo>
                  <a:cubicBezTo>
                    <a:pt x="255" y="164"/>
                    <a:pt x="255" y="164"/>
                    <a:pt x="255" y="164"/>
                  </a:cubicBezTo>
                  <a:cubicBezTo>
                    <a:pt x="271" y="160"/>
                    <a:pt x="271" y="160"/>
                    <a:pt x="271" y="160"/>
                  </a:cubicBezTo>
                  <a:cubicBezTo>
                    <a:pt x="271" y="152"/>
                    <a:pt x="271" y="152"/>
                    <a:pt x="271" y="152"/>
                  </a:cubicBezTo>
                  <a:cubicBezTo>
                    <a:pt x="278" y="141"/>
                    <a:pt x="278" y="141"/>
                    <a:pt x="278" y="141"/>
                  </a:cubicBezTo>
                  <a:cubicBezTo>
                    <a:pt x="298" y="133"/>
                    <a:pt x="298" y="133"/>
                    <a:pt x="298" y="133"/>
                  </a:cubicBezTo>
                  <a:cubicBezTo>
                    <a:pt x="314" y="133"/>
                    <a:pt x="314" y="133"/>
                    <a:pt x="314" y="133"/>
                  </a:cubicBezTo>
                  <a:cubicBezTo>
                    <a:pt x="325" y="125"/>
                    <a:pt x="325" y="125"/>
                    <a:pt x="325" y="125"/>
                  </a:cubicBezTo>
                  <a:cubicBezTo>
                    <a:pt x="325" y="121"/>
                    <a:pt x="325" y="121"/>
                    <a:pt x="325" y="121"/>
                  </a:cubicBezTo>
                  <a:cubicBezTo>
                    <a:pt x="325" y="113"/>
                    <a:pt x="325" y="113"/>
                    <a:pt x="325" y="113"/>
                  </a:cubicBezTo>
                  <a:cubicBezTo>
                    <a:pt x="317" y="113"/>
                    <a:pt x="317" y="113"/>
                    <a:pt x="317" y="113"/>
                  </a:cubicBezTo>
                  <a:cubicBezTo>
                    <a:pt x="317" y="117"/>
                    <a:pt x="317" y="117"/>
                    <a:pt x="317" y="117"/>
                  </a:cubicBezTo>
                  <a:cubicBezTo>
                    <a:pt x="314" y="117"/>
                    <a:pt x="314" y="117"/>
                    <a:pt x="314" y="117"/>
                  </a:cubicBezTo>
                  <a:cubicBezTo>
                    <a:pt x="314" y="113"/>
                    <a:pt x="314" y="113"/>
                    <a:pt x="314" y="113"/>
                  </a:cubicBezTo>
                  <a:cubicBezTo>
                    <a:pt x="317" y="109"/>
                    <a:pt x="317" y="109"/>
                    <a:pt x="317" y="109"/>
                  </a:cubicBezTo>
                  <a:cubicBezTo>
                    <a:pt x="317" y="105"/>
                    <a:pt x="317" y="105"/>
                    <a:pt x="317" y="105"/>
                  </a:cubicBezTo>
                  <a:cubicBezTo>
                    <a:pt x="321" y="102"/>
                    <a:pt x="321" y="102"/>
                    <a:pt x="321" y="102"/>
                  </a:cubicBezTo>
                  <a:cubicBezTo>
                    <a:pt x="321" y="98"/>
                    <a:pt x="321" y="98"/>
                    <a:pt x="321" y="98"/>
                  </a:cubicBezTo>
                  <a:cubicBezTo>
                    <a:pt x="310" y="94"/>
                    <a:pt x="310" y="94"/>
                    <a:pt x="310" y="94"/>
                  </a:cubicBezTo>
                  <a:cubicBezTo>
                    <a:pt x="317" y="94"/>
                    <a:pt x="317" y="94"/>
                    <a:pt x="317" y="94"/>
                  </a:cubicBezTo>
                  <a:cubicBezTo>
                    <a:pt x="321" y="90"/>
                    <a:pt x="321" y="90"/>
                    <a:pt x="321" y="90"/>
                  </a:cubicBezTo>
                  <a:cubicBezTo>
                    <a:pt x="325" y="94"/>
                    <a:pt x="325" y="94"/>
                    <a:pt x="325" y="94"/>
                  </a:cubicBezTo>
                  <a:cubicBezTo>
                    <a:pt x="329" y="98"/>
                    <a:pt x="329" y="98"/>
                    <a:pt x="329" y="98"/>
                  </a:cubicBezTo>
                  <a:cubicBezTo>
                    <a:pt x="337" y="98"/>
                    <a:pt x="337" y="98"/>
                    <a:pt x="337" y="98"/>
                  </a:cubicBezTo>
                  <a:cubicBezTo>
                    <a:pt x="341" y="98"/>
                    <a:pt x="341" y="98"/>
                    <a:pt x="341" y="98"/>
                  </a:cubicBezTo>
                  <a:cubicBezTo>
                    <a:pt x="349" y="86"/>
                    <a:pt x="349" y="86"/>
                    <a:pt x="349" y="86"/>
                  </a:cubicBezTo>
                  <a:cubicBezTo>
                    <a:pt x="353" y="86"/>
                    <a:pt x="353" y="86"/>
                    <a:pt x="353" y="86"/>
                  </a:cubicBezTo>
                  <a:cubicBezTo>
                    <a:pt x="349" y="74"/>
                    <a:pt x="349" y="74"/>
                    <a:pt x="349" y="74"/>
                  </a:cubicBezTo>
                  <a:cubicBezTo>
                    <a:pt x="349" y="70"/>
                    <a:pt x="349" y="70"/>
                    <a:pt x="349" y="70"/>
                  </a:cubicBezTo>
                  <a:cubicBezTo>
                    <a:pt x="341" y="82"/>
                    <a:pt x="341" y="82"/>
                    <a:pt x="341" y="82"/>
                  </a:cubicBezTo>
                  <a:cubicBezTo>
                    <a:pt x="337" y="78"/>
                    <a:pt x="337" y="78"/>
                    <a:pt x="337" y="78"/>
                  </a:cubicBezTo>
                  <a:cubicBezTo>
                    <a:pt x="337" y="70"/>
                    <a:pt x="337" y="70"/>
                    <a:pt x="337" y="70"/>
                  </a:cubicBezTo>
                  <a:cubicBezTo>
                    <a:pt x="317" y="70"/>
                    <a:pt x="317" y="70"/>
                    <a:pt x="317" y="70"/>
                  </a:cubicBezTo>
                  <a:cubicBezTo>
                    <a:pt x="314" y="55"/>
                    <a:pt x="314" y="55"/>
                    <a:pt x="314" y="55"/>
                  </a:cubicBezTo>
                  <a:cubicBezTo>
                    <a:pt x="317" y="55"/>
                    <a:pt x="317" y="55"/>
                    <a:pt x="317" y="55"/>
                  </a:cubicBezTo>
                  <a:cubicBezTo>
                    <a:pt x="317" y="62"/>
                    <a:pt x="317" y="62"/>
                    <a:pt x="317" y="62"/>
                  </a:cubicBezTo>
                  <a:cubicBezTo>
                    <a:pt x="321" y="66"/>
                    <a:pt x="321" y="66"/>
                    <a:pt x="321" y="66"/>
                  </a:cubicBezTo>
                  <a:cubicBezTo>
                    <a:pt x="325" y="66"/>
                    <a:pt x="325" y="66"/>
                    <a:pt x="325" y="66"/>
                  </a:cubicBezTo>
                  <a:cubicBezTo>
                    <a:pt x="333" y="59"/>
                    <a:pt x="333" y="59"/>
                    <a:pt x="333" y="59"/>
                  </a:cubicBezTo>
                  <a:cubicBezTo>
                    <a:pt x="337" y="59"/>
                    <a:pt x="337" y="59"/>
                    <a:pt x="337" y="59"/>
                  </a:cubicBezTo>
                  <a:cubicBezTo>
                    <a:pt x="341" y="59"/>
                    <a:pt x="341" y="59"/>
                    <a:pt x="341" y="59"/>
                  </a:cubicBezTo>
                  <a:cubicBezTo>
                    <a:pt x="346" y="59"/>
                    <a:pt x="346" y="59"/>
                    <a:pt x="346" y="59"/>
                  </a:cubicBezTo>
                  <a:cubicBezTo>
                    <a:pt x="346" y="57"/>
                    <a:pt x="346" y="57"/>
                    <a:pt x="346" y="57"/>
                  </a:cubicBezTo>
                  <a:cubicBezTo>
                    <a:pt x="347" y="57"/>
                    <a:pt x="347" y="57"/>
                    <a:pt x="347" y="57"/>
                  </a:cubicBezTo>
                  <a:cubicBezTo>
                    <a:pt x="345" y="47"/>
                    <a:pt x="345" y="47"/>
                    <a:pt x="345" y="47"/>
                  </a:cubicBezTo>
                  <a:cubicBezTo>
                    <a:pt x="341" y="47"/>
                    <a:pt x="341" y="47"/>
                    <a:pt x="341" y="47"/>
                  </a:cubicBezTo>
                  <a:cubicBezTo>
                    <a:pt x="345" y="35"/>
                    <a:pt x="345" y="35"/>
                    <a:pt x="345" y="35"/>
                  </a:cubicBezTo>
                  <a:cubicBezTo>
                    <a:pt x="345" y="23"/>
                    <a:pt x="345" y="23"/>
                    <a:pt x="345" y="23"/>
                  </a:cubicBezTo>
                  <a:cubicBezTo>
                    <a:pt x="333" y="23"/>
                    <a:pt x="333" y="23"/>
                    <a:pt x="333" y="23"/>
                  </a:cubicBezTo>
                  <a:cubicBezTo>
                    <a:pt x="329" y="23"/>
                    <a:pt x="329" y="23"/>
                    <a:pt x="329" y="23"/>
                  </a:cubicBezTo>
                  <a:cubicBezTo>
                    <a:pt x="321" y="20"/>
                    <a:pt x="321" y="20"/>
                    <a:pt x="321" y="20"/>
                  </a:cubicBezTo>
                  <a:cubicBezTo>
                    <a:pt x="321" y="16"/>
                    <a:pt x="321" y="16"/>
                    <a:pt x="321" y="16"/>
                  </a:cubicBezTo>
                  <a:cubicBezTo>
                    <a:pt x="329" y="16"/>
                    <a:pt x="329" y="16"/>
                    <a:pt x="329" y="16"/>
                  </a:cubicBezTo>
                  <a:cubicBezTo>
                    <a:pt x="333" y="16"/>
                    <a:pt x="333" y="16"/>
                    <a:pt x="333" y="16"/>
                  </a:cubicBezTo>
                  <a:cubicBezTo>
                    <a:pt x="329" y="12"/>
                    <a:pt x="329" y="12"/>
                    <a:pt x="329" y="12"/>
                  </a:cubicBezTo>
                  <a:cubicBezTo>
                    <a:pt x="325" y="12"/>
                    <a:pt x="325" y="12"/>
                    <a:pt x="325" y="12"/>
                  </a:cubicBezTo>
                  <a:cubicBezTo>
                    <a:pt x="325" y="8"/>
                    <a:pt x="325" y="8"/>
                    <a:pt x="325" y="8"/>
                  </a:cubicBezTo>
                  <a:cubicBezTo>
                    <a:pt x="325" y="4"/>
                    <a:pt x="325" y="4"/>
                    <a:pt x="325" y="4"/>
                  </a:cubicBezTo>
                  <a:cubicBezTo>
                    <a:pt x="329" y="0"/>
                    <a:pt x="329" y="0"/>
                    <a:pt x="329" y="0"/>
                  </a:cubicBezTo>
                  <a:cubicBezTo>
                    <a:pt x="106" y="0"/>
                    <a:pt x="106" y="0"/>
                    <a:pt x="106" y="0"/>
                  </a:cubicBezTo>
                  <a:lnTo>
                    <a:pt x="106" y="15"/>
                  </a:lnTo>
                  <a:close/>
                </a:path>
              </a:pathLst>
            </a:custGeom>
            <a:solidFill>
              <a:schemeClr val="accent5"/>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00" name="Freeform 99">
              <a:extLst>
                <a:ext uri="{FF2B5EF4-FFF2-40B4-BE49-F238E27FC236}">
                  <a16:creationId xmlns:a16="http://schemas.microsoft.com/office/drawing/2014/main" id="{B2A8B5B1-6AEB-3940-B5EF-73CBC8C1E193}"/>
                </a:ext>
              </a:extLst>
            </p:cNvPr>
            <p:cNvSpPr>
              <a:spLocks/>
            </p:cNvSpPr>
            <p:nvPr/>
          </p:nvSpPr>
          <p:spPr bwMode="auto">
            <a:xfrm>
              <a:off x="3287819" y="3027221"/>
              <a:ext cx="358030" cy="294638"/>
            </a:xfrm>
            <a:custGeom>
              <a:avLst/>
              <a:gdLst>
                <a:gd name="T0" fmla="*/ 200 w 200"/>
                <a:gd name="T1" fmla="*/ 93 h 165"/>
                <a:gd name="T2" fmla="*/ 199 w 200"/>
                <a:gd name="T3" fmla="*/ 93 h 165"/>
                <a:gd name="T4" fmla="*/ 184 w 200"/>
                <a:gd name="T5" fmla="*/ 62 h 165"/>
                <a:gd name="T6" fmla="*/ 175 w 200"/>
                <a:gd name="T7" fmla="*/ 55 h 165"/>
                <a:gd name="T8" fmla="*/ 165 w 200"/>
                <a:gd name="T9" fmla="*/ 44 h 165"/>
                <a:gd name="T10" fmla="*/ 156 w 200"/>
                <a:gd name="T11" fmla="*/ 29 h 165"/>
                <a:gd name="T12" fmla="*/ 143 w 200"/>
                <a:gd name="T13" fmla="*/ 20 h 165"/>
                <a:gd name="T14" fmla="*/ 110 w 200"/>
                <a:gd name="T15" fmla="*/ 18 h 165"/>
                <a:gd name="T16" fmla="*/ 85 w 200"/>
                <a:gd name="T17" fmla="*/ 1 h 165"/>
                <a:gd name="T18" fmla="*/ 40 w 200"/>
                <a:gd name="T19" fmla="*/ 0 h 165"/>
                <a:gd name="T20" fmla="*/ 18 w 200"/>
                <a:gd name="T21" fmla="*/ 2 h 165"/>
                <a:gd name="T22" fmla="*/ 18 w 200"/>
                <a:gd name="T23" fmla="*/ 4 h 165"/>
                <a:gd name="T24" fmla="*/ 18 w 200"/>
                <a:gd name="T25" fmla="*/ 4 h 165"/>
                <a:gd name="T26" fmla="*/ 0 w 200"/>
                <a:gd name="T27" fmla="*/ 8 h 165"/>
                <a:gd name="T28" fmla="*/ 15 w 200"/>
                <a:gd name="T29" fmla="*/ 41 h 165"/>
                <a:gd name="T30" fmla="*/ 26 w 200"/>
                <a:gd name="T31" fmla="*/ 56 h 165"/>
                <a:gd name="T32" fmla="*/ 37 w 200"/>
                <a:gd name="T33" fmla="*/ 70 h 165"/>
                <a:gd name="T34" fmla="*/ 44 w 200"/>
                <a:gd name="T35" fmla="*/ 80 h 165"/>
                <a:gd name="T36" fmla="*/ 54 w 200"/>
                <a:gd name="T37" fmla="*/ 85 h 165"/>
                <a:gd name="T38" fmla="*/ 60 w 200"/>
                <a:gd name="T39" fmla="*/ 94 h 165"/>
                <a:gd name="T40" fmla="*/ 68 w 200"/>
                <a:gd name="T41" fmla="*/ 108 h 165"/>
                <a:gd name="T42" fmla="*/ 77 w 200"/>
                <a:gd name="T43" fmla="*/ 117 h 165"/>
                <a:gd name="T44" fmla="*/ 84 w 200"/>
                <a:gd name="T45" fmla="*/ 141 h 165"/>
                <a:gd name="T46" fmla="*/ 90 w 200"/>
                <a:gd name="T47" fmla="*/ 153 h 165"/>
                <a:gd name="T48" fmla="*/ 102 w 200"/>
                <a:gd name="T49" fmla="*/ 163 h 165"/>
                <a:gd name="T50" fmla="*/ 105 w 200"/>
                <a:gd name="T51" fmla="*/ 165 h 165"/>
                <a:gd name="T52" fmla="*/ 99 w 200"/>
                <a:gd name="T53" fmla="*/ 156 h 165"/>
                <a:gd name="T54" fmla="*/ 122 w 200"/>
                <a:gd name="T55" fmla="*/ 156 h 165"/>
                <a:gd name="T56" fmla="*/ 141 w 200"/>
                <a:gd name="T57" fmla="*/ 145 h 165"/>
                <a:gd name="T58" fmla="*/ 145 w 200"/>
                <a:gd name="T59" fmla="*/ 141 h 165"/>
                <a:gd name="T60" fmla="*/ 157 w 200"/>
                <a:gd name="T61" fmla="*/ 133 h 165"/>
                <a:gd name="T62" fmla="*/ 161 w 200"/>
                <a:gd name="T63" fmla="*/ 125 h 165"/>
                <a:gd name="T64" fmla="*/ 165 w 200"/>
                <a:gd name="T65" fmla="*/ 117 h 165"/>
                <a:gd name="T66" fmla="*/ 173 w 200"/>
                <a:gd name="T67" fmla="*/ 106 h 165"/>
                <a:gd name="T68" fmla="*/ 184 w 200"/>
                <a:gd name="T69" fmla="*/ 98 h 165"/>
                <a:gd name="T70" fmla="*/ 200 w 200"/>
                <a:gd name="T71" fmla="*/ 93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00" h="165">
                  <a:moveTo>
                    <a:pt x="200" y="93"/>
                  </a:moveTo>
                  <a:cubicBezTo>
                    <a:pt x="200" y="93"/>
                    <a:pt x="200" y="93"/>
                    <a:pt x="200" y="93"/>
                  </a:cubicBezTo>
                  <a:cubicBezTo>
                    <a:pt x="200" y="93"/>
                    <a:pt x="200" y="93"/>
                    <a:pt x="200" y="93"/>
                  </a:cubicBezTo>
                  <a:cubicBezTo>
                    <a:pt x="199" y="93"/>
                    <a:pt x="199" y="93"/>
                    <a:pt x="199" y="93"/>
                  </a:cubicBezTo>
                  <a:cubicBezTo>
                    <a:pt x="184" y="74"/>
                    <a:pt x="184" y="74"/>
                    <a:pt x="184" y="74"/>
                  </a:cubicBezTo>
                  <a:cubicBezTo>
                    <a:pt x="184" y="62"/>
                    <a:pt x="184" y="62"/>
                    <a:pt x="184" y="62"/>
                  </a:cubicBezTo>
                  <a:cubicBezTo>
                    <a:pt x="175" y="55"/>
                    <a:pt x="175" y="55"/>
                    <a:pt x="175" y="55"/>
                  </a:cubicBezTo>
                  <a:cubicBezTo>
                    <a:pt x="175" y="55"/>
                    <a:pt x="175" y="55"/>
                    <a:pt x="175" y="55"/>
                  </a:cubicBezTo>
                  <a:cubicBezTo>
                    <a:pt x="171" y="52"/>
                    <a:pt x="171" y="52"/>
                    <a:pt x="171" y="52"/>
                  </a:cubicBezTo>
                  <a:cubicBezTo>
                    <a:pt x="165" y="44"/>
                    <a:pt x="165" y="44"/>
                    <a:pt x="165" y="44"/>
                  </a:cubicBezTo>
                  <a:cubicBezTo>
                    <a:pt x="156" y="37"/>
                    <a:pt x="156" y="37"/>
                    <a:pt x="156" y="37"/>
                  </a:cubicBezTo>
                  <a:cubicBezTo>
                    <a:pt x="156" y="29"/>
                    <a:pt x="156" y="29"/>
                    <a:pt x="156" y="29"/>
                  </a:cubicBezTo>
                  <a:cubicBezTo>
                    <a:pt x="151" y="25"/>
                    <a:pt x="151" y="25"/>
                    <a:pt x="151" y="25"/>
                  </a:cubicBezTo>
                  <a:cubicBezTo>
                    <a:pt x="143" y="20"/>
                    <a:pt x="143" y="20"/>
                    <a:pt x="143" y="20"/>
                  </a:cubicBezTo>
                  <a:cubicBezTo>
                    <a:pt x="138" y="18"/>
                    <a:pt x="138" y="18"/>
                    <a:pt x="138" y="18"/>
                  </a:cubicBezTo>
                  <a:cubicBezTo>
                    <a:pt x="110" y="18"/>
                    <a:pt x="110" y="18"/>
                    <a:pt x="110" y="18"/>
                  </a:cubicBezTo>
                  <a:cubicBezTo>
                    <a:pt x="99" y="8"/>
                    <a:pt x="99" y="8"/>
                    <a:pt x="99" y="8"/>
                  </a:cubicBezTo>
                  <a:cubicBezTo>
                    <a:pt x="85" y="1"/>
                    <a:pt x="85" y="1"/>
                    <a:pt x="85" y="1"/>
                  </a:cubicBezTo>
                  <a:cubicBezTo>
                    <a:pt x="85" y="1"/>
                    <a:pt x="85" y="1"/>
                    <a:pt x="85" y="1"/>
                  </a:cubicBezTo>
                  <a:cubicBezTo>
                    <a:pt x="72" y="0"/>
                    <a:pt x="54" y="0"/>
                    <a:pt x="40" y="0"/>
                  </a:cubicBezTo>
                  <a:cubicBezTo>
                    <a:pt x="23" y="0"/>
                    <a:pt x="21" y="1"/>
                    <a:pt x="20" y="1"/>
                  </a:cubicBezTo>
                  <a:cubicBezTo>
                    <a:pt x="19" y="1"/>
                    <a:pt x="18" y="2"/>
                    <a:pt x="18" y="2"/>
                  </a:cubicBezTo>
                  <a:cubicBezTo>
                    <a:pt x="15" y="4"/>
                    <a:pt x="15" y="4"/>
                    <a:pt x="15" y="4"/>
                  </a:cubicBezTo>
                  <a:cubicBezTo>
                    <a:pt x="18" y="4"/>
                    <a:pt x="18" y="4"/>
                    <a:pt x="18" y="4"/>
                  </a:cubicBezTo>
                  <a:cubicBezTo>
                    <a:pt x="18" y="4"/>
                    <a:pt x="18" y="4"/>
                    <a:pt x="18" y="4"/>
                  </a:cubicBezTo>
                  <a:cubicBezTo>
                    <a:pt x="18" y="4"/>
                    <a:pt x="18" y="4"/>
                    <a:pt x="18" y="4"/>
                  </a:cubicBezTo>
                  <a:cubicBezTo>
                    <a:pt x="0" y="8"/>
                    <a:pt x="0" y="8"/>
                    <a:pt x="0" y="8"/>
                  </a:cubicBezTo>
                  <a:cubicBezTo>
                    <a:pt x="0" y="8"/>
                    <a:pt x="0" y="8"/>
                    <a:pt x="0" y="8"/>
                  </a:cubicBezTo>
                  <a:cubicBezTo>
                    <a:pt x="0" y="25"/>
                    <a:pt x="0" y="25"/>
                    <a:pt x="0" y="25"/>
                  </a:cubicBezTo>
                  <a:cubicBezTo>
                    <a:pt x="15" y="41"/>
                    <a:pt x="15" y="41"/>
                    <a:pt x="15" y="41"/>
                  </a:cubicBezTo>
                  <a:cubicBezTo>
                    <a:pt x="25" y="44"/>
                    <a:pt x="25" y="44"/>
                    <a:pt x="25" y="44"/>
                  </a:cubicBezTo>
                  <a:cubicBezTo>
                    <a:pt x="26" y="56"/>
                    <a:pt x="26" y="56"/>
                    <a:pt x="26" y="56"/>
                  </a:cubicBezTo>
                  <a:cubicBezTo>
                    <a:pt x="29" y="65"/>
                    <a:pt x="29" y="65"/>
                    <a:pt x="29" y="65"/>
                  </a:cubicBezTo>
                  <a:cubicBezTo>
                    <a:pt x="37" y="70"/>
                    <a:pt x="37" y="70"/>
                    <a:pt x="37" y="70"/>
                  </a:cubicBezTo>
                  <a:cubicBezTo>
                    <a:pt x="37" y="76"/>
                    <a:pt x="37" y="76"/>
                    <a:pt x="37" y="76"/>
                  </a:cubicBezTo>
                  <a:cubicBezTo>
                    <a:pt x="44" y="80"/>
                    <a:pt x="44" y="80"/>
                    <a:pt x="44" y="80"/>
                  </a:cubicBezTo>
                  <a:cubicBezTo>
                    <a:pt x="49" y="80"/>
                    <a:pt x="49" y="80"/>
                    <a:pt x="49" y="80"/>
                  </a:cubicBezTo>
                  <a:cubicBezTo>
                    <a:pt x="54" y="85"/>
                    <a:pt x="54" y="85"/>
                    <a:pt x="54" y="85"/>
                  </a:cubicBezTo>
                  <a:cubicBezTo>
                    <a:pt x="54" y="94"/>
                    <a:pt x="54" y="94"/>
                    <a:pt x="54" y="94"/>
                  </a:cubicBezTo>
                  <a:cubicBezTo>
                    <a:pt x="60" y="94"/>
                    <a:pt x="60" y="94"/>
                    <a:pt x="60" y="94"/>
                  </a:cubicBezTo>
                  <a:cubicBezTo>
                    <a:pt x="60" y="103"/>
                    <a:pt x="60" y="103"/>
                    <a:pt x="60" y="103"/>
                  </a:cubicBezTo>
                  <a:cubicBezTo>
                    <a:pt x="68" y="108"/>
                    <a:pt x="68" y="108"/>
                    <a:pt x="68" y="108"/>
                  </a:cubicBezTo>
                  <a:cubicBezTo>
                    <a:pt x="73" y="113"/>
                    <a:pt x="73" y="113"/>
                    <a:pt x="73" y="113"/>
                  </a:cubicBezTo>
                  <a:cubicBezTo>
                    <a:pt x="77" y="117"/>
                    <a:pt x="77" y="117"/>
                    <a:pt x="77" y="117"/>
                  </a:cubicBezTo>
                  <a:cubicBezTo>
                    <a:pt x="77" y="134"/>
                    <a:pt x="77" y="134"/>
                    <a:pt x="77" y="134"/>
                  </a:cubicBezTo>
                  <a:cubicBezTo>
                    <a:pt x="84" y="141"/>
                    <a:pt x="84" y="141"/>
                    <a:pt x="84" y="141"/>
                  </a:cubicBezTo>
                  <a:cubicBezTo>
                    <a:pt x="84" y="149"/>
                    <a:pt x="84" y="149"/>
                    <a:pt x="84" y="149"/>
                  </a:cubicBezTo>
                  <a:cubicBezTo>
                    <a:pt x="90" y="153"/>
                    <a:pt x="90" y="153"/>
                    <a:pt x="90" y="153"/>
                  </a:cubicBezTo>
                  <a:cubicBezTo>
                    <a:pt x="95" y="153"/>
                    <a:pt x="95" y="153"/>
                    <a:pt x="95" y="153"/>
                  </a:cubicBezTo>
                  <a:cubicBezTo>
                    <a:pt x="102" y="163"/>
                    <a:pt x="102" y="163"/>
                    <a:pt x="102" y="163"/>
                  </a:cubicBezTo>
                  <a:cubicBezTo>
                    <a:pt x="104" y="165"/>
                    <a:pt x="104" y="165"/>
                    <a:pt x="104" y="165"/>
                  </a:cubicBezTo>
                  <a:cubicBezTo>
                    <a:pt x="105" y="165"/>
                    <a:pt x="105" y="165"/>
                    <a:pt x="105" y="165"/>
                  </a:cubicBezTo>
                  <a:cubicBezTo>
                    <a:pt x="102" y="160"/>
                    <a:pt x="102" y="160"/>
                    <a:pt x="102" y="160"/>
                  </a:cubicBezTo>
                  <a:cubicBezTo>
                    <a:pt x="99" y="156"/>
                    <a:pt x="99" y="156"/>
                    <a:pt x="99" y="156"/>
                  </a:cubicBezTo>
                  <a:cubicBezTo>
                    <a:pt x="102" y="156"/>
                    <a:pt x="102" y="156"/>
                    <a:pt x="102" y="156"/>
                  </a:cubicBezTo>
                  <a:cubicBezTo>
                    <a:pt x="122" y="156"/>
                    <a:pt x="122" y="156"/>
                    <a:pt x="122" y="156"/>
                  </a:cubicBezTo>
                  <a:cubicBezTo>
                    <a:pt x="126" y="156"/>
                    <a:pt x="126" y="156"/>
                    <a:pt x="126" y="156"/>
                  </a:cubicBezTo>
                  <a:cubicBezTo>
                    <a:pt x="141" y="145"/>
                    <a:pt x="141" y="145"/>
                    <a:pt x="141" y="145"/>
                  </a:cubicBezTo>
                  <a:cubicBezTo>
                    <a:pt x="145" y="145"/>
                    <a:pt x="145" y="145"/>
                    <a:pt x="145" y="145"/>
                  </a:cubicBezTo>
                  <a:cubicBezTo>
                    <a:pt x="145" y="141"/>
                    <a:pt x="145" y="141"/>
                    <a:pt x="145" y="141"/>
                  </a:cubicBezTo>
                  <a:cubicBezTo>
                    <a:pt x="149" y="137"/>
                    <a:pt x="149" y="137"/>
                    <a:pt x="149" y="137"/>
                  </a:cubicBezTo>
                  <a:cubicBezTo>
                    <a:pt x="157" y="133"/>
                    <a:pt x="157" y="133"/>
                    <a:pt x="157" y="133"/>
                  </a:cubicBezTo>
                  <a:cubicBezTo>
                    <a:pt x="161" y="129"/>
                    <a:pt x="161" y="129"/>
                    <a:pt x="161" y="129"/>
                  </a:cubicBezTo>
                  <a:cubicBezTo>
                    <a:pt x="161" y="125"/>
                    <a:pt x="161" y="125"/>
                    <a:pt x="161" y="125"/>
                  </a:cubicBezTo>
                  <a:cubicBezTo>
                    <a:pt x="161" y="121"/>
                    <a:pt x="161" y="121"/>
                    <a:pt x="161" y="121"/>
                  </a:cubicBezTo>
                  <a:cubicBezTo>
                    <a:pt x="165" y="117"/>
                    <a:pt x="165" y="117"/>
                    <a:pt x="165" y="117"/>
                  </a:cubicBezTo>
                  <a:cubicBezTo>
                    <a:pt x="169" y="110"/>
                    <a:pt x="169" y="110"/>
                    <a:pt x="169" y="110"/>
                  </a:cubicBezTo>
                  <a:cubicBezTo>
                    <a:pt x="173" y="106"/>
                    <a:pt x="173" y="106"/>
                    <a:pt x="173" y="106"/>
                  </a:cubicBezTo>
                  <a:cubicBezTo>
                    <a:pt x="184" y="102"/>
                    <a:pt x="184" y="102"/>
                    <a:pt x="184" y="102"/>
                  </a:cubicBezTo>
                  <a:cubicBezTo>
                    <a:pt x="184" y="98"/>
                    <a:pt x="184" y="98"/>
                    <a:pt x="184" y="98"/>
                  </a:cubicBezTo>
                  <a:cubicBezTo>
                    <a:pt x="200" y="94"/>
                    <a:pt x="200" y="94"/>
                    <a:pt x="200" y="94"/>
                  </a:cubicBezTo>
                  <a:cubicBezTo>
                    <a:pt x="200" y="93"/>
                    <a:pt x="200" y="93"/>
                    <a:pt x="200" y="93"/>
                  </a:cubicBez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01" name="Freeform 100">
              <a:extLst>
                <a:ext uri="{FF2B5EF4-FFF2-40B4-BE49-F238E27FC236}">
                  <a16:creationId xmlns:a16="http://schemas.microsoft.com/office/drawing/2014/main" id="{65673475-8C7C-B440-8977-8C3AAE3E6CB5}"/>
                </a:ext>
              </a:extLst>
            </p:cNvPr>
            <p:cNvSpPr>
              <a:spLocks/>
            </p:cNvSpPr>
            <p:nvPr/>
          </p:nvSpPr>
          <p:spPr bwMode="auto">
            <a:xfrm>
              <a:off x="3116393" y="3041506"/>
              <a:ext cx="360708" cy="423207"/>
            </a:xfrm>
            <a:custGeom>
              <a:avLst/>
              <a:gdLst>
                <a:gd name="T0" fmla="*/ 396 w 404"/>
                <a:gd name="T1" fmla="*/ 310 h 474"/>
                <a:gd name="T2" fmla="*/ 382 w 404"/>
                <a:gd name="T3" fmla="*/ 290 h 474"/>
                <a:gd name="T4" fmla="*/ 372 w 404"/>
                <a:gd name="T5" fmla="*/ 290 h 474"/>
                <a:gd name="T6" fmla="*/ 360 w 404"/>
                <a:gd name="T7" fmla="*/ 282 h 474"/>
                <a:gd name="T8" fmla="*/ 360 w 404"/>
                <a:gd name="T9" fmla="*/ 266 h 474"/>
                <a:gd name="T10" fmla="*/ 346 w 404"/>
                <a:gd name="T11" fmla="*/ 252 h 474"/>
                <a:gd name="T12" fmla="*/ 346 w 404"/>
                <a:gd name="T13" fmla="*/ 218 h 474"/>
                <a:gd name="T14" fmla="*/ 338 w 404"/>
                <a:gd name="T15" fmla="*/ 210 h 474"/>
                <a:gd name="T16" fmla="*/ 328 w 404"/>
                <a:gd name="T17" fmla="*/ 200 h 474"/>
                <a:gd name="T18" fmla="*/ 312 w 404"/>
                <a:gd name="T19" fmla="*/ 190 h 474"/>
                <a:gd name="T20" fmla="*/ 312 w 404"/>
                <a:gd name="T21" fmla="*/ 172 h 474"/>
                <a:gd name="T22" fmla="*/ 300 w 404"/>
                <a:gd name="T23" fmla="*/ 172 h 474"/>
                <a:gd name="T24" fmla="*/ 300 w 404"/>
                <a:gd name="T25" fmla="*/ 154 h 474"/>
                <a:gd name="T26" fmla="*/ 290 w 404"/>
                <a:gd name="T27" fmla="*/ 144 h 474"/>
                <a:gd name="T28" fmla="*/ 280 w 404"/>
                <a:gd name="T29" fmla="*/ 144 h 474"/>
                <a:gd name="T30" fmla="*/ 266 w 404"/>
                <a:gd name="T31" fmla="*/ 136 h 474"/>
                <a:gd name="T32" fmla="*/ 266 w 404"/>
                <a:gd name="T33" fmla="*/ 124 h 474"/>
                <a:gd name="T34" fmla="*/ 250 w 404"/>
                <a:gd name="T35" fmla="*/ 114 h 474"/>
                <a:gd name="T36" fmla="*/ 244 w 404"/>
                <a:gd name="T37" fmla="*/ 96 h 474"/>
                <a:gd name="T38" fmla="*/ 242 w 404"/>
                <a:gd name="T39" fmla="*/ 72 h 474"/>
                <a:gd name="T40" fmla="*/ 222 w 404"/>
                <a:gd name="T41" fmla="*/ 66 h 474"/>
                <a:gd name="T42" fmla="*/ 192 w 404"/>
                <a:gd name="T43" fmla="*/ 34 h 474"/>
                <a:gd name="T44" fmla="*/ 192 w 404"/>
                <a:gd name="T45" fmla="*/ 0 h 474"/>
                <a:gd name="T46" fmla="*/ 192 w 404"/>
                <a:gd name="T47" fmla="*/ 0 h 474"/>
                <a:gd name="T48" fmla="*/ 82 w 404"/>
                <a:gd name="T49" fmla="*/ 0 h 474"/>
                <a:gd name="T50" fmla="*/ 82 w 404"/>
                <a:gd name="T51" fmla="*/ 0 h 474"/>
                <a:gd name="T52" fmla="*/ 0 w 404"/>
                <a:gd name="T53" fmla="*/ 0 h 474"/>
                <a:gd name="T54" fmla="*/ 0 w 404"/>
                <a:gd name="T55" fmla="*/ 18 h 474"/>
                <a:gd name="T56" fmla="*/ 8 w 404"/>
                <a:gd name="T57" fmla="*/ 44 h 474"/>
                <a:gd name="T58" fmla="*/ 8 w 404"/>
                <a:gd name="T59" fmla="*/ 126 h 474"/>
                <a:gd name="T60" fmla="*/ 16 w 404"/>
                <a:gd name="T61" fmla="*/ 142 h 474"/>
                <a:gd name="T62" fmla="*/ 16 w 404"/>
                <a:gd name="T63" fmla="*/ 154 h 474"/>
                <a:gd name="T64" fmla="*/ 28 w 404"/>
                <a:gd name="T65" fmla="*/ 180 h 474"/>
                <a:gd name="T66" fmla="*/ 28 w 404"/>
                <a:gd name="T67" fmla="*/ 232 h 474"/>
                <a:gd name="T68" fmla="*/ 40 w 404"/>
                <a:gd name="T69" fmla="*/ 264 h 474"/>
                <a:gd name="T70" fmla="*/ 40 w 404"/>
                <a:gd name="T71" fmla="*/ 432 h 474"/>
                <a:gd name="T72" fmla="*/ 42 w 404"/>
                <a:gd name="T73" fmla="*/ 434 h 474"/>
                <a:gd name="T74" fmla="*/ 50 w 404"/>
                <a:gd name="T75" fmla="*/ 448 h 474"/>
                <a:gd name="T76" fmla="*/ 68 w 404"/>
                <a:gd name="T77" fmla="*/ 458 h 474"/>
                <a:gd name="T78" fmla="*/ 154 w 404"/>
                <a:gd name="T79" fmla="*/ 458 h 474"/>
                <a:gd name="T80" fmla="*/ 174 w 404"/>
                <a:gd name="T81" fmla="*/ 474 h 474"/>
                <a:gd name="T82" fmla="*/ 296 w 404"/>
                <a:gd name="T83" fmla="*/ 474 h 474"/>
                <a:gd name="T84" fmla="*/ 308 w 404"/>
                <a:gd name="T85" fmla="*/ 454 h 474"/>
                <a:gd name="T86" fmla="*/ 314 w 404"/>
                <a:gd name="T87" fmla="*/ 448 h 474"/>
                <a:gd name="T88" fmla="*/ 328 w 404"/>
                <a:gd name="T89" fmla="*/ 442 h 474"/>
                <a:gd name="T90" fmla="*/ 374 w 404"/>
                <a:gd name="T91" fmla="*/ 344 h 474"/>
                <a:gd name="T92" fmla="*/ 382 w 404"/>
                <a:gd name="T93" fmla="*/ 344 h 474"/>
                <a:gd name="T94" fmla="*/ 374 w 404"/>
                <a:gd name="T95" fmla="*/ 336 h 474"/>
                <a:gd name="T96" fmla="*/ 382 w 404"/>
                <a:gd name="T97" fmla="*/ 336 h 474"/>
                <a:gd name="T98" fmla="*/ 390 w 404"/>
                <a:gd name="T99" fmla="*/ 328 h 474"/>
                <a:gd name="T100" fmla="*/ 396 w 404"/>
                <a:gd name="T101" fmla="*/ 328 h 474"/>
                <a:gd name="T102" fmla="*/ 404 w 404"/>
                <a:gd name="T103" fmla="*/ 320 h 474"/>
                <a:gd name="T104" fmla="*/ 404 w 404"/>
                <a:gd name="T105" fmla="*/ 318 h 474"/>
                <a:gd name="T106" fmla="*/ 400 w 404"/>
                <a:gd name="T107" fmla="*/ 314 h 474"/>
                <a:gd name="T108" fmla="*/ 396 w 404"/>
                <a:gd name="T109" fmla="*/ 310 h 474"/>
                <a:gd name="T110" fmla="*/ 396 w 404"/>
                <a:gd name="T111" fmla="*/ 31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04" h="474">
                  <a:moveTo>
                    <a:pt x="396" y="310"/>
                  </a:moveTo>
                  <a:lnTo>
                    <a:pt x="382" y="290"/>
                  </a:lnTo>
                  <a:lnTo>
                    <a:pt x="372" y="290"/>
                  </a:lnTo>
                  <a:lnTo>
                    <a:pt x="360" y="282"/>
                  </a:lnTo>
                  <a:lnTo>
                    <a:pt x="360" y="266"/>
                  </a:lnTo>
                  <a:lnTo>
                    <a:pt x="346" y="252"/>
                  </a:lnTo>
                  <a:lnTo>
                    <a:pt x="346" y="218"/>
                  </a:lnTo>
                  <a:lnTo>
                    <a:pt x="338" y="210"/>
                  </a:lnTo>
                  <a:lnTo>
                    <a:pt x="328" y="200"/>
                  </a:lnTo>
                  <a:lnTo>
                    <a:pt x="312" y="190"/>
                  </a:lnTo>
                  <a:lnTo>
                    <a:pt x="312" y="172"/>
                  </a:lnTo>
                  <a:lnTo>
                    <a:pt x="300" y="172"/>
                  </a:lnTo>
                  <a:lnTo>
                    <a:pt x="300" y="154"/>
                  </a:lnTo>
                  <a:lnTo>
                    <a:pt x="290" y="144"/>
                  </a:lnTo>
                  <a:lnTo>
                    <a:pt x="280" y="144"/>
                  </a:lnTo>
                  <a:lnTo>
                    <a:pt x="266" y="136"/>
                  </a:lnTo>
                  <a:lnTo>
                    <a:pt x="266" y="124"/>
                  </a:lnTo>
                  <a:lnTo>
                    <a:pt x="250" y="114"/>
                  </a:lnTo>
                  <a:lnTo>
                    <a:pt x="244" y="96"/>
                  </a:lnTo>
                  <a:lnTo>
                    <a:pt x="242" y="72"/>
                  </a:lnTo>
                  <a:lnTo>
                    <a:pt x="222" y="66"/>
                  </a:lnTo>
                  <a:lnTo>
                    <a:pt x="192" y="34"/>
                  </a:lnTo>
                  <a:lnTo>
                    <a:pt x="192" y="0"/>
                  </a:lnTo>
                  <a:lnTo>
                    <a:pt x="192" y="0"/>
                  </a:lnTo>
                  <a:lnTo>
                    <a:pt x="82" y="0"/>
                  </a:lnTo>
                  <a:lnTo>
                    <a:pt x="82" y="0"/>
                  </a:lnTo>
                  <a:lnTo>
                    <a:pt x="0" y="0"/>
                  </a:lnTo>
                  <a:lnTo>
                    <a:pt x="0" y="18"/>
                  </a:lnTo>
                  <a:lnTo>
                    <a:pt x="8" y="44"/>
                  </a:lnTo>
                  <a:lnTo>
                    <a:pt x="8" y="126"/>
                  </a:lnTo>
                  <a:lnTo>
                    <a:pt x="16" y="142"/>
                  </a:lnTo>
                  <a:lnTo>
                    <a:pt x="16" y="154"/>
                  </a:lnTo>
                  <a:lnTo>
                    <a:pt x="28" y="180"/>
                  </a:lnTo>
                  <a:lnTo>
                    <a:pt x="28" y="232"/>
                  </a:lnTo>
                  <a:lnTo>
                    <a:pt x="40" y="264"/>
                  </a:lnTo>
                  <a:lnTo>
                    <a:pt x="40" y="432"/>
                  </a:lnTo>
                  <a:lnTo>
                    <a:pt x="42" y="434"/>
                  </a:lnTo>
                  <a:lnTo>
                    <a:pt x="50" y="448"/>
                  </a:lnTo>
                  <a:lnTo>
                    <a:pt x="68" y="458"/>
                  </a:lnTo>
                  <a:lnTo>
                    <a:pt x="154" y="458"/>
                  </a:lnTo>
                  <a:lnTo>
                    <a:pt x="174" y="474"/>
                  </a:lnTo>
                  <a:lnTo>
                    <a:pt x="296" y="474"/>
                  </a:lnTo>
                  <a:lnTo>
                    <a:pt x="308" y="454"/>
                  </a:lnTo>
                  <a:lnTo>
                    <a:pt x="314" y="448"/>
                  </a:lnTo>
                  <a:lnTo>
                    <a:pt x="328" y="442"/>
                  </a:lnTo>
                  <a:lnTo>
                    <a:pt x="374" y="344"/>
                  </a:lnTo>
                  <a:lnTo>
                    <a:pt x="382" y="344"/>
                  </a:lnTo>
                  <a:lnTo>
                    <a:pt x="374" y="336"/>
                  </a:lnTo>
                  <a:lnTo>
                    <a:pt x="382" y="336"/>
                  </a:lnTo>
                  <a:lnTo>
                    <a:pt x="390" y="328"/>
                  </a:lnTo>
                  <a:lnTo>
                    <a:pt x="396" y="328"/>
                  </a:lnTo>
                  <a:lnTo>
                    <a:pt x="404" y="320"/>
                  </a:lnTo>
                  <a:lnTo>
                    <a:pt x="404" y="318"/>
                  </a:lnTo>
                  <a:lnTo>
                    <a:pt x="400" y="314"/>
                  </a:lnTo>
                  <a:lnTo>
                    <a:pt x="396" y="310"/>
                  </a:lnTo>
                  <a:lnTo>
                    <a:pt x="396" y="310"/>
                  </a:lnTo>
                  <a:close/>
                </a:path>
              </a:pathLst>
            </a:custGeom>
            <a:solidFill>
              <a:schemeClr val="accent5"/>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02" name="Freeform 101">
              <a:extLst>
                <a:ext uri="{FF2B5EF4-FFF2-40B4-BE49-F238E27FC236}">
                  <a16:creationId xmlns:a16="http://schemas.microsoft.com/office/drawing/2014/main" id="{1D49E9FB-5E0A-4347-B1DD-C69B9C356072}"/>
                </a:ext>
              </a:extLst>
            </p:cNvPr>
            <p:cNvSpPr>
              <a:spLocks/>
            </p:cNvSpPr>
            <p:nvPr/>
          </p:nvSpPr>
          <p:spPr bwMode="auto">
            <a:xfrm>
              <a:off x="4088699" y="2488837"/>
              <a:ext cx="42856" cy="60713"/>
            </a:xfrm>
            <a:custGeom>
              <a:avLst/>
              <a:gdLst>
                <a:gd name="T0" fmla="*/ 22 w 24"/>
                <a:gd name="T1" fmla="*/ 7 h 34"/>
                <a:gd name="T2" fmla="*/ 16 w 24"/>
                <a:gd name="T3" fmla="*/ 0 h 34"/>
                <a:gd name="T4" fmla="*/ 0 w 24"/>
                <a:gd name="T5" fmla="*/ 0 h 34"/>
                <a:gd name="T6" fmla="*/ 0 w 24"/>
                <a:gd name="T7" fmla="*/ 34 h 34"/>
                <a:gd name="T8" fmla="*/ 1 w 24"/>
                <a:gd name="T9" fmla="*/ 34 h 34"/>
                <a:gd name="T10" fmla="*/ 14 w 24"/>
                <a:gd name="T11" fmla="*/ 32 h 34"/>
                <a:gd name="T12" fmla="*/ 17 w 24"/>
                <a:gd name="T13" fmla="*/ 28 h 34"/>
                <a:gd name="T14" fmla="*/ 21 w 24"/>
                <a:gd name="T15" fmla="*/ 16 h 34"/>
                <a:gd name="T16" fmla="*/ 21 w 24"/>
                <a:gd name="T17" fmla="*/ 12 h 34"/>
                <a:gd name="T18" fmla="*/ 24 w 24"/>
                <a:gd name="T19" fmla="*/ 15 h 34"/>
                <a:gd name="T20" fmla="*/ 22 w 24"/>
                <a:gd name="T21" fmla="*/ 9 h 34"/>
                <a:gd name="T22" fmla="*/ 22 w 24"/>
                <a:gd name="T23" fmla="*/ 7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34">
                  <a:moveTo>
                    <a:pt x="22" y="7"/>
                  </a:moveTo>
                  <a:cubicBezTo>
                    <a:pt x="16" y="0"/>
                    <a:pt x="16" y="0"/>
                    <a:pt x="16" y="0"/>
                  </a:cubicBezTo>
                  <a:cubicBezTo>
                    <a:pt x="0" y="0"/>
                    <a:pt x="0" y="0"/>
                    <a:pt x="0" y="0"/>
                  </a:cubicBezTo>
                  <a:cubicBezTo>
                    <a:pt x="0" y="34"/>
                    <a:pt x="0" y="34"/>
                    <a:pt x="0" y="34"/>
                  </a:cubicBezTo>
                  <a:cubicBezTo>
                    <a:pt x="1" y="34"/>
                    <a:pt x="1" y="34"/>
                    <a:pt x="1" y="34"/>
                  </a:cubicBezTo>
                  <a:cubicBezTo>
                    <a:pt x="14" y="32"/>
                    <a:pt x="14" y="32"/>
                    <a:pt x="14" y="32"/>
                  </a:cubicBezTo>
                  <a:cubicBezTo>
                    <a:pt x="17" y="28"/>
                    <a:pt x="17" y="28"/>
                    <a:pt x="17" y="28"/>
                  </a:cubicBezTo>
                  <a:cubicBezTo>
                    <a:pt x="21" y="16"/>
                    <a:pt x="21" y="16"/>
                    <a:pt x="21" y="16"/>
                  </a:cubicBezTo>
                  <a:cubicBezTo>
                    <a:pt x="21" y="12"/>
                    <a:pt x="21" y="12"/>
                    <a:pt x="21" y="12"/>
                  </a:cubicBezTo>
                  <a:cubicBezTo>
                    <a:pt x="24" y="15"/>
                    <a:pt x="24" y="15"/>
                    <a:pt x="24" y="15"/>
                  </a:cubicBezTo>
                  <a:cubicBezTo>
                    <a:pt x="24" y="14"/>
                    <a:pt x="23" y="11"/>
                    <a:pt x="22" y="9"/>
                  </a:cubicBezTo>
                  <a:lnTo>
                    <a:pt x="22" y="7"/>
                  </a:lnTo>
                  <a:close/>
                </a:path>
              </a:pathLst>
            </a:custGeom>
            <a:solidFill>
              <a:schemeClr val="tx2"/>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03" name="Freeform 102">
              <a:extLst>
                <a:ext uri="{FF2B5EF4-FFF2-40B4-BE49-F238E27FC236}">
                  <a16:creationId xmlns:a16="http://schemas.microsoft.com/office/drawing/2014/main" id="{2A679833-B72E-314D-835E-09F13CD8B84E}"/>
                </a:ext>
              </a:extLst>
            </p:cNvPr>
            <p:cNvSpPr>
              <a:spLocks/>
            </p:cNvSpPr>
            <p:nvPr/>
          </p:nvSpPr>
          <p:spPr bwMode="auto">
            <a:xfrm>
              <a:off x="1115533" y="2839724"/>
              <a:ext cx="395529" cy="564276"/>
            </a:xfrm>
            <a:custGeom>
              <a:avLst/>
              <a:gdLst>
                <a:gd name="T0" fmla="*/ 24 w 221"/>
                <a:gd name="T1" fmla="*/ 0 h 316"/>
                <a:gd name="T2" fmla="*/ 24 w 221"/>
                <a:gd name="T3" fmla="*/ 57 h 316"/>
                <a:gd name="T4" fmla="*/ 4 w 221"/>
                <a:gd name="T5" fmla="*/ 44 h 316"/>
                <a:gd name="T6" fmla="*/ 0 w 221"/>
                <a:gd name="T7" fmla="*/ 66 h 316"/>
                <a:gd name="T8" fmla="*/ 7 w 221"/>
                <a:gd name="T9" fmla="*/ 73 h 316"/>
                <a:gd name="T10" fmla="*/ 10 w 221"/>
                <a:gd name="T11" fmla="*/ 79 h 316"/>
                <a:gd name="T12" fmla="*/ 7 w 221"/>
                <a:gd name="T13" fmla="*/ 82 h 316"/>
                <a:gd name="T14" fmla="*/ 7 w 221"/>
                <a:gd name="T15" fmla="*/ 113 h 316"/>
                <a:gd name="T16" fmla="*/ 12 w 221"/>
                <a:gd name="T17" fmla="*/ 134 h 316"/>
                <a:gd name="T18" fmla="*/ 8 w 221"/>
                <a:gd name="T19" fmla="*/ 146 h 316"/>
                <a:gd name="T20" fmla="*/ 6 w 221"/>
                <a:gd name="T21" fmla="*/ 155 h 316"/>
                <a:gd name="T22" fmla="*/ 7 w 221"/>
                <a:gd name="T23" fmla="*/ 156 h 316"/>
                <a:gd name="T24" fmla="*/ 7 w 221"/>
                <a:gd name="T25" fmla="*/ 157 h 316"/>
                <a:gd name="T26" fmla="*/ 5 w 221"/>
                <a:gd name="T27" fmla="*/ 167 h 316"/>
                <a:gd name="T28" fmla="*/ 4 w 221"/>
                <a:gd name="T29" fmla="*/ 177 h 316"/>
                <a:gd name="T30" fmla="*/ 5 w 221"/>
                <a:gd name="T31" fmla="*/ 177 h 316"/>
                <a:gd name="T32" fmla="*/ 5 w 221"/>
                <a:gd name="T33" fmla="*/ 178 h 316"/>
                <a:gd name="T34" fmla="*/ 5 w 221"/>
                <a:gd name="T35" fmla="*/ 195 h 316"/>
                <a:gd name="T36" fmla="*/ 12 w 221"/>
                <a:gd name="T37" fmla="*/ 205 h 316"/>
                <a:gd name="T38" fmla="*/ 12 w 221"/>
                <a:gd name="T39" fmla="*/ 211 h 316"/>
                <a:gd name="T40" fmla="*/ 12 w 221"/>
                <a:gd name="T41" fmla="*/ 212 h 316"/>
                <a:gd name="T42" fmla="*/ 12 w 221"/>
                <a:gd name="T43" fmla="*/ 215 h 316"/>
                <a:gd name="T44" fmla="*/ 10 w 221"/>
                <a:gd name="T45" fmla="*/ 221 h 316"/>
                <a:gd name="T46" fmla="*/ 8 w 221"/>
                <a:gd name="T47" fmla="*/ 227 h 316"/>
                <a:gd name="T48" fmla="*/ 8 w 221"/>
                <a:gd name="T49" fmla="*/ 237 h 316"/>
                <a:gd name="T50" fmla="*/ 8 w 221"/>
                <a:gd name="T51" fmla="*/ 249 h 316"/>
                <a:gd name="T52" fmla="*/ 9 w 221"/>
                <a:gd name="T53" fmla="*/ 251 h 316"/>
                <a:gd name="T54" fmla="*/ 8 w 221"/>
                <a:gd name="T55" fmla="*/ 259 h 316"/>
                <a:gd name="T56" fmla="*/ 4 w 221"/>
                <a:gd name="T57" fmla="*/ 265 h 316"/>
                <a:gd name="T58" fmla="*/ 144 w 221"/>
                <a:gd name="T59" fmla="*/ 316 h 316"/>
                <a:gd name="T60" fmla="*/ 221 w 221"/>
                <a:gd name="T61" fmla="*/ 316 h 316"/>
                <a:gd name="T62" fmla="*/ 221 w 221"/>
                <a:gd name="T63" fmla="*/ 0 h 316"/>
                <a:gd name="T64" fmla="*/ 24 w 221"/>
                <a:gd name="T65" fmla="*/ 0 h 3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21" h="316">
                  <a:moveTo>
                    <a:pt x="24" y="0"/>
                  </a:moveTo>
                  <a:cubicBezTo>
                    <a:pt x="24" y="57"/>
                    <a:pt x="24" y="57"/>
                    <a:pt x="24" y="57"/>
                  </a:cubicBezTo>
                  <a:cubicBezTo>
                    <a:pt x="4" y="44"/>
                    <a:pt x="4" y="44"/>
                    <a:pt x="4" y="44"/>
                  </a:cubicBezTo>
                  <a:cubicBezTo>
                    <a:pt x="0" y="66"/>
                    <a:pt x="0" y="66"/>
                    <a:pt x="0" y="66"/>
                  </a:cubicBezTo>
                  <a:cubicBezTo>
                    <a:pt x="7" y="73"/>
                    <a:pt x="7" y="73"/>
                    <a:pt x="7" y="73"/>
                  </a:cubicBezTo>
                  <a:cubicBezTo>
                    <a:pt x="10" y="75"/>
                    <a:pt x="11" y="77"/>
                    <a:pt x="10" y="79"/>
                  </a:cubicBezTo>
                  <a:cubicBezTo>
                    <a:pt x="10" y="81"/>
                    <a:pt x="8" y="82"/>
                    <a:pt x="7" y="82"/>
                  </a:cubicBezTo>
                  <a:cubicBezTo>
                    <a:pt x="7" y="113"/>
                    <a:pt x="7" y="113"/>
                    <a:pt x="7" y="113"/>
                  </a:cubicBezTo>
                  <a:cubicBezTo>
                    <a:pt x="12" y="134"/>
                    <a:pt x="12" y="134"/>
                    <a:pt x="12" y="134"/>
                  </a:cubicBezTo>
                  <a:cubicBezTo>
                    <a:pt x="8" y="146"/>
                    <a:pt x="8" y="146"/>
                    <a:pt x="8" y="146"/>
                  </a:cubicBezTo>
                  <a:cubicBezTo>
                    <a:pt x="5" y="154"/>
                    <a:pt x="6" y="155"/>
                    <a:pt x="6" y="155"/>
                  </a:cubicBezTo>
                  <a:cubicBezTo>
                    <a:pt x="7" y="156"/>
                    <a:pt x="7" y="156"/>
                    <a:pt x="7" y="156"/>
                  </a:cubicBezTo>
                  <a:cubicBezTo>
                    <a:pt x="7" y="157"/>
                    <a:pt x="7" y="157"/>
                    <a:pt x="7" y="157"/>
                  </a:cubicBezTo>
                  <a:cubicBezTo>
                    <a:pt x="5" y="167"/>
                    <a:pt x="5" y="167"/>
                    <a:pt x="5" y="167"/>
                  </a:cubicBezTo>
                  <a:cubicBezTo>
                    <a:pt x="3" y="176"/>
                    <a:pt x="4" y="176"/>
                    <a:pt x="4" y="177"/>
                  </a:cubicBezTo>
                  <a:cubicBezTo>
                    <a:pt x="5" y="177"/>
                    <a:pt x="5" y="177"/>
                    <a:pt x="5" y="177"/>
                  </a:cubicBezTo>
                  <a:cubicBezTo>
                    <a:pt x="5" y="178"/>
                    <a:pt x="5" y="178"/>
                    <a:pt x="5" y="178"/>
                  </a:cubicBezTo>
                  <a:cubicBezTo>
                    <a:pt x="5" y="195"/>
                    <a:pt x="5" y="195"/>
                    <a:pt x="5" y="195"/>
                  </a:cubicBezTo>
                  <a:cubicBezTo>
                    <a:pt x="12" y="205"/>
                    <a:pt x="12" y="205"/>
                    <a:pt x="12" y="205"/>
                  </a:cubicBezTo>
                  <a:cubicBezTo>
                    <a:pt x="12" y="211"/>
                    <a:pt x="12" y="211"/>
                    <a:pt x="12" y="211"/>
                  </a:cubicBezTo>
                  <a:cubicBezTo>
                    <a:pt x="12" y="212"/>
                    <a:pt x="12" y="212"/>
                    <a:pt x="12" y="212"/>
                  </a:cubicBezTo>
                  <a:cubicBezTo>
                    <a:pt x="12" y="213"/>
                    <a:pt x="12" y="214"/>
                    <a:pt x="12" y="215"/>
                  </a:cubicBezTo>
                  <a:cubicBezTo>
                    <a:pt x="12" y="217"/>
                    <a:pt x="11" y="219"/>
                    <a:pt x="10" y="221"/>
                  </a:cubicBezTo>
                  <a:cubicBezTo>
                    <a:pt x="8" y="224"/>
                    <a:pt x="7" y="226"/>
                    <a:pt x="8" y="227"/>
                  </a:cubicBezTo>
                  <a:cubicBezTo>
                    <a:pt x="10" y="230"/>
                    <a:pt x="8" y="237"/>
                    <a:pt x="8" y="237"/>
                  </a:cubicBezTo>
                  <a:cubicBezTo>
                    <a:pt x="8" y="237"/>
                    <a:pt x="7" y="245"/>
                    <a:pt x="8" y="249"/>
                  </a:cubicBezTo>
                  <a:cubicBezTo>
                    <a:pt x="8" y="250"/>
                    <a:pt x="9" y="251"/>
                    <a:pt x="9" y="251"/>
                  </a:cubicBezTo>
                  <a:cubicBezTo>
                    <a:pt x="10" y="254"/>
                    <a:pt x="11" y="255"/>
                    <a:pt x="8" y="259"/>
                  </a:cubicBezTo>
                  <a:cubicBezTo>
                    <a:pt x="4" y="265"/>
                    <a:pt x="4" y="265"/>
                    <a:pt x="4" y="265"/>
                  </a:cubicBezTo>
                  <a:cubicBezTo>
                    <a:pt x="144" y="316"/>
                    <a:pt x="144" y="316"/>
                    <a:pt x="144" y="316"/>
                  </a:cubicBezTo>
                  <a:cubicBezTo>
                    <a:pt x="221" y="316"/>
                    <a:pt x="221" y="316"/>
                    <a:pt x="221" y="316"/>
                  </a:cubicBezTo>
                  <a:cubicBezTo>
                    <a:pt x="221" y="0"/>
                    <a:pt x="221" y="0"/>
                    <a:pt x="221" y="0"/>
                  </a:cubicBezTo>
                  <a:lnTo>
                    <a:pt x="24" y="0"/>
                  </a:lnTo>
                  <a:close/>
                </a:path>
              </a:pathLst>
            </a:custGeom>
            <a:solidFill>
              <a:schemeClr val="accent5"/>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04" name="Freeform 103">
              <a:extLst>
                <a:ext uri="{FF2B5EF4-FFF2-40B4-BE49-F238E27FC236}">
                  <a16:creationId xmlns:a16="http://schemas.microsoft.com/office/drawing/2014/main" id="{6039C815-A6C1-D046-8F4E-46038CA0494F}"/>
                </a:ext>
              </a:extLst>
            </p:cNvPr>
            <p:cNvSpPr>
              <a:spLocks/>
            </p:cNvSpPr>
            <p:nvPr/>
          </p:nvSpPr>
          <p:spPr bwMode="auto">
            <a:xfrm>
              <a:off x="1511063" y="2839724"/>
              <a:ext cx="407136" cy="564276"/>
            </a:xfrm>
            <a:custGeom>
              <a:avLst/>
              <a:gdLst>
                <a:gd name="T0" fmla="*/ 184 w 456"/>
                <a:gd name="T1" fmla="*/ 592 h 632"/>
                <a:gd name="T2" fmla="*/ 186 w 456"/>
                <a:gd name="T3" fmla="*/ 592 h 632"/>
                <a:gd name="T4" fmla="*/ 456 w 456"/>
                <a:gd name="T5" fmla="*/ 592 h 632"/>
                <a:gd name="T6" fmla="*/ 456 w 456"/>
                <a:gd name="T7" fmla="*/ 80 h 632"/>
                <a:gd name="T8" fmla="*/ 456 w 456"/>
                <a:gd name="T9" fmla="*/ 80 h 632"/>
                <a:gd name="T10" fmla="*/ 456 w 456"/>
                <a:gd name="T11" fmla="*/ 0 h 632"/>
                <a:gd name="T12" fmla="*/ 2 w 456"/>
                <a:gd name="T13" fmla="*/ 0 h 632"/>
                <a:gd name="T14" fmla="*/ 0 w 456"/>
                <a:gd name="T15" fmla="*/ 0 h 632"/>
                <a:gd name="T16" fmla="*/ 0 w 456"/>
                <a:gd name="T17" fmla="*/ 632 h 632"/>
                <a:gd name="T18" fmla="*/ 48 w 456"/>
                <a:gd name="T19" fmla="*/ 632 h 632"/>
                <a:gd name="T20" fmla="*/ 48 w 456"/>
                <a:gd name="T21" fmla="*/ 594 h 632"/>
                <a:gd name="T22" fmla="*/ 176 w 456"/>
                <a:gd name="T23" fmla="*/ 594 h 632"/>
                <a:gd name="T24" fmla="*/ 176 w 456"/>
                <a:gd name="T25" fmla="*/ 592 h 632"/>
                <a:gd name="T26" fmla="*/ 184 w 456"/>
                <a:gd name="T27" fmla="*/ 592 h 632"/>
                <a:gd name="T28" fmla="*/ 184 w 456"/>
                <a:gd name="T29" fmla="*/ 592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56" h="632">
                  <a:moveTo>
                    <a:pt x="184" y="592"/>
                  </a:moveTo>
                  <a:lnTo>
                    <a:pt x="186" y="592"/>
                  </a:lnTo>
                  <a:lnTo>
                    <a:pt x="456" y="592"/>
                  </a:lnTo>
                  <a:lnTo>
                    <a:pt x="456" y="80"/>
                  </a:lnTo>
                  <a:lnTo>
                    <a:pt x="456" y="80"/>
                  </a:lnTo>
                  <a:lnTo>
                    <a:pt x="456" y="0"/>
                  </a:lnTo>
                  <a:lnTo>
                    <a:pt x="2" y="0"/>
                  </a:lnTo>
                  <a:lnTo>
                    <a:pt x="0" y="0"/>
                  </a:lnTo>
                  <a:lnTo>
                    <a:pt x="0" y="632"/>
                  </a:lnTo>
                  <a:lnTo>
                    <a:pt x="48" y="632"/>
                  </a:lnTo>
                  <a:lnTo>
                    <a:pt x="48" y="594"/>
                  </a:lnTo>
                  <a:lnTo>
                    <a:pt x="176" y="594"/>
                  </a:lnTo>
                  <a:lnTo>
                    <a:pt x="176" y="592"/>
                  </a:lnTo>
                  <a:lnTo>
                    <a:pt x="184" y="592"/>
                  </a:lnTo>
                  <a:lnTo>
                    <a:pt x="184" y="592"/>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05" name="Freeform 104">
              <a:extLst>
                <a:ext uri="{FF2B5EF4-FFF2-40B4-BE49-F238E27FC236}">
                  <a16:creationId xmlns:a16="http://schemas.microsoft.com/office/drawing/2014/main" id="{C51E0524-1FD7-654C-A5F3-2E31F2AAE241}"/>
                </a:ext>
              </a:extLst>
            </p:cNvPr>
            <p:cNvSpPr>
              <a:spLocks/>
            </p:cNvSpPr>
            <p:nvPr/>
          </p:nvSpPr>
          <p:spPr bwMode="auto">
            <a:xfrm>
              <a:off x="438759" y="2403124"/>
              <a:ext cx="698203" cy="909807"/>
            </a:xfrm>
            <a:custGeom>
              <a:avLst/>
              <a:gdLst>
                <a:gd name="T0" fmla="*/ 387 w 391"/>
                <a:gd name="T1" fmla="*/ 493 h 509"/>
                <a:gd name="T2" fmla="*/ 387 w 391"/>
                <a:gd name="T3" fmla="*/ 471 h 509"/>
                <a:gd name="T4" fmla="*/ 391 w 391"/>
                <a:gd name="T5" fmla="*/ 459 h 509"/>
                <a:gd name="T6" fmla="*/ 391 w 391"/>
                <a:gd name="T7" fmla="*/ 455 h 509"/>
                <a:gd name="T8" fmla="*/ 384 w 391"/>
                <a:gd name="T9" fmla="*/ 439 h 509"/>
                <a:gd name="T10" fmla="*/ 384 w 391"/>
                <a:gd name="T11" fmla="*/ 421 h 509"/>
                <a:gd name="T12" fmla="*/ 384 w 391"/>
                <a:gd name="T13" fmla="*/ 411 h 509"/>
                <a:gd name="T14" fmla="*/ 386 w 391"/>
                <a:gd name="T15" fmla="*/ 400 h 509"/>
                <a:gd name="T16" fmla="*/ 387 w 391"/>
                <a:gd name="T17" fmla="*/ 390 h 509"/>
                <a:gd name="T18" fmla="*/ 386 w 391"/>
                <a:gd name="T19" fmla="*/ 357 h 509"/>
                <a:gd name="T20" fmla="*/ 169 w 391"/>
                <a:gd name="T21" fmla="*/ 142 h 509"/>
                <a:gd name="T22" fmla="*/ 0 w 391"/>
                <a:gd name="T23" fmla="*/ 0 h 509"/>
                <a:gd name="T24" fmla="*/ 15 w 391"/>
                <a:gd name="T25" fmla="*/ 80 h 509"/>
                <a:gd name="T26" fmla="*/ 4 w 391"/>
                <a:gd name="T27" fmla="*/ 123 h 509"/>
                <a:gd name="T28" fmla="*/ 11 w 391"/>
                <a:gd name="T29" fmla="*/ 139 h 509"/>
                <a:gd name="T30" fmla="*/ 27 w 391"/>
                <a:gd name="T31" fmla="*/ 170 h 509"/>
                <a:gd name="T32" fmla="*/ 35 w 391"/>
                <a:gd name="T33" fmla="*/ 209 h 509"/>
                <a:gd name="T34" fmla="*/ 58 w 391"/>
                <a:gd name="T35" fmla="*/ 236 h 509"/>
                <a:gd name="T36" fmla="*/ 58 w 391"/>
                <a:gd name="T37" fmla="*/ 248 h 509"/>
                <a:gd name="T38" fmla="*/ 70 w 391"/>
                <a:gd name="T39" fmla="*/ 252 h 509"/>
                <a:gd name="T40" fmla="*/ 74 w 391"/>
                <a:gd name="T41" fmla="*/ 252 h 509"/>
                <a:gd name="T42" fmla="*/ 78 w 391"/>
                <a:gd name="T43" fmla="*/ 240 h 509"/>
                <a:gd name="T44" fmla="*/ 97 w 391"/>
                <a:gd name="T45" fmla="*/ 244 h 509"/>
                <a:gd name="T46" fmla="*/ 86 w 391"/>
                <a:gd name="T47" fmla="*/ 248 h 509"/>
                <a:gd name="T48" fmla="*/ 86 w 391"/>
                <a:gd name="T49" fmla="*/ 256 h 509"/>
                <a:gd name="T50" fmla="*/ 93 w 391"/>
                <a:gd name="T51" fmla="*/ 271 h 509"/>
                <a:gd name="T52" fmla="*/ 82 w 391"/>
                <a:gd name="T53" fmla="*/ 260 h 509"/>
                <a:gd name="T54" fmla="*/ 78 w 391"/>
                <a:gd name="T55" fmla="*/ 263 h 509"/>
                <a:gd name="T56" fmla="*/ 89 w 391"/>
                <a:gd name="T57" fmla="*/ 299 h 509"/>
                <a:gd name="T58" fmla="*/ 105 w 391"/>
                <a:gd name="T59" fmla="*/ 306 h 509"/>
                <a:gd name="T60" fmla="*/ 97 w 391"/>
                <a:gd name="T61" fmla="*/ 318 h 509"/>
                <a:gd name="T62" fmla="*/ 136 w 391"/>
                <a:gd name="T63" fmla="*/ 369 h 509"/>
                <a:gd name="T64" fmla="*/ 140 w 391"/>
                <a:gd name="T65" fmla="*/ 381 h 509"/>
                <a:gd name="T66" fmla="*/ 148 w 391"/>
                <a:gd name="T67" fmla="*/ 388 h 509"/>
                <a:gd name="T68" fmla="*/ 148 w 391"/>
                <a:gd name="T69" fmla="*/ 396 h 509"/>
                <a:gd name="T70" fmla="*/ 152 w 391"/>
                <a:gd name="T71" fmla="*/ 416 h 509"/>
                <a:gd name="T72" fmla="*/ 179 w 391"/>
                <a:gd name="T73" fmla="*/ 423 h 509"/>
                <a:gd name="T74" fmla="*/ 187 w 391"/>
                <a:gd name="T75" fmla="*/ 420 h 509"/>
                <a:gd name="T76" fmla="*/ 203 w 391"/>
                <a:gd name="T77" fmla="*/ 431 h 509"/>
                <a:gd name="T78" fmla="*/ 222 w 391"/>
                <a:gd name="T79" fmla="*/ 439 h 509"/>
                <a:gd name="T80" fmla="*/ 226 w 391"/>
                <a:gd name="T81" fmla="*/ 435 h 509"/>
                <a:gd name="T82" fmla="*/ 234 w 391"/>
                <a:gd name="T83" fmla="*/ 443 h 509"/>
                <a:gd name="T84" fmla="*/ 246 w 391"/>
                <a:gd name="T85" fmla="*/ 455 h 509"/>
                <a:gd name="T86" fmla="*/ 281 w 391"/>
                <a:gd name="T87" fmla="*/ 486 h 509"/>
                <a:gd name="T88" fmla="*/ 285 w 391"/>
                <a:gd name="T89" fmla="*/ 509 h 509"/>
                <a:gd name="T90" fmla="*/ 374 w 391"/>
                <a:gd name="T91" fmla="*/ 505 h 509"/>
                <a:gd name="T92" fmla="*/ 387 w 391"/>
                <a:gd name="T93" fmla="*/ 503 h 5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91" h="509">
                  <a:moveTo>
                    <a:pt x="388" y="495"/>
                  </a:moveTo>
                  <a:cubicBezTo>
                    <a:pt x="388" y="495"/>
                    <a:pt x="387" y="494"/>
                    <a:pt x="387" y="493"/>
                  </a:cubicBezTo>
                  <a:cubicBezTo>
                    <a:pt x="386" y="489"/>
                    <a:pt x="387" y="481"/>
                    <a:pt x="387" y="481"/>
                  </a:cubicBezTo>
                  <a:cubicBezTo>
                    <a:pt x="387" y="481"/>
                    <a:pt x="389" y="474"/>
                    <a:pt x="387" y="471"/>
                  </a:cubicBezTo>
                  <a:cubicBezTo>
                    <a:pt x="386" y="470"/>
                    <a:pt x="387" y="468"/>
                    <a:pt x="389" y="465"/>
                  </a:cubicBezTo>
                  <a:cubicBezTo>
                    <a:pt x="390" y="463"/>
                    <a:pt x="391" y="461"/>
                    <a:pt x="391" y="459"/>
                  </a:cubicBezTo>
                  <a:cubicBezTo>
                    <a:pt x="391" y="458"/>
                    <a:pt x="391" y="457"/>
                    <a:pt x="391" y="456"/>
                  </a:cubicBezTo>
                  <a:cubicBezTo>
                    <a:pt x="391" y="455"/>
                    <a:pt x="391" y="455"/>
                    <a:pt x="391" y="455"/>
                  </a:cubicBezTo>
                  <a:cubicBezTo>
                    <a:pt x="391" y="449"/>
                    <a:pt x="391" y="449"/>
                    <a:pt x="391" y="449"/>
                  </a:cubicBezTo>
                  <a:cubicBezTo>
                    <a:pt x="384" y="439"/>
                    <a:pt x="384" y="439"/>
                    <a:pt x="384" y="439"/>
                  </a:cubicBezTo>
                  <a:cubicBezTo>
                    <a:pt x="384" y="422"/>
                    <a:pt x="384" y="422"/>
                    <a:pt x="384" y="422"/>
                  </a:cubicBezTo>
                  <a:cubicBezTo>
                    <a:pt x="384" y="421"/>
                    <a:pt x="384" y="421"/>
                    <a:pt x="384" y="421"/>
                  </a:cubicBezTo>
                  <a:cubicBezTo>
                    <a:pt x="383" y="421"/>
                    <a:pt x="383" y="421"/>
                    <a:pt x="383" y="421"/>
                  </a:cubicBezTo>
                  <a:cubicBezTo>
                    <a:pt x="383" y="420"/>
                    <a:pt x="382" y="420"/>
                    <a:pt x="384" y="411"/>
                  </a:cubicBezTo>
                  <a:cubicBezTo>
                    <a:pt x="386" y="401"/>
                    <a:pt x="386" y="401"/>
                    <a:pt x="386" y="401"/>
                  </a:cubicBezTo>
                  <a:cubicBezTo>
                    <a:pt x="386" y="400"/>
                    <a:pt x="386" y="400"/>
                    <a:pt x="386" y="400"/>
                  </a:cubicBezTo>
                  <a:cubicBezTo>
                    <a:pt x="385" y="399"/>
                    <a:pt x="385" y="399"/>
                    <a:pt x="385" y="399"/>
                  </a:cubicBezTo>
                  <a:cubicBezTo>
                    <a:pt x="385" y="399"/>
                    <a:pt x="384" y="398"/>
                    <a:pt x="387" y="390"/>
                  </a:cubicBezTo>
                  <a:cubicBezTo>
                    <a:pt x="391" y="378"/>
                    <a:pt x="391" y="378"/>
                    <a:pt x="391" y="378"/>
                  </a:cubicBezTo>
                  <a:cubicBezTo>
                    <a:pt x="386" y="357"/>
                    <a:pt x="386" y="357"/>
                    <a:pt x="386" y="357"/>
                  </a:cubicBezTo>
                  <a:cubicBezTo>
                    <a:pt x="386" y="357"/>
                    <a:pt x="386" y="357"/>
                    <a:pt x="386" y="357"/>
                  </a:cubicBezTo>
                  <a:cubicBezTo>
                    <a:pt x="169" y="142"/>
                    <a:pt x="169" y="142"/>
                    <a:pt x="169" y="142"/>
                  </a:cubicBezTo>
                  <a:cubicBezTo>
                    <a:pt x="169" y="0"/>
                    <a:pt x="169" y="0"/>
                    <a:pt x="169" y="0"/>
                  </a:cubicBezTo>
                  <a:cubicBezTo>
                    <a:pt x="0" y="0"/>
                    <a:pt x="0" y="0"/>
                    <a:pt x="0" y="0"/>
                  </a:cubicBezTo>
                  <a:cubicBezTo>
                    <a:pt x="0" y="2"/>
                    <a:pt x="0" y="2"/>
                    <a:pt x="0" y="2"/>
                  </a:cubicBezTo>
                  <a:cubicBezTo>
                    <a:pt x="15" y="80"/>
                    <a:pt x="15" y="80"/>
                    <a:pt x="15" y="80"/>
                  </a:cubicBezTo>
                  <a:cubicBezTo>
                    <a:pt x="15" y="107"/>
                    <a:pt x="15" y="107"/>
                    <a:pt x="15" y="107"/>
                  </a:cubicBezTo>
                  <a:cubicBezTo>
                    <a:pt x="4" y="123"/>
                    <a:pt x="4" y="123"/>
                    <a:pt x="4" y="123"/>
                  </a:cubicBezTo>
                  <a:cubicBezTo>
                    <a:pt x="7" y="135"/>
                    <a:pt x="7" y="135"/>
                    <a:pt x="7" y="135"/>
                  </a:cubicBezTo>
                  <a:cubicBezTo>
                    <a:pt x="11" y="139"/>
                    <a:pt x="11" y="139"/>
                    <a:pt x="11" y="139"/>
                  </a:cubicBezTo>
                  <a:cubicBezTo>
                    <a:pt x="27" y="166"/>
                    <a:pt x="27" y="166"/>
                    <a:pt x="27" y="166"/>
                  </a:cubicBezTo>
                  <a:cubicBezTo>
                    <a:pt x="27" y="170"/>
                    <a:pt x="27" y="170"/>
                    <a:pt x="27" y="170"/>
                  </a:cubicBezTo>
                  <a:cubicBezTo>
                    <a:pt x="27" y="181"/>
                    <a:pt x="27" y="181"/>
                    <a:pt x="27" y="181"/>
                  </a:cubicBezTo>
                  <a:cubicBezTo>
                    <a:pt x="35" y="209"/>
                    <a:pt x="35" y="209"/>
                    <a:pt x="35" y="209"/>
                  </a:cubicBezTo>
                  <a:cubicBezTo>
                    <a:pt x="54" y="232"/>
                    <a:pt x="54" y="232"/>
                    <a:pt x="54" y="232"/>
                  </a:cubicBezTo>
                  <a:cubicBezTo>
                    <a:pt x="58" y="236"/>
                    <a:pt x="58" y="236"/>
                    <a:pt x="58" y="236"/>
                  </a:cubicBezTo>
                  <a:cubicBezTo>
                    <a:pt x="58" y="244"/>
                    <a:pt x="58" y="244"/>
                    <a:pt x="58" y="244"/>
                  </a:cubicBezTo>
                  <a:cubicBezTo>
                    <a:pt x="58" y="248"/>
                    <a:pt x="58" y="248"/>
                    <a:pt x="58" y="248"/>
                  </a:cubicBezTo>
                  <a:cubicBezTo>
                    <a:pt x="66" y="252"/>
                    <a:pt x="66" y="252"/>
                    <a:pt x="66" y="252"/>
                  </a:cubicBezTo>
                  <a:cubicBezTo>
                    <a:pt x="70" y="252"/>
                    <a:pt x="70" y="252"/>
                    <a:pt x="70" y="252"/>
                  </a:cubicBezTo>
                  <a:cubicBezTo>
                    <a:pt x="74" y="256"/>
                    <a:pt x="74" y="256"/>
                    <a:pt x="74" y="256"/>
                  </a:cubicBezTo>
                  <a:cubicBezTo>
                    <a:pt x="74" y="252"/>
                    <a:pt x="74" y="252"/>
                    <a:pt x="74" y="252"/>
                  </a:cubicBezTo>
                  <a:cubicBezTo>
                    <a:pt x="78" y="252"/>
                    <a:pt x="78" y="252"/>
                    <a:pt x="78" y="252"/>
                  </a:cubicBezTo>
                  <a:cubicBezTo>
                    <a:pt x="78" y="240"/>
                    <a:pt x="78" y="240"/>
                    <a:pt x="78" y="240"/>
                  </a:cubicBezTo>
                  <a:cubicBezTo>
                    <a:pt x="86" y="240"/>
                    <a:pt x="86" y="240"/>
                    <a:pt x="86" y="240"/>
                  </a:cubicBezTo>
                  <a:cubicBezTo>
                    <a:pt x="97" y="244"/>
                    <a:pt x="97" y="244"/>
                    <a:pt x="97" y="244"/>
                  </a:cubicBezTo>
                  <a:cubicBezTo>
                    <a:pt x="89" y="248"/>
                    <a:pt x="89" y="248"/>
                    <a:pt x="89" y="248"/>
                  </a:cubicBezTo>
                  <a:cubicBezTo>
                    <a:pt x="86" y="248"/>
                    <a:pt x="86" y="248"/>
                    <a:pt x="86" y="248"/>
                  </a:cubicBezTo>
                  <a:cubicBezTo>
                    <a:pt x="82" y="252"/>
                    <a:pt x="82" y="252"/>
                    <a:pt x="82" y="252"/>
                  </a:cubicBezTo>
                  <a:cubicBezTo>
                    <a:pt x="86" y="256"/>
                    <a:pt x="86" y="256"/>
                    <a:pt x="86" y="256"/>
                  </a:cubicBezTo>
                  <a:cubicBezTo>
                    <a:pt x="93" y="267"/>
                    <a:pt x="93" y="267"/>
                    <a:pt x="93" y="267"/>
                  </a:cubicBezTo>
                  <a:cubicBezTo>
                    <a:pt x="93" y="271"/>
                    <a:pt x="93" y="271"/>
                    <a:pt x="93" y="271"/>
                  </a:cubicBezTo>
                  <a:cubicBezTo>
                    <a:pt x="82" y="263"/>
                    <a:pt x="82" y="263"/>
                    <a:pt x="82" y="263"/>
                  </a:cubicBezTo>
                  <a:cubicBezTo>
                    <a:pt x="82" y="260"/>
                    <a:pt x="82" y="260"/>
                    <a:pt x="82" y="260"/>
                  </a:cubicBezTo>
                  <a:cubicBezTo>
                    <a:pt x="78" y="260"/>
                    <a:pt x="78" y="260"/>
                    <a:pt x="78" y="260"/>
                  </a:cubicBezTo>
                  <a:cubicBezTo>
                    <a:pt x="78" y="263"/>
                    <a:pt x="78" y="263"/>
                    <a:pt x="78" y="263"/>
                  </a:cubicBezTo>
                  <a:cubicBezTo>
                    <a:pt x="82" y="291"/>
                    <a:pt x="82" y="291"/>
                    <a:pt x="82" y="291"/>
                  </a:cubicBezTo>
                  <a:cubicBezTo>
                    <a:pt x="89" y="299"/>
                    <a:pt x="89" y="299"/>
                    <a:pt x="89" y="299"/>
                  </a:cubicBezTo>
                  <a:cubicBezTo>
                    <a:pt x="101" y="299"/>
                    <a:pt x="101" y="299"/>
                    <a:pt x="101" y="299"/>
                  </a:cubicBezTo>
                  <a:cubicBezTo>
                    <a:pt x="105" y="306"/>
                    <a:pt x="105" y="306"/>
                    <a:pt x="105" y="306"/>
                  </a:cubicBezTo>
                  <a:cubicBezTo>
                    <a:pt x="105" y="314"/>
                    <a:pt x="105" y="314"/>
                    <a:pt x="105" y="314"/>
                  </a:cubicBezTo>
                  <a:cubicBezTo>
                    <a:pt x="97" y="318"/>
                    <a:pt x="97" y="318"/>
                    <a:pt x="97" y="318"/>
                  </a:cubicBezTo>
                  <a:cubicBezTo>
                    <a:pt x="101" y="326"/>
                    <a:pt x="101" y="326"/>
                    <a:pt x="101" y="326"/>
                  </a:cubicBezTo>
                  <a:cubicBezTo>
                    <a:pt x="136" y="369"/>
                    <a:pt x="136" y="369"/>
                    <a:pt x="136" y="369"/>
                  </a:cubicBezTo>
                  <a:cubicBezTo>
                    <a:pt x="140" y="373"/>
                    <a:pt x="140" y="373"/>
                    <a:pt x="140" y="373"/>
                  </a:cubicBezTo>
                  <a:cubicBezTo>
                    <a:pt x="140" y="381"/>
                    <a:pt x="140" y="381"/>
                    <a:pt x="140" y="381"/>
                  </a:cubicBezTo>
                  <a:cubicBezTo>
                    <a:pt x="148" y="384"/>
                    <a:pt x="148" y="384"/>
                    <a:pt x="148" y="384"/>
                  </a:cubicBezTo>
                  <a:cubicBezTo>
                    <a:pt x="148" y="388"/>
                    <a:pt x="148" y="388"/>
                    <a:pt x="148" y="388"/>
                  </a:cubicBezTo>
                  <a:cubicBezTo>
                    <a:pt x="152" y="392"/>
                    <a:pt x="152" y="392"/>
                    <a:pt x="152" y="392"/>
                  </a:cubicBezTo>
                  <a:cubicBezTo>
                    <a:pt x="148" y="396"/>
                    <a:pt x="148" y="396"/>
                    <a:pt x="148" y="396"/>
                  </a:cubicBezTo>
                  <a:cubicBezTo>
                    <a:pt x="152" y="412"/>
                    <a:pt x="152" y="412"/>
                    <a:pt x="152" y="412"/>
                  </a:cubicBezTo>
                  <a:cubicBezTo>
                    <a:pt x="152" y="416"/>
                    <a:pt x="152" y="416"/>
                    <a:pt x="152" y="416"/>
                  </a:cubicBezTo>
                  <a:cubicBezTo>
                    <a:pt x="171" y="420"/>
                    <a:pt x="171" y="420"/>
                    <a:pt x="171" y="420"/>
                  </a:cubicBezTo>
                  <a:cubicBezTo>
                    <a:pt x="179" y="423"/>
                    <a:pt x="179" y="423"/>
                    <a:pt x="179" y="423"/>
                  </a:cubicBezTo>
                  <a:cubicBezTo>
                    <a:pt x="183" y="420"/>
                    <a:pt x="183" y="420"/>
                    <a:pt x="183" y="420"/>
                  </a:cubicBezTo>
                  <a:cubicBezTo>
                    <a:pt x="187" y="420"/>
                    <a:pt x="187" y="420"/>
                    <a:pt x="187" y="420"/>
                  </a:cubicBezTo>
                  <a:cubicBezTo>
                    <a:pt x="199" y="427"/>
                    <a:pt x="199" y="427"/>
                    <a:pt x="199" y="427"/>
                  </a:cubicBezTo>
                  <a:cubicBezTo>
                    <a:pt x="203" y="431"/>
                    <a:pt x="203" y="431"/>
                    <a:pt x="203" y="431"/>
                  </a:cubicBezTo>
                  <a:cubicBezTo>
                    <a:pt x="218" y="439"/>
                    <a:pt x="218" y="439"/>
                    <a:pt x="218" y="439"/>
                  </a:cubicBezTo>
                  <a:cubicBezTo>
                    <a:pt x="222" y="439"/>
                    <a:pt x="222" y="439"/>
                    <a:pt x="222" y="439"/>
                  </a:cubicBezTo>
                  <a:cubicBezTo>
                    <a:pt x="222" y="435"/>
                    <a:pt x="222" y="435"/>
                    <a:pt x="222" y="435"/>
                  </a:cubicBezTo>
                  <a:cubicBezTo>
                    <a:pt x="226" y="435"/>
                    <a:pt x="226" y="435"/>
                    <a:pt x="226" y="435"/>
                  </a:cubicBezTo>
                  <a:cubicBezTo>
                    <a:pt x="230" y="439"/>
                    <a:pt x="230" y="439"/>
                    <a:pt x="230" y="439"/>
                  </a:cubicBezTo>
                  <a:cubicBezTo>
                    <a:pt x="234" y="443"/>
                    <a:pt x="234" y="443"/>
                    <a:pt x="234" y="443"/>
                  </a:cubicBezTo>
                  <a:cubicBezTo>
                    <a:pt x="238" y="451"/>
                    <a:pt x="238" y="451"/>
                    <a:pt x="238" y="451"/>
                  </a:cubicBezTo>
                  <a:cubicBezTo>
                    <a:pt x="246" y="455"/>
                    <a:pt x="246" y="455"/>
                    <a:pt x="246" y="455"/>
                  </a:cubicBezTo>
                  <a:cubicBezTo>
                    <a:pt x="277" y="478"/>
                    <a:pt x="277" y="478"/>
                    <a:pt x="277" y="478"/>
                  </a:cubicBezTo>
                  <a:cubicBezTo>
                    <a:pt x="281" y="486"/>
                    <a:pt x="281" y="486"/>
                    <a:pt x="281" y="486"/>
                  </a:cubicBezTo>
                  <a:cubicBezTo>
                    <a:pt x="281" y="490"/>
                    <a:pt x="281" y="490"/>
                    <a:pt x="281" y="490"/>
                  </a:cubicBezTo>
                  <a:cubicBezTo>
                    <a:pt x="285" y="509"/>
                    <a:pt x="285" y="509"/>
                    <a:pt x="285" y="509"/>
                  </a:cubicBezTo>
                  <a:cubicBezTo>
                    <a:pt x="370" y="502"/>
                    <a:pt x="370" y="502"/>
                    <a:pt x="370" y="502"/>
                  </a:cubicBezTo>
                  <a:cubicBezTo>
                    <a:pt x="374" y="505"/>
                    <a:pt x="374" y="505"/>
                    <a:pt x="374" y="505"/>
                  </a:cubicBezTo>
                  <a:cubicBezTo>
                    <a:pt x="383" y="509"/>
                    <a:pt x="383" y="509"/>
                    <a:pt x="383" y="509"/>
                  </a:cubicBezTo>
                  <a:cubicBezTo>
                    <a:pt x="387" y="503"/>
                    <a:pt x="387" y="503"/>
                    <a:pt x="387" y="503"/>
                  </a:cubicBezTo>
                  <a:cubicBezTo>
                    <a:pt x="390" y="499"/>
                    <a:pt x="389" y="498"/>
                    <a:pt x="388" y="495"/>
                  </a:cubicBezTo>
                  <a:close/>
                </a:path>
              </a:pathLst>
            </a:custGeom>
            <a:solidFill>
              <a:schemeClr val="accent5"/>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06" name="Freeform 105">
              <a:extLst>
                <a:ext uri="{FF2B5EF4-FFF2-40B4-BE49-F238E27FC236}">
                  <a16:creationId xmlns:a16="http://schemas.microsoft.com/office/drawing/2014/main" id="{0563BEE4-7027-5E4C-BB0C-8AAE000707C3}"/>
                </a:ext>
              </a:extLst>
            </p:cNvPr>
            <p:cNvSpPr>
              <a:spLocks/>
            </p:cNvSpPr>
            <p:nvPr/>
          </p:nvSpPr>
          <p:spPr bwMode="auto">
            <a:xfrm>
              <a:off x="3319961" y="2723655"/>
              <a:ext cx="458028" cy="178568"/>
            </a:xfrm>
            <a:custGeom>
              <a:avLst/>
              <a:gdLst>
                <a:gd name="T0" fmla="*/ 213 w 256"/>
                <a:gd name="T1" fmla="*/ 40 h 100"/>
                <a:gd name="T2" fmla="*/ 203 w 256"/>
                <a:gd name="T3" fmla="*/ 32 h 100"/>
                <a:gd name="T4" fmla="*/ 207 w 256"/>
                <a:gd name="T5" fmla="*/ 21 h 100"/>
                <a:gd name="T6" fmla="*/ 201 w 256"/>
                <a:gd name="T7" fmla="*/ 0 h 100"/>
                <a:gd name="T8" fmla="*/ 199 w 256"/>
                <a:gd name="T9" fmla="*/ 0 h 100"/>
                <a:gd name="T10" fmla="*/ 191 w 256"/>
                <a:gd name="T11" fmla="*/ 4 h 100"/>
                <a:gd name="T12" fmla="*/ 183 w 256"/>
                <a:gd name="T13" fmla="*/ 4 h 100"/>
                <a:gd name="T14" fmla="*/ 171 w 256"/>
                <a:gd name="T15" fmla="*/ 0 h 100"/>
                <a:gd name="T16" fmla="*/ 167 w 256"/>
                <a:gd name="T17" fmla="*/ 10 h 100"/>
                <a:gd name="T18" fmla="*/ 160 w 256"/>
                <a:gd name="T19" fmla="*/ 15 h 100"/>
                <a:gd name="T20" fmla="*/ 152 w 256"/>
                <a:gd name="T21" fmla="*/ 24 h 100"/>
                <a:gd name="T22" fmla="*/ 142 w 256"/>
                <a:gd name="T23" fmla="*/ 32 h 100"/>
                <a:gd name="T24" fmla="*/ 142 w 256"/>
                <a:gd name="T25" fmla="*/ 39 h 100"/>
                <a:gd name="T26" fmla="*/ 125 w 256"/>
                <a:gd name="T27" fmla="*/ 42 h 100"/>
                <a:gd name="T28" fmla="*/ 124 w 256"/>
                <a:gd name="T29" fmla="*/ 53 h 100"/>
                <a:gd name="T30" fmla="*/ 120 w 256"/>
                <a:gd name="T31" fmla="*/ 58 h 100"/>
                <a:gd name="T32" fmla="*/ 120 w 256"/>
                <a:gd name="T33" fmla="*/ 59 h 100"/>
                <a:gd name="T34" fmla="*/ 120 w 256"/>
                <a:gd name="T35" fmla="*/ 61 h 100"/>
                <a:gd name="T36" fmla="*/ 119 w 256"/>
                <a:gd name="T37" fmla="*/ 61 h 100"/>
                <a:gd name="T38" fmla="*/ 116 w 256"/>
                <a:gd name="T39" fmla="*/ 60 h 100"/>
                <a:gd name="T40" fmla="*/ 109 w 256"/>
                <a:gd name="T41" fmla="*/ 71 h 100"/>
                <a:gd name="T42" fmla="*/ 86 w 256"/>
                <a:gd name="T43" fmla="*/ 75 h 100"/>
                <a:gd name="T44" fmla="*/ 69 w 256"/>
                <a:gd name="T45" fmla="*/ 79 h 100"/>
                <a:gd name="T46" fmla="*/ 67 w 256"/>
                <a:gd name="T47" fmla="*/ 79 h 100"/>
                <a:gd name="T48" fmla="*/ 63 w 256"/>
                <a:gd name="T49" fmla="*/ 79 h 100"/>
                <a:gd name="T50" fmla="*/ 60 w 256"/>
                <a:gd name="T51" fmla="*/ 78 h 100"/>
                <a:gd name="T52" fmla="*/ 55 w 256"/>
                <a:gd name="T53" fmla="*/ 78 h 100"/>
                <a:gd name="T54" fmla="*/ 55 w 256"/>
                <a:gd name="T55" fmla="*/ 78 h 100"/>
                <a:gd name="T56" fmla="*/ 52 w 256"/>
                <a:gd name="T57" fmla="*/ 78 h 100"/>
                <a:gd name="T58" fmla="*/ 49 w 256"/>
                <a:gd name="T59" fmla="*/ 78 h 100"/>
                <a:gd name="T60" fmla="*/ 44 w 256"/>
                <a:gd name="T61" fmla="*/ 78 h 100"/>
                <a:gd name="T62" fmla="*/ 40 w 256"/>
                <a:gd name="T63" fmla="*/ 77 h 100"/>
                <a:gd name="T64" fmla="*/ 36 w 256"/>
                <a:gd name="T65" fmla="*/ 78 h 100"/>
                <a:gd name="T66" fmla="*/ 34 w 256"/>
                <a:gd name="T67" fmla="*/ 77 h 100"/>
                <a:gd name="T68" fmla="*/ 28 w 256"/>
                <a:gd name="T69" fmla="*/ 77 h 100"/>
                <a:gd name="T70" fmla="*/ 27 w 256"/>
                <a:gd name="T71" fmla="*/ 77 h 100"/>
                <a:gd name="T72" fmla="*/ 24 w 256"/>
                <a:gd name="T73" fmla="*/ 77 h 100"/>
                <a:gd name="T74" fmla="*/ 23 w 256"/>
                <a:gd name="T75" fmla="*/ 79 h 100"/>
                <a:gd name="T76" fmla="*/ 22 w 256"/>
                <a:gd name="T77" fmla="*/ 86 h 100"/>
                <a:gd name="T78" fmla="*/ 13 w 256"/>
                <a:gd name="T79" fmla="*/ 91 h 100"/>
                <a:gd name="T80" fmla="*/ 2 w 256"/>
                <a:gd name="T81" fmla="*/ 99 h 100"/>
                <a:gd name="T82" fmla="*/ 33 w 256"/>
                <a:gd name="T83" fmla="*/ 100 h 100"/>
                <a:gd name="T84" fmla="*/ 33 w 256"/>
                <a:gd name="T85" fmla="*/ 100 h 100"/>
                <a:gd name="T86" fmla="*/ 256 w 256"/>
                <a:gd name="T87" fmla="*/ 100 h 100"/>
                <a:gd name="T88" fmla="*/ 252 w 256"/>
                <a:gd name="T89" fmla="*/ 92 h 100"/>
                <a:gd name="T90" fmla="*/ 252 w 256"/>
                <a:gd name="T91" fmla="*/ 84 h 100"/>
                <a:gd name="T92" fmla="*/ 256 w 256"/>
                <a:gd name="T93" fmla="*/ 73 h 100"/>
                <a:gd name="T94" fmla="*/ 237 w 256"/>
                <a:gd name="T95" fmla="*/ 61 h 100"/>
                <a:gd name="T96" fmla="*/ 217 w 256"/>
                <a:gd name="T97" fmla="*/ 49 h 100"/>
                <a:gd name="T98" fmla="*/ 217 w 256"/>
                <a:gd name="T99" fmla="*/ 4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6" h="100">
                  <a:moveTo>
                    <a:pt x="217" y="45"/>
                  </a:moveTo>
                  <a:cubicBezTo>
                    <a:pt x="213" y="40"/>
                    <a:pt x="213" y="40"/>
                    <a:pt x="213" y="40"/>
                  </a:cubicBezTo>
                  <a:cubicBezTo>
                    <a:pt x="207" y="36"/>
                    <a:pt x="207" y="36"/>
                    <a:pt x="207" y="36"/>
                  </a:cubicBezTo>
                  <a:cubicBezTo>
                    <a:pt x="203" y="32"/>
                    <a:pt x="203" y="32"/>
                    <a:pt x="203" y="32"/>
                  </a:cubicBezTo>
                  <a:cubicBezTo>
                    <a:pt x="207" y="27"/>
                    <a:pt x="207" y="27"/>
                    <a:pt x="207" y="27"/>
                  </a:cubicBezTo>
                  <a:cubicBezTo>
                    <a:pt x="207" y="21"/>
                    <a:pt x="207" y="21"/>
                    <a:pt x="207" y="21"/>
                  </a:cubicBezTo>
                  <a:cubicBezTo>
                    <a:pt x="201" y="15"/>
                    <a:pt x="201" y="15"/>
                    <a:pt x="201" y="15"/>
                  </a:cubicBezTo>
                  <a:cubicBezTo>
                    <a:pt x="201" y="0"/>
                    <a:pt x="201" y="0"/>
                    <a:pt x="201" y="0"/>
                  </a:cubicBezTo>
                  <a:cubicBezTo>
                    <a:pt x="200" y="0"/>
                    <a:pt x="200" y="0"/>
                    <a:pt x="200" y="0"/>
                  </a:cubicBezTo>
                  <a:cubicBezTo>
                    <a:pt x="199" y="0"/>
                    <a:pt x="199" y="0"/>
                    <a:pt x="199" y="0"/>
                  </a:cubicBezTo>
                  <a:cubicBezTo>
                    <a:pt x="191" y="0"/>
                    <a:pt x="191" y="0"/>
                    <a:pt x="191" y="0"/>
                  </a:cubicBezTo>
                  <a:cubicBezTo>
                    <a:pt x="191" y="4"/>
                    <a:pt x="191" y="4"/>
                    <a:pt x="191" y="4"/>
                  </a:cubicBezTo>
                  <a:cubicBezTo>
                    <a:pt x="188" y="7"/>
                    <a:pt x="188" y="7"/>
                    <a:pt x="188" y="7"/>
                  </a:cubicBezTo>
                  <a:cubicBezTo>
                    <a:pt x="183" y="4"/>
                    <a:pt x="183" y="4"/>
                    <a:pt x="183" y="4"/>
                  </a:cubicBezTo>
                  <a:cubicBezTo>
                    <a:pt x="179" y="3"/>
                    <a:pt x="179" y="3"/>
                    <a:pt x="179" y="3"/>
                  </a:cubicBezTo>
                  <a:cubicBezTo>
                    <a:pt x="171" y="0"/>
                    <a:pt x="171" y="0"/>
                    <a:pt x="171" y="0"/>
                  </a:cubicBezTo>
                  <a:cubicBezTo>
                    <a:pt x="171" y="5"/>
                    <a:pt x="171" y="5"/>
                    <a:pt x="171" y="5"/>
                  </a:cubicBezTo>
                  <a:cubicBezTo>
                    <a:pt x="167" y="10"/>
                    <a:pt x="167" y="10"/>
                    <a:pt x="167" y="10"/>
                  </a:cubicBezTo>
                  <a:cubicBezTo>
                    <a:pt x="165" y="10"/>
                    <a:pt x="165" y="10"/>
                    <a:pt x="165" y="10"/>
                  </a:cubicBezTo>
                  <a:cubicBezTo>
                    <a:pt x="164" y="10"/>
                    <a:pt x="163" y="12"/>
                    <a:pt x="160" y="15"/>
                  </a:cubicBezTo>
                  <a:cubicBezTo>
                    <a:pt x="156" y="21"/>
                    <a:pt x="156" y="21"/>
                    <a:pt x="156" y="21"/>
                  </a:cubicBezTo>
                  <a:cubicBezTo>
                    <a:pt x="152" y="24"/>
                    <a:pt x="152" y="24"/>
                    <a:pt x="152" y="24"/>
                  </a:cubicBezTo>
                  <a:cubicBezTo>
                    <a:pt x="148" y="24"/>
                    <a:pt x="148" y="24"/>
                    <a:pt x="148" y="24"/>
                  </a:cubicBezTo>
                  <a:cubicBezTo>
                    <a:pt x="147" y="25"/>
                    <a:pt x="144" y="30"/>
                    <a:pt x="142" y="32"/>
                  </a:cubicBezTo>
                  <a:cubicBezTo>
                    <a:pt x="140" y="34"/>
                    <a:pt x="140" y="36"/>
                    <a:pt x="141" y="37"/>
                  </a:cubicBezTo>
                  <a:cubicBezTo>
                    <a:pt x="142" y="39"/>
                    <a:pt x="142" y="39"/>
                    <a:pt x="142" y="39"/>
                  </a:cubicBezTo>
                  <a:cubicBezTo>
                    <a:pt x="133" y="39"/>
                    <a:pt x="133" y="39"/>
                    <a:pt x="133" y="39"/>
                  </a:cubicBezTo>
                  <a:cubicBezTo>
                    <a:pt x="125" y="42"/>
                    <a:pt x="125" y="42"/>
                    <a:pt x="125" y="42"/>
                  </a:cubicBezTo>
                  <a:cubicBezTo>
                    <a:pt x="126" y="43"/>
                    <a:pt x="127" y="49"/>
                    <a:pt x="125" y="51"/>
                  </a:cubicBezTo>
                  <a:cubicBezTo>
                    <a:pt x="124" y="53"/>
                    <a:pt x="124" y="53"/>
                    <a:pt x="124" y="53"/>
                  </a:cubicBezTo>
                  <a:cubicBezTo>
                    <a:pt x="124" y="53"/>
                    <a:pt x="123" y="54"/>
                    <a:pt x="121" y="57"/>
                  </a:cubicBezTo>
                  <a:cubicBezTo>
                    <a:pt x="120" y="58"/>
                    <a:pt x="120" y="58"/>
                    <a:pt x="120" y="58"/>
                  </a:cubicBezTo>
                  <a:cubicBezTo>
                    <a:pt x="120" y="59"/>
                    <a:pt x="120" y="59"/>
                    <a:pt x="120" y="59"/>
                  </a:cubicBezTo>
                  <a:cubicBezTo>
                    <a:pt x="120" y="59"/>
                    <a:pt x="120" y="59"/>
                    <a:pt x="120" y="59"/>
                  </a:cubicBezTo>
                  <a:cubicBezTo>
                    <a:pt x="122" y="59"/>
                    <a:pt x="122" y="59"/>
                    <a:pt x="122" y="59"/>
                  </a:cubicBezTo>
                  <a:cubicBezTo>
                    <a:pt x="120" y="61"/>
                    <a:pt x="120" y="61"/>
                    <a:pt x="120" y="61"/>
                  </a:cubicBezTo>
                  <a:cubicBezTo>
                    <a:pt x="119" y="61"/>
                    <a:pt x="119" y="61"/>
                    <a:pt x="119" y="61"/>
                  </a:cubicBezTo>
                  <a:cubicBezTo>
                    <a:pt x="119" y="61"/>
                    <a:pt x="119" y="61"/>
                    <a:pt x="119" y="61"/>
                  </a:cubicBezTo>
                  <a:cubicBezTo>
                    <a:pt x="119" y="61"/>
                    <a:pt x="119" y="61"/>
                    <a:pt x="119" y="61"/>
                  </a:cubicBezTo>
                  <a:cubicBezTo>
                    <a:pt x="118" y="61"/>
                    <a:pt x="117" y="60"/>
                    <a:pt x="116" y="60"/>
                  </a:cubicBezTo>
                  <a:cubicBezTo>
                    <a:pt x="115" y="63"/>
                    <a:pt x="114" y="65"/>
                    <a:pt x="113" y="66"/>
                  </a:cubicBezTo>
                  <a:cubicBezTo>
                    <a:pt x="113" y="68"/>
                    <a:pt x="109" y="70"/>
                    <a:pt x="109" y="71"/>
                  </a:cubicBezTo>
                  <a:cubicBezTo>
                    <a:pt x="109" y="75"/>
                    <a:pt x="109" y="75"/>
                    <a:pt x="109" y="75"/>
                  </a:cubicBezTo>
                  <a:cubicBezTo>
                    <a:pt x="86" y="75"/>
                    <a:pt x="86" y="75"/>
                    <a:pt x="86" y="75"/>
                  </a:cubicBezTo>
                  <a:cubicBezTo>
                    <a:pt x="75" y="77"/>
                    <a:pt x="75" y="77"/>
                    <a:pt x="75" y="77"/>
                  </a:cubicBezTo>
                  <a:cubicBezTo>
                    <a:pt x="75" y="78"/>
                    <a:pt x="72" y="79"/>
                    <a:pt x="69" y="79"/>
                  </a:cubicBezTo>
                  <a:cubicBezTo>
                    <a:pt x="69" y="79"/>
                    <a:pt x="69" y="79"/>
                    <a:pt x="69" y="79"/>
                  </a:cubicBezTo>
                  <a:cubicBezTo>
                    <a:pt x="69" y="79"/>
                    <a:pt x="68" y="79"/>
                    <a:pt x="67" y="79"/>
                  </a:cubicBezTo>
                  <a:cubicBezTo>
                    <a:pt x="66" y="79"/>
                    <a:pt x="65" y="79"/>
                    <a:pt x="64" y="79"/>
                  </a:cubicBezTo>
                  <a:cubicBezTo>
                    <a:pt x="63" y="79"/>
                    <a:pt x="63" y="79"/>
                    <a:pt x="63" y="79"/>
                  </a:cubicBezTo>
                  <a:cubicBezTo>
                    <a:pt x="63" y="79"/>
                    <a:pt x="63" y="79"/>
                    <a:pt x="63" y="79"/>
                  </a:cubicBezTo>
                  <a:cubicBezTo>
                    <a:pt x="62" y="78"/>
                    <a:pt x="61" y="78"/>
                    <a:pt x="60" y="78"/>
                  </a:cubicBezTo>
                  <a:cubicBezTo>
                    <a:pt x="60" y="78"/>
                    <a:pt x="60" y="78"/>
                    <a:pt x="60" y="78"/>
                  </a:cubicBezTo>
                  <a:cubicBezTo>
                    <a:pt x="55" y="78"/>
                    <a:pt x="55" y="78"/>
                    <a:pt x="55" y="78"/>
                  </a:cubicBezTo>
                  <a:cubicBezTo>
                    <a:pt x="55" y="78"/>
                    <a:pt x="55" y="78"/>
                    <a:pt x="55" y="78"/>
                  </a:cubicBezTo>
                  <a:cubicBezTo>
                    <a:pt x="55" y="78"/>
                    <a:pt x="55" y="78"/>
                    <a:pt x="55" y="78"/>
                  </a:cubicBezTo>
                  <a:cubicBezTo>
                    <a:pt x="54" y="78"/>
                    <a:pt x="53" y="78"/>
                    <a:pt x="52" y="78"/>
                  </a:cubicBezTo>
                  <a:cubicBezTo>
                    <a:pt x="52" y="78"/>
                    <a:pt x="52" y="78"/>
                    <a:pt x="52" y="78"/>
                  </a:cubicBezTo>
                  <a:cubicBezTo>
                    <a:pt x="51" y="78"/>
                    <a:pt x="51" y="78"/>
                    <a:pt x="51" y="78"/>
                  </a:cubicBezTo>
                  <a:cubicBezTo>
                    <a:pt x="50" y="78"/>
                    <a:pt x="50" y="78"/>
                    <a:pt x="49" y="78"/>
                  </a:cubicBezTo>
                  <a:cubicBezTo>
                    <a:pt x="48" y="78"/>
                    <a:pt x="47" y="78"/>
                    <a:pt x="46" y="78"/>
                  </a:cubicBezTo>
                  <a:cubicBezTo>
                    <a:pt x="46" y="78"/>
                    <a:pt x="45" y="78"/>
                    <a:pt x="44" y="78"/>
                  </a:cubicBezTo>
                  <a:cubicBezTo>
                    <a:pt x="43" y="78"/>
                    <a:pt x="42" y="78"/>
                    <a:pt x="42" y="77"/>
                  </a:cubicBezTo>
                  <a:cubicBezTo>
                    <a:pt x="41" y="77"/>
                    <a:pt x="41" y="77"/>
                    <a:pt x="40" y="77"/>
                  </a:cubicBezTo>
                  <a:cubicBezTo>
                    <a:pt x="40" y="77"/>
                    <a:pt x="39" y="77"/>
                    <a:pt x="38" y="77"/>
                  </a:cubicBezTo>
                  <a:cubicBezTo>
                    <a:pt x="38" y="78"/>
                    <a:pt x="37" y="78"/>
                    <a:pt x="36" y="78"/>
                  </a:cubicBezTo>
                  <a:cubicBezTo>
                    <a:pt x="36" y="78"/>
                    <a:pt x="36" y="78"/>
                    <a:pt x="35" y="77"/>
                  </a:cubicBezTo>
                  <a:cubicBezTo>
                    <a:pt x="35" y="77"/>
                    <a:pt x="35" y="77"/>
                    <a:pt x="34" y="77"/>
                  </a:cubicBezTo>
                  <a:cubicBezTo>
                    <a:pt x="33" y="77"/>
                    <a:pt x="32" y="77"/>
                    <a:pt x="31" y="77"/>
                  </a:cubicBezTo>
                  <a:cubicBezTo>
                    <a:pt x="30" y="77"/>
                    <a:pt x="29" y="77"/>
                    <a:pt x="28" y="77"/>
                  </a:cubicBezTo>
                  <a:cubicBezTo>
                    <a:pt x="28" y="77"/>
                    <a:pt x="28" y="77"/>
                    <a:pt x="28" y="77"/>
                  </a:cubicBezTo>
                  <a:cubicBezTo>
                    <a:pt x="27" y="77"/>
                    <a:pt x="27" y="77"/>
                    <a:pt x="27" y="77"/>
                  </a:cubicBezTo>
                  <a:cubicBezTo>
                    <a:pt x="26" y="77"/>
                    <a:pt x="26" y="77"/>
                    <a:pt x="25" y="77"/>
                  </a:cubicBezTo>
                  <a:cubicBezTo>
                    <a:pt x="24" y="77"/>
                    <a:pt x="24" y="77"/>
                    <a:pt x="24" y="77"/>
                  </a:cubicBezTo>
                  <a:cubicBezTo>
                    <a:pt x="23" y="77"/>
                    <a:pt x="23" y="77"/>
                    <a:pt x="23" y="77"/>
                  </a:cubicBezTo>
                  <a:cubicBezTo>
                    <a:pt x="23" y="78"/>
                    <a:pt x="23" y="78"/>
                    <a:pt x="23" y="79"/>
                  </a:cubicBezTo>
                  <a:cubicBezTo>
                    <a:pt x="23" y="80"/>
                    <a:pt x="23" y="80"/>
                    <a:pt x="23" y="82"/>
                  </a:cubicBezTo>
                  <a:cubicBezTo>
                    <a:pt x="22" y="83"/>
                    <a:pt x="22" y="85"/>
                    <a:pt x="22" y="86"/>
                  </a:cubicBezTo>
                  <a:cubicBezTo>
                    <a:pt x="23" y="87"/>
                    <a:pt x="23" y="87"/>
                    <a:pt x="23" y="87"/>
                  </a:cubicBezTo>
                  <a:cubicBezTo>
                    <a:pt x="13" y="91"/>
                    <a:pt x="13" y="91"/>
                    <a:pt x="13" y="91"/>
                  </a:cubicBezTo>
                  <a:cubicBezTo>
                    <a:pt x="12" y="92"/>
                    <a:pt x="9" y="94"/>
                    <a:pt x="6" y="96"/>
                  </a:cubicBezTo>
                  <a:cubicBezTo>
                    <a:pt x="5" y="96"/>
                    <a:pt x="3" y="98"/>
                    <a:pt x="2" y="99"/>
                  </a:cubicBezTo>
                  <a:cubicBezTo>
                    <a:pt x="0" y="100"/>
                    <a:pt x="0" y="100"/>
                    <a:pt x="0" y="100"/>
                  </a:cubicBezTo>
                  <a:cubicBezTo>
                    <a:pt x="33" y="100"/>
                    <a:pt x="33" y="100"/>
                    <a:pt x="33" y="100"/>
                  </a:cubicBezTo>
                  <a:cubicBezTo>
                    <a:pt x="33" y="100"/>
                    <a:pt x="33" y="100"/>
                    <a:pt x="33" y="100"/>
                  </a:cubicBezTo>
                  <a:cubicBezTo>
                    <a:pt x="33" y="100"/>
                    <a:pt x="33" y="100"/>
                    <a:pt x="33" y="100"/>
                  </a:cubicBezTo>
                  <a:cubicBezTo>
                    <a:pt x="256" y="100"/>
                    <a:pt x="256" y="100"/>
                    <a:pt x="256" y="100"/>
                  </a:cubicBezTo>
                  <a:cubicBezTo>
                    <a:pt x="256" y="100"/>
                    <a:pt x="256" y="100"/>
                    <a:pt x="256" y="100"/>
                  </a:cubicBezTo>
                  <a:cubicBezTo>
                    <a:pt x="256" y="96"/>
                    <a:pt x="256" y="96"/>
                    <a:pt x="256" y="96"/>
                  </a:cubicBezTo>
                  <a:cubicBezTo>
                    <a:pt x="252" y="92"/>
                    <a:pt x="252" y="92"/>
                    <a:pt x="252" y="92"/>
                  </a:cubicBezTo>
                  <a:cubicBezTo>
                    <a:pt x="252" y="88"/>
                    <a:pt x="252" y="88"/>
                    <a:pt x="252" y="88"/>
                  </a:cubicBezTo>
                  <a:cubicBezTo>
                    <a:pt x="252" y="84"/>
                    <a:pt x="252" y="84"/>
                    <a:pt x="252" y="84"/>
                  </a:cubicBezTo>
                  <a:cubicBezTo>
                    <a:pt x="256" y="77"/>
                    <a:pt x="256" y="77"/>
                    <a:pt x="256" y="77"/>
                  </a:cubicBezTo>
                  <a:cubicBezTo>
                    <a:pt x="256" y="73"/>
                    <a:pt x="256" y="73"/>
                    <a:pt x="256" y="73"/>
                  </a:cubicBezTo>
                  <a:cubicBezTo>
                    <a:pt x="252" y="69"/>
                    <a:pt x="252" y="69"/>
                    <a:pt x="252" y="69"/>
                  </a:cubicBezTo>
                  <a:cubicBezTo>
                    <a:pt x="237" y="61"/>
                    <a:pt x="237" y="61"/>
                    <a:pt x="237" y="61"/>
                  </a:cubicBezTo>
                  <a:cubicBezTo>
                    <a:pt x="229" y="57"/>
                    <a:pt x="229" y="57"/>
                    <a:pt x="229" y="57"/>
                  </a:cubicBezTo>
                  <a:cubicBezTo>
                    <a:pt x="217" y="49"/>
                    <a:pt x="217" y="49"/>
                    <a:pt x="217" y="49"/>
                  </a:cubicBezTo>
                  <a:cubicBezTo>
                    <a:pt x="217" y="47"/>
                    <a:pt x="217" y="47"/>
                    <a:pt x="217" y="47"/>
                  </a:cubicBezTo>
                  <a:cubicBezTo>
                    <a:pt x="217" y="47"/>
                    <a:pt x="217" y="47"/>
                    <a:pt x="217" y="47"/>
                  </a:cubicBezTo>
                  <a:lnTo>
                    <a:pt x="217" y="45"/>
                  </a:lnTo>
                  <a:close/>
                </a:path>
              </a:pathLst>
            </a:custGeom>
            <a:solidFill>
              <a:schemeClr val="accent5"/>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07" name="Freeform 106">
              <a:extLst>
                <a:ext uri="{FF2B5EF4-FFF2-40B4-BE49-F238E27FC236}">
                  <a16:creationId xmlns:a16="http://schemas.microsoft.com/office/drawing/2014/main" id="{E85C22D1-087D-8944-944F-C944BA2A5038}"/>
                </a:ext>
              </a:extLst>
            </p:cNvPr>
            <p:cNvSpPr>
              <a:spLocks/>
            </p:cNvSpPr>
            <p:nvPr/>
          </p:nvSpPr>
          <p:spPr bwMode="auto">
            <a:xfrm>
              <a:off x="1675346" y="2911151"/>
              <a:ext cx="901771" cy="925878"/>
            </a:xfrm>
            <a:custGeom>
              <a:avLst/>
              <a:gdLst>
                <a:gd name="T0" fmla="*/ 492 w 505"/>
                <a:gd name="T1" fmla="*/ 336 h 518"/>
                <a:gd name="T2" fmla="*/ 491 w 505"/>
                <a:gd name="T3" fmla="*/ 335 h 518"/>
                <a:gd name="T4" fmla="*/ 495 w 505"/>
                <a:gd name="T5" fmla="*/ 332 h 518"/>
                <a:gd name="T6" fmla="*/ 498 w 505"/>
                <a:gd name="T7" fmla="*/ 328 h 518"/>
                <a:gd name="T8" fmla="*/ 500 w 505"/>
                <a:gd name="T9" fmla="*/ 323 h 518"/>
                <a:gd name="T10" fmla="*/ 501 w 505"/>
                <a:gd name="T11" fmla="*/ 322 h 518"/>
                <a:gd name="T12" fmla="*/ 502 w 505"/>
                <a:gd name="T13" fmla="*/ 315 h 518"/>
                <a:gd name="T14" fmla="*/ 502 w 505"/>
                <a:gd name="T15" fmla="*/ 309 h 518"/>
                <a:gd name="T16" fmla="*/ 502 w 505"/>
                <a:gd name="T17" fmla="*/ 284 h 518"/>
                <a:gd name="T18" fmla="*/ 498 w 505"/>
                <a:gd name="T19" fmla="*/ 276 h 518"/>
                <a:gd name="T20" fmla="*/ 487 w 505"/>
                <a:gd name="T21" fmla="*/ 266 h 518"/>
                <a:gd name="T22" fmla="*/ 482 w 505"/>
                <a:gd name="T23" fmla="*/ 209 h 518"/>
                <a:gd name="T24" fmla="*/ 473 w 505"/>
                <a:gd name="T25" fmla="*/ 139 h 518"/>
                <a:gd name="T26" fmla="*/ 456 w 505"/>
                <a:gd name="T27" fmla="*/ 139 h 518"/>
                <a:gd name="T28" fmla="*/ 454 w 505"/>
                <a:gd name="T29" fmla="*/ 139 h 518"/>
                <a:gd name="T30" fmla="*/ 444 w 505"/>
                <a:gd name="T31" fmla="*/ 133 h 518"/>
                <a:gd name="T32" fmla="*/ 428 w 505"/>
                <a:gd name="T33" fmla="*/ 129 h 518"/>
                <a:gd name="T34" fmla="*/ 412 w 505"/>
                <a:gd name="T35" fmla="*/ 131 h 518"/>
                <a:gd name="T36" fmla="*/ 407 w 505"/>
                <a:gd name="T37" fmla="*/ 134 h 518"/>
                <a:gd name="T38" fmla="*/ 398 w 505"/>
                <a:gd name="T39" fmla="*/ 137 h 518"/>
                <a:gd name="T40" fmla="*/ 343 w 505"/>
                <a:gd name="T41" fmla="*/ 127 h 518"/>
                <a:gd name="T42" fmla="*/ 333 w 505"/>
                <a:gd name="T43" fmla="*/ 127 h 518"/>
                <a:gd name="T44" fmla="*/ 325 w 505"/>
                <a:gd name="T45" fmla="*/ 120 h 518"/>
                <a:gd name="T46" fmla="*/ 304 w 505"/>
                <a:gd name="T47" fmla="*/ 109 h 518"/>
                <a:gd name="T48" fmla="*/ 293 w 505"/>
                <a:gd name="T49" fmla="*/ 108 h 518"/>
                <a:gd name="T50" fmla="*/ 291 w 505"/>
                <a:gd name="T51" fmla="*/ 109 h 518"/>
                <a:gd name="T52" fmla="*/ 276 w 505"/>
                <a:gd name="T53" fmla="*/ 104 h 518"/>
                <a:gd name="T54" fmla="*/ 253 w 505"/>
                <a:gd name="T55" fmla="*/ 89 h 518"/>
                <a:gd name="T56" fmla="*/ 136 w 505"/>
                <a:gd name="T57" fmla="*/ 256 h 518"/>
                <a:gd name="T58" fmla="*/ 0 w 505"/>
                <a:gd name="T59" fmla="*/ 257 h 518"/>
                <a:gd name="T60" fmla="*/ 22 w 505"/>
                <a:gd name="T61" fmla="*/ 272 h 518"/>
                <a:gd name="T62" fmla="*/ 73 w 505"/>
                <a:gd name="T63" fmla="*/ 342 h 518"/>
                <a:gd name="T64" fmla="*/ 151 w 505"/>
                <a:gd name="T65" fmla="*/ 346 h 518"/>
                <a:gd name="T66" fmla="*/ 198 w 505"/>
                <a:gd name="T67" fmla="*/ 346 h 518"/>
                <a:gd name="T68" fmla="*/ 252 w 505"/>
                <a:gd name="T69" fmla="*/ 420 h 518"/>
                <a:gd name="T70" fmla="*/ 279 w 505"/>
                <a:gd name="T71" fmla="*/ 475 h 518"/>
                <a:gd name="T72" fmla="*/ 315 w 505"/>
                <a:gd name="T73" fmla="*/ 502 h 518"/>
                <a:gd name="T74" fmla="*/ 358 w 505"/>
                <a:gd name="T75" fmla="*/ 518 h 518"/>
                <a:gd name="T76" fmla="*/ 361 w 505"/>
                <a:gd name="T77" fmla="*/ 502 h 518"/>
                <a:gd name="T78" fmla="*/ 358 w 505"/>
                <a:gd name="T79" fmla="*/ 471 h 518"/>
                <a:gd name="T80" fmla="*/ 354 w 505"/>
                <a:gd name="T81" fmla="*/ 459 h 518"/>
                <a:gd name="T82" fmla="*/ 365 w 505"/>
                <a:gd name="T83" fmla="*/ 444 h 518"/>
                <a:gd name="T84" fmla="*/ 373 w 505"/>
                <a:gd name="T85" fmla="*/ 428 h 518"/>
                <a:gd name="T86" fmla="*/ 369 w 505"/>
                <a:gd name="T87" fmla="*/ 424 h 518"/>
                <a:gd name="T88" fmla="*/ 385 w 505"/>
                <a:gd name="T89" fmla="*/ 413 h 518"/>
                <a:gd name="T90" fmla="*/ 397 w 505"/>
                <a:gd name="T91" fmla="*/ 405 h 518"/>
                <a:gd name="T92" fmla="*/ 397 w 505"/>
                <a:gd name="T93" fmla="*/ 397 h 518"/>
                <a:gd name="T94" fmla="*/ 404 w 505"/>
                <a:gd name="T95" fmla="*/ 397 h 518"/>
                <a:gd name="T96" fmla="*/ 412 w 505"/>
                <a:gd name="T97" fmla="*/ 401 h 518"/>
                <a:gd name="T98" fmla="*/ 404 w 505"/>
                <a:gd name="T99" fmla="*/ 409 h 518"/>
                <a:gd name="T100" fmla="*/ 451 w 505"/>
                <a:gd name="T101" fmla="*/ 374 h 518"/>
                <a:gd name="T102" fmla="*/ 455 w 505"/>
                <a:gd name="T103" fmla="*/ 346 h 518"/>
                <a:gd name="T104" fmla="*/ 463 w 505"/>
                <a:gd name="T105" fmla="*/ 358 h 518"/>
                <a:gd name="T106" fmla="*/ 479 w 505"/>
                <a:gd name="T107" fmla="*/ 350 h 518"/>
                <a:gd name="T108" fmla="*/ 483 w 505"/>
                <a:gd name="T109" fmla="*/ 341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05" h="518">
                  <a:moveTo>
                    <a:pt x="483" y="341"/>
                  </a:moveTo>
                  <a:cubicBezTo>
                    <a:pt x="488" y="340"/>
                    <a:pt x="491" y="338"/>
                    <a:pt x="492" y="336"/>
                  </a:cubicBezTo>
                  <a:cubicBezTo>
                    <a:pt x="492" y="336"/>
                    <a:pt x="492" y="336"/>
                    <a:pt x="492" y="336"/>
                  </a:cubicBezTo>
                  <a:cubicBezTo>
                    <a:pt x="492" y="336"/>
                    <a:pt x="492" y="336"/>
                    <a:pt x="492" y="336"/>
                  </a:cubicBezTo>
                  <a:cubicBezTo>
                    <a:pt x="492" y="336"/>
                    <a:pt x="492" y="336"/>
                    <a:pt x="492" y="336"/>
                  </a:cubicBezTo>
                  <a:cubicBezTo>
                    <a:pt x="491" y="335"/>
                    <a:pt x="491" y="335"/>
                    <a:pt x="491" y="335"/>
                  </a:cubicBezTo>
                  <a:cubicBezTo>
                    <a:pt x="493" y="334"/>
                    <a:pt x="493" y="334"/>
                    <a:pt x="493" y="334"/>
                  </a:cubicBezTo>
                  <a:cubicBezTo>
                    <a:pt x="494" y="333"/>
                    <a:pt x="494" y="332"/>
                    <a:pt x="494" y="332"/>
                  </a:cubicBezTo>
                  <a:cubicBezTo>
                    <a:pt x="495" y="332"/>
                    <a:pt x="495" y="332"/>
                    <a:pt x="495" y="332"/>
                  </a:cubicBezTo>
                  <a:cubicBezTo>
                    <a:pt x="495" y="332"/>
                    <a:pt x="495" y="332"/>
                    <a:pt x="495" y="332"/>
                  </a:cubicBezTo>
                  <a:cubicBezTo>
                    <a:pt x="495" y="332"/>
                    <a:pt x="496" y="331"/>
                    <a:pt x="497" y="329"/>
                  </a:cubicBezTo>
                  <a:cubicBezTo>
                    <a:pt x="497" y="328"/>
                    <a:pt x="498" y="328"/>
                    <a:pt x="498" y="328"/>
                  </a:cubicBezTo>
                  <a:cubicBezTo>
                    <a:pt x="499" y="327"/>
                    <a:pt x="499" y="327"/>
                    <a:pt x="499" y="327"/>
                  </a:cubicBezTo>
                  <a:cubicBezTo>
                    <a:pt x="499" y="327"/>
                    <a:pt x="499" y="327"/>
                    <a:pt x="499" y="327"/>
                  </a:cubicBezTo>
                  <a:cubicBezTo>
                    <a:pt x="500" y="323"/>
                    <a:pt x="500" y="323"/>
                    <a:pt x="500" y="323"/>
                  </a:cubicBezTo>
                  <a:cubicBezTo>
                    <a:pt x="500" y="323"/>
                    <a:pt x="500" y="323"/>
                    <a:pt x="500" y="323"/>
                  </a:cubicBezTo>
                  <a:cubicBezTo>
                    <a:pt x="501" y="323"/>
                    <a:pt x="501" y="323"/>
                    <a:pt x="501" y="323"/>
                  </a:cubicBezTo>
                  <a:cubicBezTo>
                    <a:pt x="501" y="322"/>
                    <a:pt x="501" y="322"/>
                    <a:pt x="501" y="322"/>
                  </a:cubicBezTo>
                  <a:cubicBezTo>
                    <a:pt x="501" y="322"/>
                    <a:pt x="501" y="322"/>
                    <a:pt x="501" y="322"/>
                  </a:cubicBezTo>
                  <a:cubicBezTo>
                    <a:pt x="501" y="322"/>
                    <a:pt x="501" y="320"/>
                    <a:pt x="502" y="318"/>
                  </a:cubicBezTo>
                  <a:cubicBezTo>
                    <a:pt x="502" y="317"/>
                    <a:pt x="502" y="316"/>
                    <a:pt x="502" y="315"/>
                  </a:cubicBezTo>
                  <a:cubicBezTo>
                    <a:pt x="502" y="314"/>
                    <a:pt x="502" y="314"/>
                    <a:pt x="502" y="314"/>
                  </a:cubicBezTo>
                  <a:cubicBezTo>
                    <a:pt x="502" y="314"/>
                    <a:pt x="502" y="314"/>
                    <a:pt x="502" y="314"/>
                  </a:cubicBezTo>
                  <a:cubicBezTo>
                    <a:pt x="502" y="314"/>
                    <a:pt x="502" y="312"/>
                    <a:pt x="502" y="309"/>
                  </a:cubicBezTo>
                  <a:cubicBezTo>
                    <a:pt x="502" y="298"/>
                    <a:pt x="502" y="298"/>
                    <a:pt x="502" y="298"/>
                  </a:cubicBezTo>
                  <a:cubicBezTo>
                    <a:pt x="502" y="295"/>
                    <a:pt x="503" y="293"/>
                    <a:pt x="504" y="291"/>
                  </a:cubicBezTo>
                  <a:cubicBezTo>
                    <a:pt x="505" y="289"/>
                    <a:pt x="505" y="288"/>
                    <a:pt x="502" y="284"/>
                  </a:cubicBezTo>
                  <a:cubicBezTo>
                    <a:pt x="498" y="277"/>
                    <a:pt x="498" y="277"/>
                    <a:pt x="498" y="277"/>
                  </a:cubicBezTo>
                  <a:cubicBezTo>
                    <a:pt x="498" y="276"/>
                    <a:pt x="498" y="276"/>
                    <a:pt x="498" y="276"/>
                  </a:cubicBezTo>
                  <a:cubicBezTo>
                    <a:pt x="498" y="276"/>
                    <a:pt x="498" y="276"/>
                    <a:pt x="498" y="276"/>
                  </a:cubicBezTo>
                  <a:cubicBezTo>
                    <a:pt x="498" y="275"/>
                    <a:pt x="497" y="274"/>
                    <a:pt x="493" y="271"/>
                  </a:cubicBezTo>
                  <a:cubicBezTo>
                    <a:pt x="487" y="266"/>
                    <a:pt x="487" y="266"/>
                    <a:pt x="487" y="266"/>
                  </a:cubicBezTo>
                  <a:cubicBezTo>
                    <a:pt x="487" y="266"/>
                    <a:pt x="487" y="266"/>
                    <a:pt x="487" y="266"/>
                  </a:cubicBezTo>
                  <a:cubicBezTo>
                    <a:pt x="486" y="265"/>
                    <a:pt x="486" y="263"/>
                    <a:pt x="486" y="260"/>
                  </a:cubicBezTo>
                  <a:cubicBezTo>
                    <a:pt x="486" y="226"/>
                    <a:pt x="486" y="226"/>
                    <a:pt x="486" y="226"/>
                  </a:cubicBezTo>
                  <a:cubicBezTo>
                    <a:pt x="482" y="209"/>
                    <a:pt x="482" y="209"/>
                    <a:pt x="482" y="209"/>
                  </a:cubicBezTo>
                  <a:cubicBezTo>
                    <a:pt x="482" y="173"/>
                    <a:pt x="482" y="173"/>
                    <a:pt x="482" y="173"/>
                  </a:cubicBezTo>
                  <a:cubicBezTo>
                    <a:pt x="482" y="142"/>
                    <a:pt x="482" y="142"/>
                    <a:pt x="482" y="142"/>
                  </a:cubicBezTo>
                  <a:cubicBezTo>
                    <a:pt x="473" y="139"/>
                    <a:pt x="473" y="139"/>
                    <a:pt x="473" y="139"/>
                  </a:cubicBezTo>
                  <a:cubicBezTo>
                    <a:pt x="461" y="139"/>
                    <a:pt x="461" y="139"/>
                    <a:pt x="461" y="139"/>
                  </a:cubicBezTo>
                  <a:cubicBezTo>
                    <a:pt x="459" y="137"/>
                    <a:pt x="459" y="137"/>
                    <a:pt x="459" y="137"/>
                  </a:cubicBezTo>
                  <a:cubicBezTo>
                    <a:pt x="456" y="139"/>
                    <a:pt x="456" y="139"/>
                    <a:pt x="456" y="139"/>
                  </a:cubicBezTo>
                  <a:cubicBezTo>
                    <a:pt x="455" y="139"/>
                    <a:pt x="455" y="139"/>
                    <a:pt x="455" y="139"/>
                  </a:cubicBezTo>
                  <a:cubicBezTo>
                    <a:pt x="454" y="139"/>
                    <a:pt x="454" y="139"/>
                    <a:pt x="454" y="139"/>
                  </a:cubicBezTo>
                  <a:cubicBezTo>
                    <a:pt x="454" y="139"/>
                    <a:pt x="454" y="139"/>
                    <a:pt x="454" y="139"/>
                  </a:cubicBezTo>
                  <a:cubicBezTo>
                    <a:pt x="452" y="138"/>
                    <a:pt x="452" y="136"/>
                    <a:pt x="452" y="135"/>
                  </a:cubicBezTo>
                  <a:cubicBezTo>
                    <a:pt x="444" y="134"/>
                    <a:pt x="444" y="134"/>
                    <a:pt x="444" y="134"/>
                  </a:cubicBezTo>
                  <a:cubicBezTo>
                    <a:pt x="444" y="133"/>
                    <a:pt x="444" y="133"/>
                    <a:pt x="444" y="133"/>
                  </a:cubicBezTo>
                  <a:cubicBezTo>
                    <a:pt x="443" y="132"/>
                    <a:pt x="440" y="128"/>
                    <a:pt x="436" y="126"/>
                  </a:cubicBezTo>
                  <a:cubicBezTo>
                    <a:pt x="435" y="126"/>
                    <a:pt x="434" y="126"/>
                    <a:pt x="434" y="126"/>
                  </a:cubicBezTo>
                  <a:cubicBezTo>
                    <a:pt x="431" y="126"/>
                    <a:pt x="428" y="128"/>
                    <a:pt x="428" y="129"/>
                  </a:cubicBezTo>
                  <a:cubicBezTo>
                    <a:pt x="427" y="130"/>
                    <a:pt x="427" y="130"/>
                    <a:pt x="427" y="130"/>
                  </a:cubicBezTo>
                  <a:cubicBezTo>
                    <a:pt x="415" y="131"/>
                    <a:pt x="415" y="131"/>
                    <a:pt x="415" y="131"/>
                  </a:cubicBezTo>
                  <a:cubicBezTo>
                    <a:pt x="412" y="131"/>
                    <a:pt x="412" y="131"/>
                    <a:pt x="412" y="131"/>
                  </a:cubicBezTo>
                  <a:cubicBezTo>
                    <a:pt x="411" y="131"/>
                    <a:pt x="409" y="132"/>
                    <a:pt x="408" y="133"/>
                  </a:cubicBezTo>
                  <a:cubicBezTo>
                    <a:pt x="408" y="133"/>
                    <a:pt x="408" y="133"/>
                    <a:pt x="408" y="133"/>
                  </a:cubicBezTo>
                  <a:cubicBezTo>
                    <a:pt x="407" y="134"/>
                    <a:pt x="407" y="134"/>
                    <a:pt x="407" y="134"/>
                  </a:cubicBezTo>
                  <a:cubicBezTo>
                    <a:pt x="407" y="134"/>
                    <a:pt x="404" y="135"/>
                    <a:pt x="402" y="137"/>
                  </a:cubicBezTo>
                  <a:cubicBezTo>
                    <a:pt x="402" y="138"/>
                    <a:pt x="401" y="139"/>
                    <a:pt x="400" y="139"/>
                  </a:cubicBezTo>
                  <a:cubicBezTo>
                    <a:pt x="399" y="138"/>
                    <a:pt x="398" y="138"/>
                    <a:pt x="398" y="137"/>
                  </a:cubicBezTo>
                  <a:cubicBezTo>
                    <a:pt x="382" y="137"/>
                    <a:pt x="382" y="137"/>
                    <a:pt x="382" y="137"/>
                  </a:cubicBezTo>
                  <a:cubicBezTo>
                    <a:pt x="382" y="127"/>
                    <a:pt x="382" y="127"/>
                    <a:pt x="382" y="127"/>
                  </a:cubicBezTo>
                  <a:cubicBezTo>
                    <a:pt x="343" y="127"/>
                    <a:pt x="343" y="127"/>
                    <a:pt x="343" y="127"/>
                  </a:cubicBezTo>
                  <a:cubicBezTo>
                    <a:pt x="343" y="123"/>
                    <a:pt x="343" y="123"/>
                    <a:pt x="343" y="123"/>
                  </a:cubicBezTo>
                  <a:cubicBezTo>
                    <a:pt x="338" y="121"/>
                    <a:pt x="338" y="121"/>
                    <a:pt x="338" y="121"/>
                  </a:cubicBezTo>
                  <a:cubicBezTo>
                    <a:pt x="333" y="127"/>
                    <a:pt x="333" y="127"/>
                    <a:pt x="333" y="127"/>
                  </a:cubicBezTo>
                  <a:cubicBezTo>
                    <a:pt x="329" y="127"/>
                    <a:pt x="329" y="127"/>
                    <a:pt x="329" y="127"/>
                  </a:cubicBezTo>
                  <a:cubicBezTo>
                    <a:pt x="325" y="123"/>
                    <a:pt x="325" y="123"/>
                    <a:pt x="325" y="123"/>
                  </a:cubicBezTo>
                  <a:cubicBezTo>
                    <a:pt x="325" y="120"/>
                    <a:pt x="325" y="120"/>
                    <a:pt x="325" y="120"/>
                  </a:cubicBezTo>
                  <a:cubicBezTo>
                    <a:pt x="321" y="115"/>
                    <a:pt x="321" y="115"/>
                    <a:pt x="321" y="115"/>
                  </a:cubicBezTo>
                  <a:cubicBezTo>
                    <a:pt x="314" y="110"/>
                    <a:pt x="314" y="110"/>
                    <a:pt x="314" y="110"/>
                  </a:cubicBezTo>
                  <a:cubicBezTo>
                    <a:pt x="304" y="109"/>
                    <a:pt x="304" y="109"/>
                    <a:pt x="304" y="109"/>
                  </a:cubicBezTo>
                  <a:cubicBezTo>
                    <a:pt x="303" y="109"/>
                    <a:pt x="301" y="110"/>
                    <a:pt x="299" y="110"/>
                  </a:cubicBezTo>
                  <a:cubicBezTo>
                    <a:pt x="298" y="110"/>
                    <a:pt x="297" y="110"/>
                    <a:pt x="295" y="109"/>
                  </a:cubicBezTo>
                  <a:cubicBezTo>
                    <a:pt x="294" y="109"/>
                    <a:pt x="293" y="108"/>
                    <a:pt x="293" y="108"/>
                  </a:cubicBezTo>
                  <a:cubicBezTo>
                    <a:pt x="292" y="108"/>
                    <a:pt x="292" y="108"/>
                    <a:pt x="292" y="109"/>
                  </a:cubicBezTo>
                  <a:cubicBezTo>
                    <a:pt x="292" y="109"/>
                    <a:pt x="292" y="109"/>
                    <a:pt x="292" y="109"/>
                  </a:cubicBezTo>
                  <a:cubicBezTo>
                    <a:pt x="291" y="109"/>
                    <a:pt x="291" y="109"/>
                    <a:pt x="291" y="109"/>
                  </a:cubicBezTo>
                  <a:cubicBezTo>
                    <a:pt x="283" y="109"/>
                    <a:pt x="283" y="109"/>
                    <a:pt x="283" y="109"/>
                  </a:cubicBezTo>
                  <a:cubicBezTo>
                    <a:pt x="280" y="109"/>
                    <a:pt x="277" y="105"/>
                    <a:pt x="276" y="104"/>
                  </a:cubicBezTo>
                  <a:cubicBezTo>
                    <a:pt x="276" y="104"/>
                    <a:pt x="276" y="104"/>
                    <a:pt x="276" y="104"/>
                  </a:cubicBezTo>
                  <a:cubicBezTo>
                    <a:pt x="276" y="97"/>
                    <a:pt x="276" y="97"/>
                    <a:pt x="276" y="97"/>
                  </a:cubicBezTo>
                  <a:cubicBezTo>
                    <a:pt x="257" y="97"/>
                    <a:pt x="257" y="97"/>
                    <a:pt x="257" y="97"/>
                  </a:cubicBezTo>
                  <a:cubicBezTo>
                    <a:pt x="253" y="89"/>
                    <a:pt x="253" y="89"/>
                    <a:pt x="253" y="89"/>
                  </a:cubicBezTo>
                  <a:cubicBezTo>
                    <a:pt x="253" y="0"/>
                    <a:pt x="253" y="0"/>
                    <a:pt x="253" y="0"/>
                  </a:cubicBezTo>
                  <a:cubicBezTo>
                    <a:pt x="136" y="0"/>
                    <a:pt x="136" y="0"/>
                    <a:pt x="136" y="0"/>
                  </a:cubicBezTo>
                  <a:cubicBezTo>
                    <a:pt x="136" y="256"/>
                    <a:pt x="136" y="256"/>
                    <a:pt x="136" y="256"/>
                  </a:cubicBezTo>
                  <a:cubicBezTo>
                    <a:pt x="1" y="256"/>
                    <a:pt x="1" y="256"/>
                    <a:pt x="1" y="256"/>
                  </a:cubicBezTo>
                  <a:cubicBezTo>
                    <a:pt x="0" y="256"/>
                    <a:pt x="0" y="256"/>
                    <a:pt x="0" y="256"/>
                  </a:cubicBezTo>
                  <a:cubicBezTo>
                    <a:pt x="0" y="257"/>
                    <a:pt x="0" y="257"/>
                    <a:pt x="0" y="257"/>
                  </a:cubicBezTo>
                  <a:cubicBezTo>
                    <a:pt x="10" y="260"/>
                    <a:pt x="10" y="260"/>
                    <a:pt x="10" y="260"/>
                  </a:cubicBezTo>
                  <a:cubicBezTo>
                    <a:pt x="14" y="268"/>
                    <a:pt x="14" y="268"/>
                    <a:pt x="14" y="268"/>
                  </a:cubicBezTo>
                  <a:cubicBezTo>
                    <a:pt x="22" y="272"/>
                    <a:pt x="22" y="272"/>
                    <a:pt x="22" y="272"/>
                  </a:cubicBezTo>
                  <a:cubicBezTo>
                    <a:pt x="30" y="284"/>
                    <a:pt x="30" y="284"/>
                    <a:pt x="30" y="284"/>
                  </a:cubicBezTo>
                  <a:cubicBezTo>
                    <a:pt x="61" y="307"/>
                    <a:pt x="61" y="307"/>
                    <a:pt x="61" y="307"/>
                  </a:cubicBezTo>
                  <a:cubicBezTo>
                    <a:pt x="73" y="342"/>
                    <a:pt x="73" y="342"/>
                    <a:pt x="73" y="342"/>
                  </a:cubicBezTo>
                  <a:cubicBezTo>
                    <a:pt x="112" y="381"/>
                    <a:pt x="112" y="381"/>
                    <a:pt x="112" y="381"/>
                  </a:cubicBezTo>
                  <a:cubicBezTo>
                    <a:pt x="131" y="381"/>
                    <a:pt x="131" y="381"/>
                    <a:pt x="131" y="381"/>
                  </a:cubicBezTo>
                  <a:cubicBezTo>
                    <a:pt x="151" y="346"/>
                    <a:pt x="151" y="346"/>
                    <a:pt x="151" y="346"/>
                  </a:cubicBezTo>
                  <a:cubicBezTo>
                    <a:pt x="155" y="346"/>
                    <a:pt x="155" y="346"/>
                    <a:pt x="155" y="346"/>
                  </a:cubicBezTo>
                  <a:cubicBezTo>
                    <a:pt x="162" y="346"/>
                    <a:pt x="162" y="346"/>
                    <a:pt x="162" y="346"/>
                  </a:cubicBezTo>
                  <a:cubicBezTo>
                    <a:pt x="198" y="346"/>
                    <a:pt x="198" y="346"/>
                    <a:pt x="198" y="346"/>
                  </a:cubicBezTo>
                  <a:cubicBezTo>
                    <a:pt x="225" y="378"/>
                    <a:pt x="225" y="378"/>
                    <a:pt x="225" y="378"/>
                  </a:cubicBezTo>
                  <a:cubicBezTo>
                    <a:pt x="240" y="409"/>
                    <a:pt x="240" y="409"/>
                    <a:pt x="240" y="409"/>
                  </a:cubicBezTo>
                  <a:cubicBezTo>
                    <a:pt x="252" y="420"/>
                    <a:pt x="252" y="420"/>
                    <a:pt x="252" y="420"/>
                  </a:cubicBezTo>
                  <a:cubicBezTo>
                    <a:pt x="256" y="436"/>
                    <a:pt x="256" y="436"/>
                    <a:pt x="256" y="436"/>
                  </a:cubicBezTo>
                  <a:cubicBezTo>
                    <a:pt x="268" y="444"/>
                    <a:pt x="268" y="444"/>
                    <a:pt x="268" y="444"/>
                  </a:cubicBezTo>
                  <a:cubicBezTo>
                    <a:pt x="279" y="475"/>
                    <a:pt x="279" y="475"/>
                    <a:pt x="279" y="475"/>
                  </a:cubicBezTo>
                  <a:cubicBezTo>
                    <a:pt x="291" y="495"/>
                    <a:pt x="291" y="495"/>
                    <a:pt x="291" y="495"/>
                  </a:cubicBezTo>
                  <a:cubicBezTo>
                    <a:pt x="303" y="502"/>
                    <a:pt x="303" y="502"/>
                    <a:pt x="303" y="502"/>
                  </a:cubicBezTo>
                  <a:cubicBezTo>
                    <a:pt x="315" y="502"/>
                    <a:pt x="315" y="502"/>
                    <a:pt x="315" y="502"/>
                  </a:cubicBezTo>
                  <a:cubicBezTo>
                    <a:pt x="322" y="510"/>
                    <a:pt x="322" y="510"/>
                    <a:pt x="322" y="510"/>
                  </a:cubicBezTo>
                  <a:cubicBezTo>
                    <a:pt x="342" y="510"/>
                    <a:pt x="342" y="510"/>
                    <a:pt x="342" y="510"/>
                  </a:cubicBezTo>
                  <a:cubicBezTo>
                    <a:pt x="358" y="518"/>
                    <a:pt x="358" y="518"/>
                    <a:pt x="358" y="518"/>
                  </a:cubicBezTo>
                  <a:cubicBezTo>
                    <a:pt x="369" y="518"/>
                    <a:pt x="369" y="518"/>
                    <a:pt x="369" y="518"/>
                  </a:cubicBezTo>
                  <a:cubicBezTo>
                    <a:pt x="365" y="514"/>
                    <a:pt x="365" y="514"/>
                    <a:pt x="365" y="514"/>
                  </a:cubicBezTo>
                  <a:cubicBezTo>
                    <a:pt x="361" y="502"/>
                    <a:pt x="361" y="502"/>
                    <a:pt x="361" y="502"/>
                  </a:cubicBezTo>
                  <a:cubicBezTo>
                    <a:pt x="361" y="499"/>
                    <a:pt x="361" y="499"/>
                    <a:pt x="361" y="499"/>
                  </a:cubicBezTo>
                  <a:cubicBezTo>
                    <a:pt x="354" y="475"/>
                    <a:pt x="354" y="475"/>
                    <a:pt x="354" y="475"/>
                  </a:cubicBezTo>
                  <a:cubicBezTo>
                    <a:pt x="358" y="471"/>
                    <a:pt x="358" y="471"/>
                    <a:pt x="358" y="471"/>
                  </a:cubicBezTo>
                  <a:cubicBezTo>
                    <a:pt x="358" y="463"/>
                    <a:pt x="358" y="463"/>
                    <a:pt x="358" y="463"/>
                  </a:cubicBezTo>
                  <a:cubicBezTo>
                    <a:pt x="354" y="463"/>
                    <a:pt x="354" y="463"/>
                    <a:pt x="354" y="463"/>
                  </a:cubicBezTo>
                  <a:cubicBezTo>
                    <a:pt x="354" y="459"/>
                    <a:pt x="354" y="459"/>
                    <a:pt x="354" y="459"/>
                  </a:cubicBezTo>
                  <a:cubicBezTo>
                    <a:pt x="358" y="459"/>
                    <a:pt x="358" y="459"/>
                    <a:pt x="358" y="459"/>
                  </a:cubicBezTo>
                  <a:cubicBezTo>
                    <a:pt x="361" y="459"/>
                    <a:pt x="361" y="459"/>
                    <a:pt x="361" y="459"/>
                  </a:cubicBezTo>
                  <a:cubicBezTo>
                    <a:pt x="365" y="444"/>
                    <a:pt x="365" y="444"/>
                    <a:pt x="365" y="444"/>
                  </a:cubicBezTo>
                  <a:cubicBezTo>
                    <a:pt x="361" y="436"/>
                    <a:pt x="361" y="436"/>
                    <a:pt x="361" y="436"/>
                  </a:cubicBezTo>
                  <a:cubicBezTo>
                    <a:pt x="369" y="436"/>
                    <a:pt x="369" y="436"/>
                    <a:pt x="369" y="436"/>
                  </a:cubicBezTo>
                  <a:cubicBezTo>
                    <a:pt x="373" y="428"/>
                    <a:pt x="373" y="428"/>
                    <a:pt x="373" y="428"/>
                  </a:cubicBezTo>
                  <a:cubicBezTo>
                    <a:pt x="373" y="424"/>
                    <a:pt x="373" y="424"/>
                    <a:pt x="373" y="424"/>
                  </a:cubicBezTo>
                  <a:cubicBezTo>
                    <a:pt x="369" y="428"/>
                    <a:pt x="369" y="428"/>
                    <a:pt x="369" y="428"/>
                  </a:cubicBezTo>
                  <a:cubicBezTo>
                    <a:pt x="369" y="424"/>
                    <a:pt x="369" y="424"/>
                    <a:pt x="369" y="424"/>
                  </a:cubicBezTo>
                  <a:cubicBezTo>
                    <a:pt x="377" y="420"/>
                    <a:pt x="377" y="420"/>
                    <a:pt x="377" y="420"/>
                  </a:cubicBezTo>
                  <a:cubicBezTo>
                    <a:pt x="385" y="417"/>
                    <a:pt x="385" y="417"/>
                    <a:pt x="385" y="417"/>
                  </a:cubicBezTo>
                  <a:cubicBezTo>
                    <a:pt x="385" y="413"/>
                    <a:pt x="385" y="413"/>
                    <a:pt x="385" y="413"/>
                  </a:cubicBezTo>
                  <a:cubicBezTo>
                    <a:pt x="393" y="413"/>
                    <a:pt x="393" y="413"/>
                    <a:pt x="393" y="413"/>
                  </a:cubicBezTo>
                  <a:cubicBezTo>
                    <a:pt x="397" y="409"/>
                    <a:pt x="397" y="409"/>
                    <a:pt x="397" y="409"/>
                  </a:cubicBezTo>
                  <a:cubicBezTo>
                    <a:pt x="397" y="405"/>
                    <a:pt x="397" y="405"/>
                    <a:pt x="397" y="405"/>
                  </a:cubicBezTo>
                  <a:cubicBezTo>
                    <a:pt x="393" y="401"/>
                    <a:pt x="393" y="401"/>
                    <a:pt x="393" y="401"/>
                  </a:cubicBezTo>
                  <a:cubicBezTo>
                    <a:pt x="393" y="397"/>
                    <a:pt x="393" y="397"/>
                    <a:pt x="393" y="397"/>
                  </a:cubicBezTo>
                  <a:cubicBezTo>
                    <a:pt x="397" y="397"/>
                    <a:pt x="397" y="397"/>
                    <a:pt x="397" y="397"/>
                  </a:cubicBezTo>
                  <a:cubicBezTo>
                    <a:pt x="400" y="401"/>
                    <a:pt x="400" y="401"/>
                    <a:pt x="400" y="401"/>
                  </a:cubicBezTo>
                  <a:cubicBezTo>
                    <a:pt x="400" y="397"/>
                    <a:pt x="400" y="397"/>
                    <a:pt x="400" y="397"/>
                  </a:cubicBezTo>
                  <a:cubicBezTo>
                    <a:pt x="404" y="397"/>
                    <a:pt x="404" y="397"/>
                    <a:pt x="404" y="397"/>
                  </a:cubicBezTo>
                  <a:cubicBezTo>
                    <a:pt x="408" y="397"/>
                    <a:pt x="408" y="397"/>
                    <a:pt x="408" y="397"/>
                  </a:cubicBezTo>
                  <a:cubicBezTo>
                    <a:pt x="408" y="393"/>
                    <a:pt x="408" y="393"/>
                    <a:pt x="408" y="393"/>
                  </a:cubicBezTo>
                  <a:cubicBezTo>
                    <a:pt x="412" y="401"/>
                    <a:pt x="412" y="401"/>
                    <a:pt x="412" y="401"/>
                  </a:cubicBezTo>
                  <a:cubicBezTo>
                    <a:pt x="424" y="397"/>
                    <a:pt x="424" y="397"/>
                    <a:pt x="424" y="397"/>
                  </a:cubicBezTo>
                  <a:cubicBezTo>
                    <a:pt x="408" y="405"/>
                    <a:pt x="408" y="405"/>
                    <a:pt x="408" y="405"/>
                  </a:cubicBezTo>
                  <a:cubicBezTo>
                    <a:pt x="404" y="409"/>
                    <a:pt x="404" y="409"/>
                    <a:pt x="404" y="409"/>
                  </a:cubicBezTo>
                  <a:cubicBezTo>
                    <a:pt x="408" y="409"/>
                    <a:pt x="408" y="409"/>
                    <a:pt x="408" y="409"/>
                  </a:cubicBezTo>
                  <a:cubicBezTo>
                    <a:pt x="443" y="385"/>
                    <a:pt x="443" y="385"/>
                    <a:pt x="443" y="385"/>
                  </a:cubicBezTo>
                  <a:cubicBezTo>
                    <a:pt x="451" y="374"/>
                    <a:pt x="451" y="374"/>
                    <a:pt x="451" y="374"/>
                  </a:cubicBezTo>
                  <a:cubicBezTo>
                    <a:pt x="451" y="350"/>
                    <a:pt x="451" y="350"/>
                    <a:pt x="451" y="350"/>
                  </a:cubicBezTo>
                  <a:cubicBezTo>
                    <a:pt x="451" y="346"/>
                    <a:pt x="451" y="346"/>
                    <a:pt x="451" y="346"/>
                  </a:cubicBezTo>
                  <a:cubicBezTo>
                    <a:pt x="455" y="346"/>
                    <a:pt x="455" y="346"/>
                    <a:pt x="455" y="346"/>
                  </a:cubicBezTo>
                  <a:cubicBezTo>
                    <a:pt x="455" y="354"/>
                    <a:pt x="455" y="354"/>
                    <a:pt x="455" y="354"/>
                  </a:cubicBezTo>
                  <a:cubicBezTo>
                    <a:pt x="463" y="354"/>
                    <a:pt x="463" y="354"/>
                    <a:pt x="463" y="354"/>
                  </a:cubicBezTo>
                  <a:cubicBezTo>
                    <a:pt x="463" y="358"/>
                    <a:pt x="463" y="358"/>
                    <a:pt x="463" y="358"/>
                  </a:cubicBezTo>
                  <a:cubicBezTo>
                    <a:pt x="455" y="358"/>
                    <a:pt x="455" y="358"/>
                    <a:pt x="455" y="358"/>
                  </a:cubicBezTo>
                  <a:cubicBezTo>
                    <a:pt x="459" y="362"/>
                    <a:pt x="459" y="362"/>
                    <a:pt x="459" y="362"/>
                  </a:cubicBezTo>
                  <a:cubicBezTo>
                    <a:pt x="479" y="350"/>
                    <a:pt x="479" y="350"/>
                    <a:pt x="479" y="350"/>
                  </a:cubicBezTo>
                  <a:cubicBezTo>
                    <a:pt x="482" y="350"/>
                    <a:pt x="482" y="350"/>
                    <a:pt x="482" y="350"/>
                  </a:cubicBezTo>
                  <a:cubicBezTo>
                    <a:pt x="482" y="341"/>
                    <a:pt x="482" y="341"/>
                    <a:pt x="482" y="341"/>
                  </a:cubicBezTo>
                  <a:lnTo>
                    <a:pt x="483" y="341"/>
                  </a:lnTo>
                  <a:close/>
                </a:path>
              </a:pathLst>
            </a:custGeom>
            <a:solidFill>
              <a:schemeClr val="accent5"/>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srgbClr val="7F7F7F"/>
                </a:solidFill>
              </a:endParaRPr>
            </a:p>
          </p:txBody>
        </p:sp>
        <p:sp>
          <p:nvSpPr>
            <p:cNvPr id="108" name="Freeform 107">
              <a:extLst>
                <a:ext uri="{FF2B5EF4-FFF2-40B4-BE49-F238E27FC236}">
                  <a16:creationId xmlns:a16="http://schemas.microsoft.com/office/drawing/2014/main" id="{23D63218-2D92-834A-99ED-73E8C9984FBF}"/>
                </a:ext>
              </a:extLst>
            </p:cNvPr>
            <p:cNvSpPr>
              <a:spLocks/>
            </p:cNvSpPr>
            <p:nvPr/>
          </p:nvSpPr>
          <p:spPr bwMode="auto">
            <a:xfrm>
              <a:off x="2536046" y="3220075"/>
              <a:ext cx="342851" cy="372316"/>
            </a:xfrm>
            <a:custGeom>
              <a:avLst/>
              <a:gdLst>
                <a:gd name="T0" fmla="*/ 145 w 192"/>
                <a:gd name="T1" fmla="*/ 144 h 208"/>
                <a:gd name="T2" fmla="*/ 150 w 192"/>
                <a:gd name="T3" fmla="*/ 133 h 208"/>
                <a:gd name="T4" fmla="*/ 148 w 192"/>
                <a:gd name="T5" fmla="*/ 120 h 208"/>
                <a:gd name="T6" fmla="*/ 144 w 192"/>
                <a:gd name="T7" fmla="*/ 117 h 208"/>
                <a:gd name="T8" fmla="*/ 149 w 192"/>
                <a:gd name="T9" fmla="*/ 103 h 208"/>
                <a:gd name="T10" fmla="*/ 148 w 192"/>
                <a:gd name="T11" fmla="*/ 95 h 208"/>
                <a:gd name="T12" fmla="*/ 89 w 192"/>
                <a:gd name="T13" fmla="*/ 71 h 208"/>
                <a:gd name="T14" fmla="*/ 103 w 192"/>
                <a:gd name="T15" fmla="*/ 0 h 208"/>
                <a:gd name="T16" fmla="*/ 103 w 192"/>
                <a:gd name="T17" fmla="*/ 0 h 208"/>
                <a:gd name="T18" fmla="*/ 0 w 192"/>
                <a:gd name="T19" fmla="*/ 36 h 208"/>
                <a:gd name="T20" fmla="*/ 4 w 192"/>
                <a:gd name="T21" fmla="*/ 87 h 208"/>
                <a:gd name="T22" fmla="*/ 5 w 192"/>
                <a:gd name="T23" fmla="*/ 93 h 208"/>
                <a:gd name="T24" fmla="*/ 16 w 192"/>
                <a:gd name="T25" fmla="*/ 103 h 208"/>
                <a:gd name="T26" fmla="*/ 16 w 192"/>
                <a:gd name="T27" fmla="*/ 104 h 208"/>
                <a:gd name="T28" fmla="*/ 22 w 192"/>
                <a:gd name="T29" fmla="*/ 118 h 208"/>
                <a:gd name="T30" fmla="*/ 20 w 192"/>
                <a:gd name="T31" fmla="*/ 136 h 208"/>
                <a:gd name="T32" fmla="*/ 20 w 192"/>
                <a:gd name="T33" fmla="*/ 141 h 208"/>
                <a:gd name="T34" fmla="*/ 20 w 192"/>
                <a:gd name="T35" fmla="*/ 145 h 208"/>
                <a:gd name="T36" fmla="*/ 19 w 192"/>
                <a:gd name="T37" fmla="*/ 150 h 208"/>
                <a:gd name="T38" fmla="*/ 18 w 192"/>
                <a:gd name="T39" fmla="*/ 150 h 208"/>
                <a:gd name="T40" fmla="*/ 17 w 192"/>
                <a:gd name="T41" fmla="*/ 154 h 208"/>
                <a:gd name="T42" fmla="*/ 16 w 192"/>
                <a:gd name="T43" fmla="*/ 155 h 208"/>
                <a:gd name="T44" fmla="*/ 13 w 192"/>
                <a:gd name="T45" fmla="*/ 159 h 208"/>
                <a:gd name="T46" fmla="*/ 12 w 192"/>
                <a:gd name="T47" fmla="*/ 159 h 208"/>
                <a:gd name="T48" fmla="*/ 9 w 192"/>
                <a:gd name="T49" fmla="*/ 162 h 208"/>
                <a:gd name="T50" fmla="*/ 10 w 192"/>
                <a:gd name="T51" fmla="*/ 163 h 208"/>
                <a:gd name="T52" fmla="*/ 10 w 192"/>
                <a:gd name="T53" fmla="*/ 163 h 208"/>
                <a:gd name="T54" fmla="*/ 0 w 192"/>
                <a:gd name="T55" fmla="*/ 168 h 208"/>
                <a:gd name="T56" fmla="*/ 32 w 192"/>
                <a:gd name="T57" fmla="*/ 173 h 208"/>
                <a:gd name="T58" fmla="*/ 75 w 192"/>
                <a:gd name="T59" fmla="*/ 181 h 208"/>
                <a:gd name="T60" fmla="*/ 79 w 192"/>
                <a:gd name="T61" fmla="*/ 173 h 208"/>
                <a:gd name="T62" fmla="*/ 98 w 192"/>
                <a:gd name="T63" fmla="*/ 181 h 208"/>
                <a:gd name="T64" fmla="*/ 106 w 192"/>
                <a:gd name="T65" fmla="*/ 185 h 208"/>
                <a:gd name="T66" fmla="*/ 121 w 192"/>
                <a:gd name="T67" fmla="*/ 197 h 208"/>
                <a:gd name="T68" fmla="*/ 129 w 192"/>
                <a:gd name="T69" fmla="*/ 201 h 208"/>
                <a:gd name="T70" fmla="*/ 141 w 192"/>
                <a:gd name="T71" fmla="*/ 201 h 208"/>
                <a:gd name="T72" fmla="*/ 153 w 192"/>
                <a:gd name="T73" fmla="*/ 201 h 208"/>
                <a:gd name="T74" fmla="*/ 160 w 192"/>
                <a:gd name="T75" fmla="*/ 189 h 208"/>
                <a:gd name="T76" fmla="*/ 168 w 192"/>
                <a:gd name="T77" fmla="*/ 193 h 208"/>
                <a:gd name="T78" fmla="*/ 184 w 192"/>
                <a:gd name="T79" fmla="*/ 208 h 208"/>
                <a:gd name="T80" fmla="*/ 192 w 192"/>
                <a:gd name="T81" fmla="*/ 201 h 208"/>
                <a:gd name="T82" fmla="*/ 180 w 192"/>
                <a:gd name="T83" fmla="*/ 189 h 208"/>
                <a:gd name="T84" fmla="*/ 172 w 192"/>
                <a:gd name="T85" fmla="*/ 181 h 208"/>
                <a:gd name="T86" fmla="*/ 184 w 192"/>
                <a:gd name="T87" fmla="*/ 169 h 208"/>
                <a:gd name="T88" fmla="*/ 184 w 192"/>
                <a:gd name="T89" fmla="*/ 158 h 208"/>
                <a:gd name="T90" fmla="*/ 172 w 192"/>
                <a:gd name="T91" fmla="*/ 165 h 208"/>
                <a:gd name="T92" fmla="*/ 168 w 192"/>
                <a:gd name="T93" fmla="*/ 158 h 208"/>
                <a:gd name="T94" fmla="*/ 160 w 192"/>
                <a:gd name="T95" fmla="*/ 158 h 208"/>
                <a:gd name="T96" fmla="*/ 149 w 192"/>
                <a:gd name="T97" fmla="*/ 162 h 208"/>
                <a:gd name="T98" fmla="*/ 145 w 192"/>
                <a:gd name="T99" fmla="*/ 150 h 208"/>
                <a:gd name="T100" fmla="*/ 146 w 192"/>
                <a:gd name="T101" fmla="*/ 149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92" h="208">
                  <a:moveTo>
                    <a:pt x="145" y="149"/>
                  </a:moveTo>
                  <a:cubicBezTo>
                    <a:pt x="145" y="144"/>
                    <a:pt x="145" y="144"/>
                    <a:pt x="145" y="144"/>
                  </a:cubicBezTo>
                  <a:cubicBezTo>
                    <a:pt x="147" y="144"/>
                    <a:pt x="150" y="143"/>
                    <a:pt x="150" y="141"/>
                  </a:cubicBezTo>
                  <a:cubicBezTo>
                    <a:pt x="150" y="133"/>
                    <a:pt x="150" y="133"/>
                    <a:pt x="150" y="133"/>
                  </a:cubicBezTo>
                  <a:cubicBezTo>
                    <a:pt x="152" y="120"/>
                    <a:pt x="152" y="120"/>
                    <a:pt x="152" y="120"/>
                  </a:cubicBezTo>
                  <a:cubicBezTo>
                    <a:pt x="148" y="120"/>
                    <a:pt x="148" y="120"/>
                    <a:pt x="148" y="120"/>
                  </a:cubicBezTo>
                  <a:cubicBezTo>
                    <a:pt x="148" y="117"/>
                    <a:pt x="148" y="117"/>
                    <a:pt x="148" y="117"/>
                  </a:cubicBezTo>
                  <a:cubicBezTo>
                    <a:pt x="144" y="117"/>
                    <a:pt x="144" y="117"/>
                    <a:pt x="144" y="117"/>
                  </a:cubicBezTo>
                  <a:cubicBezTo>
                    <a:pt x="144" y="105"/>
                    <a:pt x="144" y="105"/>
                    <a:pt x="144" y="105"/>
                  </a:cubicBezTo>
                  <a:cubicBezTo>
                    <a:pt x="145" y="105"/>
                    <a:pt x="148" y="105"/>
                    <a:pt x="149" y="103"/>
                  </a:cubicBezTo>
                  <a:cubicBezTo>
                    <a:pt x="150" y="102"/>
                    <a:pt x="150" y="101"/>
                    <a:pt x="149" y="100"/>
                  </a:cubicBezTo>
                  <a:cubicBezTo>
                    <a:pt x="148" y="95"/>
                    <a:pt x="148" y="95"/>
                    <a:pt x="148" y="95"/>
                  </a:cubicBezTo>
                  <a:cubicBezTo>
                    <a:pt x="89" y="95"/>
                    <a:pt x="89" y="95"/>
                    <a:pt x="89" y="95"/>
                  </a:cubicBezTo>
                  <a:cubicBezTo>
                    <a:pt x="89" y="71"/>
                    <a:pt x="89" y="71"/>
                    <a:pt x="89" y="71"/>
                  </a:cubicBezTo>
                  <a:cubicBezTo>
                    <a:pt x="103" y="48"/>
                    <a:pt x="103" y="48"/>
                    <a:pt x="103" y="48"/>
                  </a:cubicBezTo>
                  <a:cubicBezTo>
                    <a:pt x="103" y="0"/>
                    <a:pt x="103" y="0"/>
                    <a:pt x="103" y="0"/>
                  </a:cubicBezTo>
                  <a:cubicBezTo>
                    <a:pt x="103" y="0"/>
                    <a:pt x="103" y="0"/>
                    <a:pt x="103" y="0"/>
                  </a:cubicBezTo>
                  <a:cubicBezTo>
                    <a:pt x="103" y="0"/>
                    <a:pt x="103" y="0"/>
                    <a:pt x="103" y="0"/>
                  </a:cubicBezTo>
                  <a:cubicBezTo>
                    <a:pt x="0" y="0"/>
                    <a:pt x="0" y="0"/>
                    <a:pt x="0" y="0"/>
                  </a:cubicBezTo>
                  <a:cubicBezTo>
                    <a:pt x="0" y="36"/>
                    <a:pt x="0" y="36"/>
                    <a:pt x="0" y="36"/>
                  </a:cubicBezTo>
                  <a:cubicBezTo>
                    <a:pt x="4" y="53"/>
                    <a:pt x="4" y="53"/>
                    <a:pt x="4" y="53"/>
                  </a:cubicBezTo>
                  <a:cubicBezTo>
                    <a:pt x="4" y="87"/>
                    <a:pt x="4" y="87"/>
                    <a:pt x="4" y="87"/>
                  </a:cubicBezTo>
                  <a:cubicBezTo>
                    <a:pt x="4" y="90"/>
                    <a:pt x="4" y="92"/>
                    <a:pt x="5" y="93"/>
                  </a:cubicBezTo>
                  <a:cubicBezTo>
                    <a:pt x="5" y="93"/>
                    <a:pt x="5" y="93"/>
                    <a:pt x="5" y="93"/>
                  </a:cubicBezTo>
                  <a:cubicBezTo>
                    <a:pt x="11" y="98"/>
                    <a:pt x="11" y="98"/>
                    <a:pt x="11" y="98"/>
                  </a:cubicBezTo>
                  <a:cubicBezTo>
                    <a:pt x="15" y="101"/>
                    <a:pt x="16" y="102"/>
                    <a:pt x="16" y="103"/>
                  </a:cubicBezTo>
                  <a:cubicBezTo>
                    <a:pt x="16" y="103"/>
                    <a:pt x="16" y="103"/>
                    <a:pt x="16" y="103"/>
                  </a:cubicBezTo>
                  <a:cubicBezTo>
                    <a:pt x="16" y="104"/>
                    <a:pt x="16" y="104"/>
                    <a:pt x="16" y="104"/>
                  </a:cubicBezTo>
                  <a:cubicBezTo>
                    <a:pt x="20" y="111"/>
                    <a:pt x="20" y="111"/>
                    <a:pt x="20" y="111"/>
                  </a:cubicBezTo>
                  <a:cubicBezTo>
                    <a:pt x="23" y="115"/>
                    <a:pt x="23" y="116"/>
                    <a:pt x="22" y="118"/>
                  </a:cubicBezTo>
                  <a:cubicBezTo>
                    <a:pt x="21" y="120"/>
                    <a:pt x="20" y="122"/>
                    <a:pt x="20" y="125"/>
                  </a:cubicBezTo>
                  <a:cubicBezTo>
                    <a:pt x="20" y="136"/>
                    <a:pt x="20" y="136"/>
                    <a:pt x="20" y="136"/>
                  </a:cubicBezTo>
                  <a:cubicBezTo>
                    <a:pt x="20" y="139"/>
                    <a:pt x="20" y="141"/>
                    <a:pt x="20" y="141"/>
                  </a:cubicBezTo>
                  <a:cubicBezTo>
                    <a:pt x="20" y="141"/>
                    <a:pt x="20" y="141"/>
                    <a:pt x="20" y="141"/>
                  </a:cubicBezTo>
                  <a:cubicBezTo>
                    <a:pt x="20" y="142"/>
                    <a:pt x="20" y="142"/>
                    <a:pt x="20" y="142"/>
                  </a:cubicBezTo>
                  <a:cubicBezTo>
                    <a:pt x="20" y="143"/>
                    <a:pt x="20" y="144"/>
                    <a:pt x="20" y="145"/>
                  </a:cubicBezTo>
                  <a:cubicBezTo>
                    <a:pt x="19" y="147"/>
                    <a:pt x="19" y="149"/>
                    <a:pt x="19" y="149"/>
                  </a:cubicBezTo>
                  <a:cubicBezTo>
                    <a:pt x="19" y="150"/>
                    <a:pt x="19" y="150"/>
                    <a:pt x="19" y="150"/>
                  </a:cubicBezTo>
                  <a:cubicBezTo>
                    <a:pt x="19" y="150"/>
                    <a:pt x="19" y="150"/>
                    <a:pt x="19" y="150"/>
                  </a:cubicBezTo>
                  <a:cubicBezTo>
                    <a:pt x="18" y="150"/>
                    <a:pt x="18" y="150"/>
                    <a:pt x="18" y="150"/>
                  </a:cubicBezTo>
                  <a:cubicBezTo>
                    <a:pt x="18" y="150"/>
                    <a:pt x="18" y="150"/>
                    <a:pt x="18" y="150"/>
                  </a:cubicBezTo>
                  <a:cubicBezTo>
                    <a:pt x="17" y="154"/>
                    <a:pt x="17" y="154"/>
                    <a:pt x="17" y="154"/>
                  </a:cubicBezTo>
                  <a:cubicBezTo>
                    <a:pt x="17" y="154"/>
                    <a:pt x="17" y="154"/>
                    <a:pt x="17" y="154"/>
                  </a:cubicBezTo>
                  <a:cubicBezTo>
                    <a:pt x="16" y="155"/>
                    <a:pt x="16" y="155"/>
                    <a:pt x="16" y="155"/>
                  </a:cubicBezTo>
                  <a:cubicBezTo>
                    <a:pt x="16" y="155"/>
                    <a:pt x="15" y="155"/>
                    <a:pt x="15" y="156"/>
                  </a:cubicBezTo>
                  <a:cubicBezTo>
                    <a:pt x="14" y="158"/>
                    <a:pt x="13" y="159"/>
                    <a:pt x="13" y="159"/>
                  </a:cubicBezTo>
                  <a:cubicBezTo>
                    <a:pt x="13" y="159"/>
                    <a:pt x="13" y="159"/>
                    <a:pt x="13" y="159"/>
                  </a:cubicBezTo>
                  <a:cubicBezTo>
                    <a:pt x="12" y="159"/>
                    <a:pt x="12" y="159"/>
                    <a:pt x="12" y="159"/>
                  </a:cubicBezTo>
                  <a:cubicBezTo>
                    <a:pt x="12" y="159"/>
                    <a:pt x="12" y="160"/>
                    <a:pt x="11" y="161"/>
                  </a:cubicBezTo>
                  <a:cubicBezTo>
                    <a:pt x="9" y="162"/>
                    <a:pt x="9" y="162"/>
                    <a:pt x="9" y="162"/>
                  </a:cubicBezTo>
                  <a:cubicBezTo>
                    <a:pt x="10" y="163"/>
                    <a:pt x="10" y="163"/>
                    <a:pt x="10" y="163"/>
                  </a:cubicBezTo>
                  <a:cubicBezTo>
                    <a:pt x="10" y="163"/>
                    <a:pt x="10" y="163"/>
                    <a:pt x="10" y="163"/>
                  </a:cubicBezTo>
                  <a:cubicBezTo>
                    <a:pt x="10" y="163"/>
                    <a:pt x="10" y="163"/>
                    <a:pt x="10" y="163"/>
                  </a:cubicBezTo>
                  <a:cubicBezTo>
                    <a:pt x="10" y="163"/>
                    <a:pt x="10" y="163"/>
                    <a:pt x="10" y="163"/>
                  </a:cubicBezTo>
                  <a:cubicBezTo>
                    <a:pt x="9" y="165"/>
                    <a:pt x="6" y="167"/>
                    <a:pt x="1" y="168"/>
                  </a:cubicBezTo>
                  <a:cubicBezTo>
                    <a:pt x="0" y="168"/>
                    <a:pt x="0" y="168"/>
                    <a:pt x="0" y="168"/>
                  </a:cubicBezTo>
                  <a:cubicBezTo>
                    <a:pt x="0" y="177"/>
                    <a:pt x="0" y="177"/>
                    <a:pt x="0" y="177"/>
                  </a:cubicBezTo>
                  <a:cubicBezTo>
                    <a:pt x="32" y="173"/>
                    <a:pt x="32" y="173"/>
                    <a:pt x="32" y="173"/>
                  </a:cubicBezTo>
                  <a:cubicBezTo>
                    <a:pt x="71" y="185"/>
                    <a:pt x="71" y="185"/>
                    <a:pt x="71" y="185"/>
                  </a:cubicBezTo>
                  <a:cubicBezTo>
                    <a:pt x="75" y="181"/>
                    <a:pt x="75" y="181"/>
                    <a:pt x="75" y="181"/>
                  </a:cubicBezTo>
                  <a:cubicBezTo>
                    <a:pt x="75" y="177"/>
                    <a:pt x="75" y="177"/>
                    <a:pt x="75" y="177"/>
                  </a:cubicBezTo>
                  <a:cubicBezTo>
                    <a:pt x="79" y="173"/>
                    <a:pt x="79" y="173"/>
                    <a:pt x="79" y="173"/>
                  </a:cubicBezTo>
                  <a:cubicBezTo>
                    <a:pt x="86" y="173"/>
                    <a:pt x="86" y="173"/>
                    <a:pt x="86" y="173"/>
                  </a:cubicBezTo>
                  <a:cubicBezTo>
                    <a:pt x="98" y="181"/>
                    <a:pt x="98" y="181"/>
                    <a:pt x="98" y="181"/>
                  </a:cubicBezTo>
                  <a:cubicBezTo>
                    <a:pt x="102" y="185"/>
                    <a:pt x="102" y="185"/>
                    <a:pt x="102" y="185"/>
                  </a:cubicBezTo>
                  <a:cubicBezTo>
                    <a:pt x="106" y="185"/>
                    <a:pt x="106" y="185"/>
                    <a:pt x="106" y="185"/>
                  </a:cubicBezTo>
                  <a:cubicBezTo>
                    <a:pt x="114" y="197"/>
                    <a:pt x="114" y="197"/>
                    <a:pt x="114" y="197"/>
                  </a:cubicBezTo>
                  <a:cubicBezTo>
                    <a:pt x="121" y="197"/>
                    <a:pt x="121" y="197"/>
                    <a:pt x="121" y="197"/>
                  </a:cubicBezTo>
                  <a:cubicBezTo>
                    <a:pt x="125" y="201"/>
                    <a:pt x="125" y="201"/>
                    <a:pt x="125" y="201"/>
                  </a:cubicBezTo>
                  <a:cubicBezTo>
                    <a:pt x="129" y="201"/>
                    <a:pt x="129" y="201"/>
                    <a:pt x="129" y="201"/>
                  </a:cubicBezTo>
                  <a:cubicBezTo>
                    <a:pt x="137" y="197"/>
                    <a:pt x="137" y="197"/>
                    <a:pt x="137" y="197"/>
                  </a:cubicBezTo>
                  <a:cubicBezTo>
                    <a:pt x="141" y="201"/>
                    <a:pt x="141" y="201"/>
                    <a:pt x="141" y="201"/>
                  </a:cubicBezTo>
                  <a:cubicBezTo>
                    <a:pt x="145" y="201"/>
                    <a:pt x="145" y="201"/>
                    <a:pt x="145" y="201"/>
                  </a:cubicBezTo>
                  <a:cubicBezTo>
                    <a:pt x="153" y="201"/>
                    <a:pt x="153" y="201"/>
                    <a:pt x="153" y="201"/>
                  </a:cubicBezTo>
                  <a:cubicBezTo>
                    <a:pt x="160" y="193"/>
                    <a:pt x="160" y="193"/>
                    <a:pt x="160" y="193"/>
                  </a:cubicBezTo>
                  <a:cubicBezTo>
                    <a:pt x="160" y="189"/>
                    <a:pt x="160" y="189"/>
                    <a:pt x="160" y="189"/>
                  </a:cubicBezTo>
                  <a:cubicBezTo>
                    <a:pt x="164" y="189"/>
                    <a:pt x="164" y="189"/>
                    <a:pt x="164" y="189"/>
                  </a:cubicBezTo>
                  <a:cubicBezTo>
                    <a:pt x="168" y="193"/>
                    <a:pt x="168" y="193"/>
                    <a:pt x="168" y="193"/>
                  </a:cubicBezTo>
                  <a:cubicBezTo>
                    <a:pt x="176" y="197"/>
                    <a:pt x="176" y="197"/>
                    <a:pt x="176" y="197"/>
                  </a:cubicBezTo>
                  <a:cubicBezTo>
                    <a:pt x="184" y="208"/>
                    <a:pt x="184" y="208"/>
                    <a:pt x="184" y="208"/>
                  </a:cubicBezTo>
                  <a:cubicBezTo>
                    <a:pt x="192" y="205"/>
                    <a:pt x="192" y="205"/>
                    <a:pt x="192" y="205"/>
                  </a:cubicBezTo>
                  <a:cubicBezTo>
                    <a:pt x="192" y="201"/>
                    <a:pt x="192" y="201"/>
                    <a:pt x="192" y="201"/>
                  </a:cubicBezTo>
                  <a:cubicBezTo>
                    <a:pt x="192" y="197"/>
                    <a:pt x="192" y="197"/>
                    <a:pt x="192" y="197"/>
                  </a:cubicBezTo>
                  <a:cubicBezTo>
                    <a:pt x="180" y="189"/>
                    <a:pt x="180" y="189"/>
                    <a:pt x="180" y="189"/>
                  </a:cubicBezTo>
                  <a:cubicBezTo>
                    <a:pt x="172" y="185"/>
                    <a:pt x="172" y="185"/>
                    <a:pt x="172" y="185"/>
                  </a:cubicBezTo>
                  <a:cubicBezTo>
                    <a:pt x="172" y="181"/>
                    <a:pt x="172" y="181"/>
                    <a:pt x="172" y="181"/>
                  </a:cubicBezTo>
                  <a:cubicBezTo>
                    <a:pt x="176" y="177"/>
                    <a:pt x="176" y="177"/>
                    <a:pt x="176" y="177"/>
                  </a:cubicBezTo>
                  <a:cubicBezTo>
                    <a:pt x="184" y="169"/>
                    <a:pt x="184" y="169"/>
                    <a:pt x="184" y="169"/>
                  </a:cubicBezTo>
                  <a:cubicBezTo>
                    <a:pt x="188" y="162"/>
                    <a:pt x="188" y="162"/>
                    <a:pt x="188" y="162"/>
                  </a:cubicBezTo>
                  <a:cubicBezTo>
                    <a:pt x="184" y="158"/>
                    <a:pt x="184" y="158"/>
                    <a:pt x="184" y="158"/>
                  </a:cubicBezTo>
                  <a:cubicBezTo>
                    <a:pt x="176" y="162"/>
                    <a:pt x="176" y="162"/>
                    <a:pt x="176" y="162"/>
                  </a:cubicBezTo>
                  <a:cubicBezTo>
                    <a:pt x="172" y="165"/>
                    <a:pt x="172" y="165"/>
                    <a:pt x="172" y="165"/>
                  </a:cubicBezTo>
                  <a:cubicBezTo>
                    <a:pt x="168" y="165"/>
                    <a:pt x="168" y="165"/>
                    <a:pt x="168" y="165"/>
                  </a:cubicBezTo>
                  <a:cubicBezTo>
                    <a:pt x="168" y="158"/>
                    <a:pt x="168" y="158"/>
                    <a:pt x="168" y="158"/>
                  </a:cubicBezTo>
                  <a:cubicBezTo>
                    <a:pt x="164" y="158"/>
                    <a:pt x="164" y="158"/>
                    <a:pt x="164" y="158"/>
                  </a:cubicBezTo>
                  <a:cubicBezTo>
                    <a:pt x="160" y="158"/>
                    <a:pt x="160" y="158"/>
                    <a:pt x="160" y="158"/>
                  </a:cubicBezTo>
                  <a:cubicBezTo>
                    <a:pt x="157" y="162"/>
                    <a:pt x="157" y="162"/>
                    <a:pt x="157" y="162"/>
                  </a:cubicBezTo>
                  <a:cubicBezTo>
                    <a:pt x="149" y="162"/>
                    <a:pt x="149" y="162"/>
                    <a:pt x="149" y="162"/>
                  </a:cubicBezTo>
                  <a:cubicBezTo>
                    <a:pt x="145" y="158"/>
                    <a:pt x="145" y="158"/>
                    <a:pt x="145" y="158"/>
                  </a:cubicBezTo>
                  <a:cubicBezTo>
                    <a:pt x="145" y="150"/>
                    <a:pt x="145" y="150"/>
                    <a:pt x="145" y="150"/>
                  </a:cubicBezTo>
                  <a:cubicBezTo>
                    <a:pt x="146" y="149"/>
                    <a:pt x="146" y="149"/>
                    <a:pt x="146" y="149"/>
                  </a:cubicBezTo>
                  <a:cubicBezTo>
                    <a:pt x="146" y="149"/>
                    <a:pt x="146" y="149"/>
                    <a:pt x="146" y="149"/>
                  </a:cubicBezTo>
                  <a:lnTo>
                    <a:pt x="145" y="149"/>
                  </a:lnTo>
                  <a:close/>
                </a:path>
              </a:pathLst>
            </a:custGeom>
            <a:solidFill>
              <a:schemeClr val="accent5"/>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09" name="Freeform 108">
              <a:extLst>
                <a:ext uri="{FF2B5EF4-FFF2-40B4-BE49-F238E27FC236}">
                  <a16:creationId xmlns:a16="http://schemas.microsoft.com/office/drawing/2014/main" id="{34F89004-C3CE-4743-903E-EA6381E7BDE5}"/>
                </a:ext>
              </a:extLst>
            </p:cNvPr>
            <p:cNvSpPr>
              <a:spLocks/>
            </p:cNvSpPr>
            <p:nvPr/>
          </p:nvSpPr>
          <p:spPr bwMode="auto">
            <a:xfrm>
              <a:off x="2498546" y="2911151"/>
              <a:ext cx="339280" cy="308923"/>
            </a:xfrm>
            <a:custGeom>
              <a:avLst/>
              <a:gdLst>
                <a:gd name="T0" fmla="*/ 159 w 190"/>
                <a:gd name="T1" fmla="*/ 69 h 173"/>
                <a:gd name="T2" fmla="*/ 163 w 190"/>
                <a:gd name="T3" fmla="*/ 65 h 173"/>
                <a:gd name="T4" fmla="*/ 163 w 190"/>
                <a:gd name="T5" fmla="*/ 59 h 173"/>
                <a:gd name="T6" fmla="*/ 171 w 190"/>
                <a:gd name="T7" fmla="*/ 53 h 173"/>
                <a:gd name="T8" fmla="*/ 174 w 190"/>
                <a:gd name="T9" fmla="*/ 45 h 173"/>
                <a:gd name="T10" fmla="*/ 179 w 190"/>
                <a:gd name="T11" fmla="*/ 41 h 173"/>
                <a:gd name="T12" fmla="*/ 177 w 190"/>
                <a:gd name="T13" fmla="*/ 39 h 173"/>
                <a:gd name="T14" fmla="*/ 180 w 190"/>
                <a:gd name="T15" fmla="*/ 39 h 173"/>
                <a:gd name="T16" fmla="*/ 180 w 190"/>
                <a:gd name="T17" fmla="*/ 37 h 173"/>
                <a:gd name="T18" fmla="*/ 180 w 190"/>
                <a:gd name="T19" fmla="*/ 35 h 173"/>
                <a:gd name="T20" fmla="*/ 180 w 190"/>
                <a:gd name="T21" fmla="*/ 34 h 173"/>
                <a:gd name="T22" fmla="*/ 181 w 190"/>
                <a:gd name="T23" fmla="*/ 32 h 173"/>
                <a:gd name="T24" fmla="*/ 183 w 190"/>
                <a:gd name="T25" fmla="*/ 28 h 173"/>
                <a:gd name="T26" fmla="*/ 183 w 190"/>
                <a:gd name="T27" fmla="*/ 24 h 173"/>
                <a:gd name="T28" fmla="*/ 183 w 190"/>
                <a:gd name="T29" fmla="*/ 23 h 173"/>
                <a:gd name="T30" fmla="*/ 186 w 190"/>
                <a:gd name="T31" fmla="*/ 21 h 173"/>
                <a:gd name="T32" fmla="*/ 187 w 190"/>
                <a:gd name="T33" fmla="*/ 19 h 173"/>
                <a:gd name="T34" fmla="*/ 190 w 190"/>
                <a:gd name="T35" fmla="*/ 16 h 173"/>
                <a:gd name="T36" fmla="*/ 166 w 190"/>
                <a:gd name="T37" fmla="*/ 16 h 173"/>
                <a:gd name="T38" fmla="*/ 166 w 190"/>
                <a:gd name="T39" fmla="*/ 0 h 173"/>
                <a:gd name="T40" fmla="*/ 0 w 190"/>
                <a:gd name="T41" fmla="*/ 0 h 173"/>
                <a:gd name="T42" fmla="*/ 0 w 190"/>
                <a:gd name="T43" fmla="*/ 34 h 173"/>
                <a:gd name="T44" fmla="*/ 6 w 190"/>
                <a:gd name="T45" fmla="*/ 38 h 173"/>
                <a:gd name="T46" fmla="*/ 12 w 190"/>
                <a:gd name="T47" fmla="*/ 44 h 173"/>
                <a:gd name="T48" fmla="*/ 12 w 190"/>
                <a:gd name="T49" fmla="*/ 139 h 173"/>
                <a:gd name="T50" fmla="*/ 12 w 190"/>
                <a:gd name="T51" fmla="*/ 139 h 173"/>
                <a:gd name="T52" fmla="*/ 21 w 190"/>
                <a:gd name="T53" fmla="*/ 142 h 173"/>
                <a:gd name="T54" fmla="*/ 21 w 190"/>
                <a:gd name="T55" fmla="*/ 173 h 173"/>
                <a:gd name="T56" fmla="*/ 124 w 190"/>
                <a:gd name="T57" fmla="*/ 173 h 173"/>
                <a:gd name="T58" fmla="*/ 124 w 190"/>
                <a:gd name="T59" fmla="*/ 173 h 173"/>
                <a:gd name="T60" fmla="*/ 124 w 190"/>
                <a:gd name="T61" fmla="*/ 172 h 173"/>
                <a:gd name="T62" fmla="*/ 127 w 190"/>
                <a:gd name="T63" fmla="*/ 163 h 173"/>
                <a:gd name="T64" fmla="*/ 127 w 190"/>
                <a:gd name="T65" fmla="*/ 163 h 173"/>
                <a:gd name="T66" fmla="*/ 127 w 190"/>
                <a:gd name="T67" fmla="*/ 162 h 173"/>
                <a:gd name="T68" fmla="*/ 127 w 190"/>
                <a:gd name="T69" fmla="*/ 161 h 173"/>
                <a:gd name="T70" fmla="*/ 128 w 190"/>
                <a:gd name="T71" fmla="*/ 159 h 173"/>
                <a:gd name="T72" fmla="*/ 128 w 190"/>
                <a:gd name="T73" fmla="*/ 159 h 173"/>
                <a:gd name="T74" fmla="*/ 129 w 190"/>
                <a:gd name="T75" fmla="*/ 159 h 173"/>
                <a:gd name="T76" fmla="*/ 130 w 190"/>
                <a:gd name="T77" fmla="*/ 159 h 173"/>
                <a:gd name="T78" fmla="*/ 130 w 190"/>
                <a:gd name="T79" fmla="*/ 157 h 173"/>
                <a:gd name="T80" fmla="*/ 129 w 190"/>
                <a:gd name="T81" fmla="*/ 148 h 173"/>
                <a:gd name="T82" fmla="*/ 127 w 190"/>
                <a:gd name="T83" fmla="*/ 136 h 173"/>
                <a:gd name="T84" fmla="*/ 127 w 190"/>
                <a:gd name="T85" fmla="*/ 132 h 173"/>
                <a:gd name="T86" fmla="*/ 134 w 190"/>
                <a:gd name="T87" fmla="*/ 123 h 173"/>
                <a:gd name="T88" fmla="*/ 134 w 190"/>
                <a:gd name="T89" fmla="*/ 123 h 173"/>
                <a:gd name="T90" fmla="*/ 135 w 190"/>
                <a:gd name="T91" fmla="*/ 123 h 173"/>
                <a:gd name="T92" fmla="*/ 135 w 190"/>
                <a:gd name="T93" fmla="*/ 123 h 173"/>
                <a:gd name="T94" fmla="*/ 136 w 190"/>
                <a:gd name="T95" fmla="*/ 123 h 173"/>
                <a:gd name="T96" fmla="*/ 137 w 190"/>
                <a:gd name="T97" fmla="*/ 122 h 173"/>
                <a:gd name="T98" fmla="*/ 140 w 190"/>
                <a:gd name="T99" fmla="*/ 119 h 173"/>
                <a:gd name="T100" fmla="*/ 140 w 190"/>
                <a:gd name="T101" fmla="*/ 119 h 173"/>
                <a:gd name="T102" fmla="*/ 140 w 190"/>
                <a:gd name="T103" fmla="*/ 119 h 173"/>
                <a:gd name="T104" fmla="*/ 142 w 190"/>
                <a:gd name="T105" fmla="*/ 117 h 173"/>
                <a:gd name="T106" fmla="*/ 147 w 190"/>
                <a:gd name="T107" fmla="*/ 108 h 173"/>
                <a:gd name="T108" fmla="*/ 147 w 190"/>
                <a:gd name="T109" fmla="*/ 108 h 173"/>
                <a:gd name="T110" fmla="*/ 147 w 190"/>
                <a:gd name="T111" fmla="*/ 89 h 173"/>
                <a:gd name="T112" fmla="*/ 154 w 190"/>
                <a:gd name="T113" fmla="*/ 83 h 173"/>
                <a:gd name="T114" fmla="*/ 155 w 190"/>
                <a:gd name="T115" fmla="*/ 78 h 173"/>
                <a:gd name="T116" fmla="*/ 157 w 190"/>
                <a:gd name="T117" fmla="*/ 73 h 173"/>
                <a:gd name="T118" fmla="*/ 157 w 190"/>
                <a:gd name="T119" fmla="*/ 73 h 173"/>
                <a:gd name="T120" fmla="*/ 159 w 190"/>
                <a:gd name="T121" fmla="*/ 69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 h="173">
                  <a:moveTo>
                    <a:pt x="159" y="69"/>
                  </a:moveTo>
                  <a:cubicBezTo>
                    <a:pt x="163" y="65"/>
                    <a:pt x="163" y="65"/>
                    <a:pt x="163" y="65"/>
                  </a:cubicBezTo>
                  <a:cubicBezTo>
                    <a:pt x="163" y="59"/>
                    <a:pt x="163" y="59"/>
                    <a:pt x="163" y="59"/>
                  </a:cubicBezTo>
                  <a:cubicBezTo>
                    <a:pt x="171" y="53"/>
                    <a:pt x="171" y="53"/>
                    <a:pt x="171" y="53"/>
                  </a:cubicBezTo>
                  <a:cubicBezTo>
                    <a:pt x="174" y="45"/>
                    <a:pt x="174" y="45"/>
                    <a:pt x="174" y="45"/>
                  </a:cubicBezTo>
                  <a:cubicBezTo>
                    <a:pt x="179" y="41"/>
                    <a:pt x="179" y="41"/>
                    <a:pt x="179" y="41"/>
                  </a:cubicBezTo>
                  <a:cubicBezTo>
                    <a:pt x="177" y="39"/>
                    <a:pt x="177" y="39"/>
                    <a:pt x="177" y="39"/>
                  </a:cubicBezTo>
                  <a:cubicBezTo>
                    <a:pt x="180" y="39"/>
                    <a:pt x="180" y="39"/>
                    <a:pt x="180" y="39"/>
                  </a:cubicBezTo>
                  <a:cubicBezTo>
                    <a:pt x="180" y="38"/>
                    <a:pt x="180" y="38"/>
                    <a:pt x="180" y="37"/>
                  </a:cubicBezTo>
                  <a:cubicBezTo>
                    <a:pt x="180" y="36"/>
                    <a:pt x="180" y="35"/>
                    <a:pt x="180" y="35"/>
                  </a:cubicBezTo>
                  <a:cubicBezTo>
                    <a:pt x="180" y="34"/>
                    <a:pt x="180" y="34"/>
                    <a:pt x="180" y="34"/>
                  </a:cubicBezTo>
                  <a:cubicBezTo>
                    <a:pt x="181" y="32"/>
                    <a:pt x="181" y="32"/>
                    <a:pt x="181" y="32"/>
                  </a:cubicBezTo>
                  <a:cubicBezTo>
                    <a:pt x="183" y="28"/>
                    <a:pt x="183" y="28"/>
                    <a:pt x="183" y="28"/>
                  </a:cubicBezTo>
                  <a:cubicBezTo>
                    <a:pt x="183" y="24"/>
                    <a:pt x="183" y="24"/>
                    <a:pt x="183" y="24"/>
                  </a:cubicBezTo>
                  <a:cubicBezTo>
                    <a:pt x="183" y="23"/>
                    <a:pt x="183" y="23"/>
                    <a:pt x="183" y="23"/>
                  </a:cubicBezTo>
                  <a:cubicBezTo>
                    <a:pt x="183" y="23"/>
                    <a:pt x="185" y="22"/>
                    <a:pt x="186" y="21"/>
                  </a:cubicBezTo>
                  <a:cubicBezTo>
                    <a:pt x="187" y="19"/>
                    <a:pt x="187" y="19"/>
                    <a:pt x="187" y="19"/>
                  </a:cubicBezTo>
                  <a:cubicBezTo>
                    <a:pt x="188" y="18"/>
                    <a:pt x="189" y="17"/>
                    <a:pt x="190" y="16"/>
                  </a:cubicBezTo>
                  <a:cubicBezTo>
                    <a:pt x="166" y="16"/>
                    <a:pt x="166" y="16"/>
                    <a:pt x="166" y="16"/>
                  </a:cubicBezTo>
                  <a:cubicBezTo>
                    <a:pt x="166" y="0"/>
                    <a:pt x="166" y="0"/>
                    <a:pt x="166" y="0"/>
                  </a:cubicBezTo>
                  <a:cubicBezTo>
                    <a:pt x="0" y="0"/>
                    <a:pt x="0" y="0"/>
                    <a:pt x="0" y="0"/>
                  </a:cubicBezTo>
                  <a:cubicBezTo>
                    <a:pt x="0" y="34"/>
                    <a:pt x="0" y="34"/>
                    <a:pt x="0" y="34"/>
                  </a:cubicBezTo>
                  <a:cubicBezTo>
                    <a:pt x="6" y="38"/>
                    <a:pt x="6" y="38"/>
                    <a:pt x="6" y="38"/>
                  </a:cubicBezTo>
                  <a:cubicBezTo>
                    <a:pt x="12" y="44"/>
                    <a:pt x="12" y="44"/>
                    <a:pt x="12" y="44"/>
                  </a:cubicBezTo>
                  <a:cubicBezTo>
                    <a:pt x="12" y="139"/>
                    <a:pt x="12" y="139"/>
                    <a:pt x="12" y="139"/>
                  </a:cubicBezTo>
                  <a:cubicBezTo>
                    <a:pt x="12" y="139"/>
                    <a:pt x="12" y="139"/>
                    <a:pt x="12" y="139"/>
                  </a:cubicBezTo>
                  <a:cubicBezTo>
                    <a:pt x="21" y="142"/>
                    <a:pt x="21" y="142"/>
                    <a:pt x="21" y="142"/>
                  </a:cubicBezTo>
                  <a:cubicBezTo>
                    <a:pt x="21" y="173"/>
                    <a:pt x="21" y="173"/>
                    <a:pt x="21" y="173"/>
                  </a:cubicBezTo>
                  <a:cubicBezTo>
                    <a:pt x="124" y="173"/>
                    <a:pt x="124" y="173"/>
                    <a:pt x="124" y="173"/>
                  </a:cubicBezTo>
                  <a:cubicBezTo>
                    <a:pt x="124" y="173"/>
                    <a:pt x="124" y="173"/>
                    <a:pt x="124" y="173"/>
                  </a:cubicBezTo>
                  <a:cubicBezTo>
                    <a:pt x="124" y="172"/>
                    <a:pt x="124" y="172"/>
                    <a:pt x="124" y="172"/>
                  </a:cubicBezTo>
                  <a:cubicBezTo>
                    <a:pt x="126" y="166"/>
                    <a:pt x="127" y="164"/>
                    <a:pt x="127" y="163"/>
                  </a:cubicBezTo>
                  <a:cubicBezTo>
                    <a:pt x="127" y="163"/>
                    <a:pt x="127" y="163"/>
                    <a:pt x="127" y="163"/>
                  </a:cubicBezTo>
                  <a:cubicBezTo>
                    <a:pt x="127" y="162"/>
                    <a:pt x="127" y="162"/>
                    <a:pt x="127" y="162"/>
                  </a:cubicBezTo>
                  <a:cubicBezTo>
                    <a:pt x="127" y="162"/>
                    <a:pt x="127" y="162"/>
                    <a:pt x="127" y="161"/>
                  </a:cubicBezTo>
                  <a:cubicBezTo>
                    <a:pt x="128" y="160"/>
                    <a:pt x="128" y="160"/>
                    <a:pt x="128" y="159"/>
                  </a:cubicBezTo>
                  <a:cubicBezTo>
                    <a:pt x="128" y="159"/>
                    <a:pt x="128" y="159"/>
                    <a:pt x="128" y="159"/>
                  </a:cubicBezTo>
                  <a:cubicBezTo>
                    <a:pt x="129" y="159"/>
                    <a:pt x="129" y="159"/>
                    <a:pt x="129" y="159"/>
                  </a:cubicBezTo>
                  <a:cubicBezTo>
                    <a:pt x="130" y="159"/>
                    <a:pt x="130" y="159"/>
                    <a:pt x="130" y="159"/>
                  </a:cubicBezTo>
                  <a:cubicBezTo>
                    <a:pt x="130" y="157"/>
                    <a:pt x="130" y="157"/>
                    <a:pt x="130" y="157"/>
                  </a:cubicBezTo>
                  <a:cubicBezTo>
                    <a:pt x="130" y="154"/>
                    <a:pt x="129" y="151"/>
                    <a:pt x="129" y="148"/>
                  </a:cubicBezTo>
                  <a:cubicBezTo>
                    <a:pt x="129" y="148"/>
                    <a:pt x="128" y="141"/>
                    <a:pt x="127" y="136"/>
                  </a:cubicBezTo>
                  <a:cubicBezTo>
                    <a:pt x="127" y="132"/>
                    <a:pt x="127" y="132"/>
                    <a:pt x="127" y="132"/>
                  </a:cubicBezTo>
                  <a:cubicBezTo>
                    <a:pt x="129" y="129"/>
                    <a:pt x="133" y="125"/>
                    <a:pt x="134" y="123"/>
                  </a:cubicBezTo>
                  <a:cubicBezTo>
                    <a:pt x="134" y="123"/>
                    <a:pt x="134" y="123"/>
                    <a:pt x="134" y="123"/>
                  </a:cubicBezTo>
                  <a:cubicBezTo>
                    <a:pt x="135" y="123"/>
                    <a:pt x="135" y="123"/>
                    <a:pt x="135" y="123"/>
                  </a:cubicBezTo>
                  <a:cubicBezTo>
                    <a:pt x="135" y="123"/>
                    <a:pt x="135" y="123"/>
                    <a:pt x="135" y="123"/>
                  </a:cubicBezTo>
                  <a:cubicBezTo>
                    <a:pt x="136" y="123"/>
                    <a:pt x="136" y="123"/>
                    <a:pt x="136" y="123"/>
                  </a:cubicBezTo>
                  <a:cubicBezTo>
                    <a:pt x="137" y="122"/>
                    <a:pt x="137" y="122"/>
                    <a:pt x="137" y="122"/>
                  </a:cubicBezTo>
                  <a:cubicBezTo>
                    <a:pt x="139" y="120"/>
                    <a:pt x="139" y="119"/>
                    <a:pt x="140" y="119"/>
                  </a:cubicBezTo>
                  <a:cubicBezTo>
                    <a:pt x="140" y="119"/>
                    <a:pt x="140" y="119"/>
                    <a:pt x="140" y="119"/>
                  </a:cubicBezTo>
                  <a:cubicBezTo>
                    <a:pt x="140" y="119"/>
                    <a:pt x="140" y="119"/>
                    <a:pt x="140" y="119"/>
                  </a:cubicBezTo>
                  <a:cubicBezTo>
                    <a:pt x="142" y="117"/>
                    <a:pt x="142" y="117"/>
                    <a:pt x="142" y="117"/>
                  </a:cubicBezTo>
                  <a:cubicBezTo>
                    <a:pt x="145" y="112"/>
                    <a:pt x="147" y="108"/>
                    <a:pt x="147" y="108"/>
                  </a:cubicBezTo>
                  <a:cubicBezTo>
                    <a:pt x="147" y="108"/>
                    <a:pt x="147" y="108"/>
                    <a:pt x="147" y="108"/>
                  </a:cubicBezTo>
                  <a:cubicBezTo>
                    <a:pt x="147" y="89"/>
                    <a:pt x="147" y="89"/>
                    <a:pt x="147" y="89"/>
                  </a:cubicBezTo>
                  <a:cubicBezTo>
                    <a:pt x="154" y="83"/>
                    <a:pt x="154" y="83"/>
                    <a:pt x="154" y="83"/>
                  </a:cubicBezTo>
                  <a:cubicBezTo>
                    <a:pt x="155" y="78"/>
                    <a:pt x="155" y="78"/>
                    <a:pt x="155" y="78"/>
                  </a:cubicBezTo>
                  <a:cubicBezTo>
                    <a:pt x="157" y="73"/>
                    <a:pt x="157" y="73"/>
                    <a:pt x="157" y="73"/>
                  </a:cubicBezTo>
                  <a:cubicBezTo>
                    <a:pt x="157" y="73"/>
                    <a:pt x="157" y="73"/>
                    <a:pt x="157" y="73"/>
                  </a:cubicBezTo>
                  <a:lnTo>
                    <a:pt x="159" y="69"/>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10" name="Freeform 109">
              <a:extLst>
                <a:ext uri="{FF2B5EF4-FFF2-40B4-BE49-F238E27FC236}">
                  <a16:creationId xmlns:a16="http://schemas.microsoft.com/office/drawing/2014/main" id="{D8C39C2A-F375-3D42-944C-CE6B1C3B6D7E}"/>
                </a:ext>
              </a:extLst>
            </p:cNvPr>
            <p:cNvSpPr>
              <a:spLocks/>
            </p:cNvSpPr>
            <p:nvPr/>
          </p:nvSpPr>
          <p:spPr bwMode="auto">
            <a:xfrm>
              <a:off x="1356601" y="2163843"/>
              <a:ext cx="486599" cy="341066"/>
            </a:xfrm>
            <a:custGeom>
              <a:avLst/>
              <a:gdLst>
                <a:gd name="T0" fmla="*/ 173 w 545"/>
                <a:gd name="T1" fmla="*/ 382 h 382"/>
                <a:gd name="T2" fmla="*/ 175 w 545"/>
                <a:gd name="T3" fmla="*/ 382 h 382"/>
                <a:gd name="T4" fmla="*/ 545 w 545"/>
                <a:gd name="T5" fmla="*/ 382 h 382"/>
                <a:gd name="T6" fmla="*/ 545 w 545"/>
                <a:gd name="T7" fmla="*/ 172 h 382"/>
                <a:gd name="T8" fmla="*/ 545 w 545"/>
                <a:gd name="T9" fmla="*/ 170 h 382"/>
                <a:gd name="T10" fmla="*/ 545 w 545"/>
                <a:gd name="T11" fmla="*/ 0 h 382"/>
                <a:gd name="T12" fmla="*/ 0 w 545"/>
                <a:gd name="T13" fmla="*/ 0 h 382"/>
                <a:gd name="T14" fmla="*/ 0 w 545"/>
                <a:gd name="T15" fmla="*/ 22 h 382"/>
                <a:gd name="T16" fmla="*/ 0 w 545"/>
                <a:gd name="T17" fmla="*/ 24 h 382"/>
                <a:gd name="T18" fmla="*/ 0 w 545"/>
                <a:gd name="T19" fmla="*/ 268 h 382"/>
                <a:gd name="T20" fmla="*/ 0 w 545"/>
                <a:gd name="T21" fmla="*/ 268 h 382"/>
                <a:gd name="T22" fmla="*/ 0 w 545"/>
                <a:gd name="T23" fmla="*/ 382 h 382"/>
                <a:gd name="T24" fmla="*/ 173 w 545"/>
                <a:gd name="T25" fmla="*/ 382 h 382"/>
                <a:gd name="T26" fmla="*/ 173 w 545"/>
                <a:gd name="T27" fmla="*/ 382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5" h="382">
                  <a:moveTo>
                    <a:pt x="173" y="382"/>
                  </a:moveTo>
                  <a:lnTo>
                    <a:pt x="175" y="382"/>
                  </a:lnTo>
                  <a:lnTo>
                    <a:pt x="545" y="382"/>
                  </a:lnTo>
                  <a:lnTo>
                    <a:pt x="545" y="172"/>
                  </a:lnTo>
                  <a:lnTo>
                    <a:pt x="545" y="170"/>
                  </a:lnTo>
                  <a:lnTo>
                    <a:pt x="545" y="0"/>
                  </a:lnTo>
                  <a:lnTo>
                    <a:pt x="0" y="0"/>
                  </a:lnTo>
                  <a:lnTo>
                    <a:pt x="0" y="22"/>
                  </a:lnTo>
                  <a:lnTo>
                    <a:pt x="0" y="24"/>
                  </a:lnTo>
                  <a:lnTo>
                    <a:pt x="0" y="268"/>
                  </a:lnTo>
                  <a:lnTo>
                    <a:pt x="0" y="268"/>
                  </a:lnTo>
                  <a:lnTo>
                    <a:pt x="0" y="382"/>
                  </a:lnTo>
                  <a:lnTo>
                    <a:pt x="173" y="382"/>
                  </a:lnTo>
                  <a:lnTo>
                    <a:pt x="173" y="382"/>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11" name="Freeform 110">
              <a:extLst>
                <a:ext uri="{FF2B5EF4-FFF2-40B4-BE49-F238E27FC236}">
                  <a16:creationId xmlns:a16="http://schemas.microsoft.com/office/drawing/2014/main" id="{4ADEC428-76EA-DE4E-9A7C-923935A84188}"/>
                </a:ext>
              </a:extLst>
            </p:cNvPr>
            <p:cNvSpPr>
              <a:spLocks/>
            </p:cNvSpPr>
            <p:nvPr/>
          </p:nvSpPr>
          <p:spPr bwMode="auto">
            <a:xfrm>
              <a:off x="1158390" y="2403124"/>
              <a:ext cx="352673" cy="436600"/>
            </a:xfrm>
            <a:custGeom>
              <a:avLst/>
              <a:gdLst>
                <a:gd name="T0" fmla="*/ 395 w 395"/>
                <a:gd name="T1" fmla="*/ 114 h 489"/>
                <a:gd name="T2" fmla="*/ 222 w 395"/>
                <a:gd name="T3" fmla="*/ 114 h 489"/>
                <a:gd name="T4" fmla="*/ 222 w 395"/>
                <a:gd name="T5" fmla="*/ 0 h 489"/>
                <a:gd name="T6" fmla="*/ 0 w 395"/>
                <a:gd name="T7" fmla="*/ 0 h 489"/>
                <a:gd name="T8" fmla="*/ 0 w 395"/>
                <a:gd name="T9" fmla="*/ 489 h 489"/>
                <a:gd name="T10" fmla="*/ 395 w 395"/>
                <a:gd name="T11" fmla="*/ 489 h 489"/>
                <a:gd name="T12" fmla="*/ 395 w 395"/>
                <a:gd name="T13" fmla="*/ 487 h 489"/>
                <a:gd name="T14" fmla="*/ 395 w 395"/>
                <a:gd name="T15" fmla="*/ 114 h 489"/>
                <a:gd name="T16" fmla="*/ 395 w 395"/>
                <a:gd name="T17" fmla="*/ 11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95" h="489">
                  <a:moveTo>
                    <a:pt x="395" y="114"/>
                  </a:moveTo>
                  <a:lnTo>
                    <a:pt x="222" y="114"/>
                  </a:lnTo>
                  <a:lnTo>
                    <a:pt x="222" y="0"/>
                  </a:lnTo>
                  <a:lnTo>
                    <a:pt x="0" y="0"/>
                  </a:lnTo>
                  <a:lnTo>
                    <a:pt x="0" y="489"/>
                  </a:lnTo>
                  <a:lnTo>
                    <a:pt x="395" y="489"/>
                  </a:lnTo>
                  <a:lnTo>
                    <a:pt x="395" y="487"/>
                  </a:lnTo>
                  <a:lnTo>
                    <a:pt x="395" y="114"/>
                  </a:lnTo>
                  <a:lnTo>
                    <a:pt x="395" y="114"/>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12" name="Freeform 111">
              <a:extLst>
                <a:ext uri="{FF2B5EF4-FFF2-40B4-BE49-F238E27FC236}">
                  <a16:creationId xmlns:a16="http://schemas.microsoft.com/office/drawing/2014/main" id="{C58F7AD5-00CA-9641-9F63-8787B4D7278B}"/>
                </a:ext>
              </a:extLst>
            </p:cNvPr>
            <p:cNvSpPr>
              <a:spLocks/>
            </p:cNvSpPr>
            <p:nvPr/>
          </p:nvSpPr>
          <p:spPr bwMode="auto">
            <a:xfrm>
              <a:off x="740539" y="2403124"/>
              <a:ext cx="417850" cy="638383"/>
            </a:xfrm>
            <a:custGeom>
              <a:avLst/>
              <a:gdLst>
                <a:gd name="T0" fmla="*/ 118 w 234"/>
                <a:gd name="T1" fmla="*/ 0 h 357"/>
                <a:gd name="T2" fmla="*/ 118 w 234"/>
                <a:gd name="T3" fmla="*/ 0 h 357"/>
                <a:gd name="T4" fmla="*/ 0 w 234"/>
                <a:gd name="T5" fmla="*/ 0 h 357"/>
                <a:gd name="T6" fmla="*/ 0 w 234"/>
                <a:gd name="T7" fmla="*/ 142 h 357"/>
                <a:gd name="T8" fmla="*/ 217 w 234"/>
                <a:gd name="T9" fmla="*/ 357 h 357"/>
                <a:gd name="T10" fmla="*/ 217 w 234"/>
                <a:gd name="T11" fmla="*/ 357 h 357"/>
                <a:gd name="T12" fmla="*/ 217 w 234"/>
                <a:gd name="T13" fmla="*/ 326 h 357"/>
                <a:gd name="T14" fmla="*/ 220 w 234"/>
                <a:gd name="T15" fmla="*/ 323 h 357"/>
                <a:gd name="T16" fmla="*/ 217 w 234"/>
                <a:gd name="T17" fmla="*/ 317 h 357"/>
                <a:gd name="T18" fmla="*/ 210 w 234"/>
                <a:gd name="T19" fmla="*/ 310 h 357"/>
                <a:gd name="T20" fmla="*/ 214 w 234"/>
                <a:gd name="T21" fmla="*/ 288 h 357"/>
                <a:gd name="T22" fmla="*/ 234 w 234"/>
                <a:gd name="T23" fmla="*/ 301 h 357"/>
                <a:gd name="T24" fmla="*/ 234 w 234"/>
                <a:gd name="T25" fmla="*/ 244 h 357"/>
                <a:gd name="T26" fmla="*/ 234 w 234"/>
                <a:gd name="T27" fmla="*/ 0 h 357"/>
                <a:gd name="T28" fmla="*/ 118 w 234"/>
                <a:gd name="T29" fmla="*/ 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4" h="357">
                  <a:moveTo>
                    <a:pt x="118" y="0"/>
                  </a:moveTo>
                  <a:cubicBezTo>
                    <a:pt x="118" y="0"/>
                    <a:pt x="118" y="0"/>
                    <a:pt x="118" y="0"/>
                  </a:cubicBezTo>
                  <a:cubicBezTo>
                    <a:pt x="0" y="0"/>
                    <a:pt x="0" y="0"/>
                    <a:pt x="0" y="0"/>
                  </a:cubicBezTo>
                  <a:cubicBezTo>
                    <a:pt x="0" y="142"/>
                    <a:pt x="0" y="142"/>
                    <a:pt x="0" y="142"/>
                  </a:cubicBezTo>
                  <a:cubicBezTo>
                    <a:pt x="217" y="357"/>
                    <a:pt x="217" y="357"/>
                    <a:pt x="217" y="357"/>
                  </a:cubicBezTo>
                  <a:cubicBezTo>
                    <a:pt x="217" y="357"/>
                    <a:pt x="217" y="357"/>
                    <a:pt x="217" y="357"/>
                  </a:cubicBezTo>
                  <a:cubicBezTo>
                    <a:pt x="217" y="326"/>
                    <a:pt x="217" y="326"/>
                    <a:pt x="217" y="326"/>
                  </a:cubicBezTo>
                  <a:cubicBezTo>
                    <a:pt x="218" y="326"/>
                    <a:pt x="220" y="325"/>
                    <a:pt x="220" y="323"/>
                  </a:cubicBezTo>
                  <a:cubicBezTo>
                    <a:pt x="221" y="321"/>
                    <a:pt x="220" y="319"/>
                    <a:pt x="217" y="317"/>
                  </a:cubicBezTo>
                  <a:cubicBezTo>
                    <a:pt x="210" y="310"/>
                    <a:pt x="210" y="310"/>
                    <a:pt x="210" y="310"/>
                  </a:cubicBezTo>
                  <a:cubicBezTo>
                    <a:pt x="214" y="288"/>
                    <a:pt x="214" y="288"/>
                    <a:pt x="214" y="288"/>
                  </a:cubicBezTo>
                  <a:cubicBezTo>
                    <a:pt x="234" y="301"/>
                    <a:pt x="234" y="301"/>
                    <a:pt x="234" y="301"/>
                  </a:cubicBezTo>
                  <a:cubicBezTo>
                    <a:pt x="234" y="244"/>
                    <a:pt x="234" y="244"/>
                    <a:pt x="234" y="244"/>
                  </a:cubicBezTo>
                  <a:cubicBezTo>
                    <a:pt x="234" y="0"/>
                    <a:pt x="234" y="0"/>
                    <a:pt x="234" y="0"/>
                  </a:cubicBezTo>
                  <a:lnTo>
                    <a:pt x="118" y="0"/>
                  </a:lnTo>
                  <a:close/>
                </a:path>
              </a:pathLst>
            </a:custGeom>
            <a:solidFill>
              <a:schemeClr val="accent5"/>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schemeClr val="accent2"/>
                </a:solidFill>
              </a:endParaRPr>
            </a:p>
          </p:txBody>
        </p:sp>
        <p:sp>
          <p:nvSpPr>
            <p:cNvPr id="113" name="Freeform 112">
              <a:extLst>
                <a:ext uri="{FF2B5EF4-FFF2-40B4-BE49-F238E27FC236}">
                  <a16:creationId xmlns:a16="http://schemas.microsoft.com/office/drawing/2014/main" id="{79BF3476-6BFB-DC42-AC83-30FEC2B3DC65}"/>
                </a:ext>
              </a:extLst>
            </p:cNvPr>
            <p:cNvSpPr>
              <a:spLocks/>
            </p:cNvSpPr>
            <p:nvPr/>
          </p:nvSpPr>
          <p:spPr bwMode="auto">
            <a:xfrm>
              <a:off x="1918199" y="2839724"/>
              <a:ext cx="601776" cy="319638"/>
            </a:xfrm>
            <a:custGeom>
              <a:avLst/>
              <a:gdLst>
                <a:gd name="T0" fmla="*/ 337 w 337"/>
                <a:gd name="T1" fmla="*/ 84 h 179"/>
                <a:gd name="T2" fmla="*/ 331 w 337"/>
                <a:gd name="T3" fmla="*/ 78 h 179"/>
                <a:gd name="T4" fmla="*/ 325 w 337"/>
                <a:gd name="T5" fmla="*/ 74 h 179"/>
                <a:gd name="T6" fmla="*/ 325 w 337"/>
                <a:gd name="T7" fmla="*/ 40 h 179"/>
                <a:gd name="T8" fmla="*/ 325 w 337"/>
                <a:gd name="T9" fmla="*/ 40 h 179"/>
                <a:gd name="T10" fmla="*/ 325 w 337"/>
                <a:gd name="T11" fmla="*/ 39 h 179"/>
                <a:gd name="T12" fmla="*/ 325 w 337"/>
                <a:gd name="T13" fmla="*/ 0 h 179"/>
                <a:gd name="T14" fmla="*/ 41 w 337"/>
                <a:gd name="T15" fmla="*/ 0 h 179"/>
                <a:gd name="T16" fmla="*/ 40 w 337"/>
                <a:gd name="T17" fmla="*/ 0 h 179"/>
                <a:gd name="T18" fmla="*/ 0 w 337"/>
                <a:gd name="T19" fmla="*/ 0 h 179"/>
                <a:gd name="T20" fmla="*/ 0 w 337"/>
                <a:gd name="T21" fmla="*/ 40 h 179"/>
                <a:gd name="T22" fmla="*/ 0 w 337"/>
                <a:gd name="T23" fmla="*/ 40 h 179"/>
                <a:gd name="T24" fmla="*/ 117 w 337"/>
                <a:gd name="T25" fmla="*/ 40 h 179"/>
                <a:gd name="T26" fmla="*/ 117 w 337"/>
                <a:gd name="T27" fmla="*/ 129 h 179"/>
                <a:gd name="T28" fmla="*/ 121 w 337"/>
                <a:gd name="T29" fmla="*/ 137 h 179"/>
                <a:gd name="T30" fmla="*/ 140 w 337"/>
                <a:gd name="T31" fmla="*/ 137 h 179"/>
                <a:gd name="T32" fmla="*/ 140 w 337"/>
                <a:gd name="T33" fmla="*/ 144 h 179"/>
                <a:gd name="T34" fmla="*/ 140 w 337"/>
                <a:gd name="T35" fmla="*/ 144 h 179"/>
                <a:gd name="T36" fmla="*/ 147 w 337"/>
                <a:gd name="T37" fmla="*/ 149 h 179"/>
                <a:gd name="T38" fmla="*/ 155 w 337"/>
                <a:gd name="T39" fmla="*/ 149 h 179"/>
                <a:gd name="T40" fmla="*/ 156 w 337"/>
                <a:gd name="T41" fmla="*/ 149 h 179"/>
                <a:gd name="T42" fmla="*/ 156 w 337"/>
                <a:gd name="T43" fmla="*/ 149 h 179"/>
                <a:gd name="T44" fmla="*/ 157 w 337"/>
                <a:gd name="T45" fmla="*/ 148 h 179"/>
                <a:gd name="T46" fmla="*/ 159 w 337"/>
                <a:gd name="T47" fmla="*/ 149 h 179"/>
                <a:gd name="T48" fmla="*/ 163 w 337"/>
                <a:gd name="T49" fmla="*/ 150 h 179"/>
                <a:gd name="T50" fmla="*/ 168 w 337"/>
                <a:gd name="T51" fmla="*/ 149 h 179"/>
                <a:gd name="T52" fmla="*/ 178 w 337"/>
                <a:gd name="T53" fmla="*/ 150 h 179"/>
                <a:gd name="T54" fmla="*/ 185 w 337"/>
                <a:gd name="T55" fmla="*/ 155 h 179"/>
                <a:gd name="T56" fmla="*/ 189 w 337"/>
                <a:gd name="T57" fmla="*/ 160 h 179"/>
                <a:gd name="T58" fmla="*/ 189 w 337"/>
                <a:gd name="T59" fmla="*/ 163 h 179"/>
                <a:gd name="T60" fmla="*/ 193 w 337"/>
                <a:gd name="T61" fmla="*/ 167 h 179"/>
                <a:gd name="T62" fmla="*/ 197 w 337"/>
                <a:gd name="T63" fmla="*/ 167 h 179"/>
                <a:gd name="T64" fmla="*/ 202 w 337"/>
                <a:gd name="T65" fmla="*/ 161 h 179"/>
                <a:gd name="T66" fmla="*/ 207 w 337"/>
                <a:gd name="T67" fmla="*/ 163 h 179"/>
                <a:gd name="T68" fmla="*/ 207 w 337"/>
                <a:gd name="T69" fmla="*/ 167 h 179"/>
                <a:gd name="T70" fmla="*/ 246 w 337"/>
                <a:gd name="T71" fmla="*/ 167 h 179"/>
                <a:gd name="T72" fmla="*/ 246 w 337"/>
                <a:gd name="T73" fmla="*/ 177 h 179"/>
                <a:gd name="T74" fmla="*/ 262 w 337"/>
                <a:gd name="T75" fmla="*/ 177 h 179"/>
                <a:gd name="T76" fmla="*/ 264 w 337"/>
                <a:gd name="T77" fmla="*/ 179 h 179"/>
                <a:gd name="T78" fmla="*/ 266 w 337"/>
                <a:gd name="T79" fmla="*/ 177 h 179"/>
                <a:gd name="T80" fmla="*/ 271 w 337"/>
                <a:gd name="T81" fmla="*/ 174 h 179"/>
                <a:gd name="T82" fmla="*/ 272 w 337"/>
                <a:gd name="T83" fmla="*/ 173 h 179"/>
                <a:gd name="T84" fmla="*/ 272 w 337"/>
                <a:gd name="T85" fmla="*/ 173 h 179"/>
                <a:gd name="T86" fmla="*/ 276 w 337"/>
                <a:gd name="T87" fmla="*/ 171 h 179"/>
                <a:gd name="T88" fmla="*/ 279 w 337"/>
                <a:gd name="T89" fmla="*/ 171 h 179"/>
                <a:gd name="T90" fmla="*/ 291 w 337"/>
                <a:gd name="T91" fmla="*/ 170 h 179"/>
                <a:gd name="T92" fmla="*/ 292 w 337"/>
                <a:gd name="T93" fmla="*/ 169 h 179"/>
                <a:gd name="T94" fmla="*/ 298 w 337"/>
                <a:gd name="T95" fmla="*/ 166 h 179"/>
                <a:gd name="T96" fmla="*/ 300 w 337"/>
                <a:gd name="T97" fmla="*/ 166 h 179"/>
                <a:gd name="T98" fmla="*/ 308 w 337"/>
                <a:gd name="T99" fmla="*/ 173 h 179"/>
                <a:gd name="T100" fmla="*/ 308 w 337"/>
                <a:gd name="T101" fmla="*/ 174 h 179"/>
                <a:gd name="T102" fmla="*/ 316 w 337"/>
                <a:gd name="T103" fmla="*/ 175 h 179"/>
                <a:gd name="T104" fmla="*/ 318 w 337"/>
                <a:gd name="T105" fmla="*/ 179 h 179"/>
                <a:gd name="T106" fmla="*/ 318 w 337"/>
                <a:gd name="T107" fmla="*/ 179 h 179"/>
                <a:gd name="T108" fmla="*/ 319 w 337"/>
                <a:gd name="T109" fmla="*/ 179 h 179"/>
                <a:gd name="T110" fmla="*/ 320 w 337"/>
                <a:gd name="T111" fmla="*/ 179 h 179"/>
                <a:gd name="T112" fmla="*/ 323 w 337"/>
                <a:gd name="T113" fmla="*/ 177 h 179"/>
                <a:gd name="T114" fmla="*/ 325 w 337"/>
                <a:gd name="T115" fmla="*/ 179 h 179"/>
                <a:gd name="T116" fmla="*/ 337 w 337"/>
                <a:gd name="T117" fmla="*/ 179 h 179"/>
                <a:gd name="T118" fmla="*/ 337 w 337"/>
                <a:gd name="T119" fmla="*/ 179 h 179"/>
                <a:gd name="T120" fmla="*/ 337 w 337"/>
                <a:gd name="T121" fmla="*/ 84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7" h="179">
                  <a:moveTo>
                    <a:pt x="337" y="84"/>
                  </a:moveTo>
                  <a:cubicBezTo>
                    <a:pt x="331" y="78"/>
                    <a:pt x="331" y="78"/>
                    <a:pt x="331" y="78"/>
                  </a:cubicBezTo>
                  <a:cubicBezTo>
                    <a:pt x="325" y="74"/>
                    <a:pt x="325" y="74"/>
                    <a:pt x="325" y="74"/>
                  </a:cubicBezTo>
                  <a:cubicBezTo>
                    <a:pt x="325" y="40"/>
                    <a:pt x="325" y="40"/>
                    <a:pt x="325" y="40"/>
                  </a:cubicBezTo>
                  <a:cubicBezTo>
                    <a:pt x="325" y="40"/>
                    <a:pt x="325" y="40"/>
                    <a:pt x="325" y="40"/>
                  </a:cubicBezTo>
                  <a:cubicBezTo>
                    <a:pt x="325" y="39"/>
                    <a:pt x="325" y="39"/>
                    <a:pt x="325" y="39"/>
                  </a:cubicBezTo>
                  <a:cubicBezTo>
                    <a:pt x="325" y="0"/>
                    <a:pt x="325" y="0"/>
                    <a:pt x="325" y="0"/>
                  </a:cubicBezTo>
                  <a:cubicBezTo>
                    <a:pt x="41" y="0"/>
                    <a:pt x="41" y="0"/>
                    <a:pt x="41" y="0"/>
                  </a:cubicBezTo>
                  <a:cubicBezTo>
                    <a:pt x="40" y="0"/>
                    <a:pt x="40" y="0"/>
                    <a:pt x="40" y="0"/>
                  </a:cubicBezTo>
                  <a:cubicBezTo>
                    <a:pt x="0" y="0"/>
                    <a:pt x="0" y="0"/>
                    <a:pt x="0" y="0"/>
                  </a:cubicBezTo>
                  <a:cubicBezTo>
                    <a:pt x="0" y="40"/>
                    <a:pt x="0" y="40"/>
                    <a:pt x="0" y="40"/>
                  </a:cubicBezTo>
                  <a:cubicBezTo>
                    <a:pt x="0" y="40"/>
                    <a:pt x="0" y="40"/>
                    <a:pt x="0" y="40"/>
                  </a:cubicBezTo>
                  <a:cubicBezTo>
                    <a:pt x="117" y="40"/>
                    <a:pt x="117" y="40"/>
                    <a:pt x="117" y="40"/>
                  </a:cubicBezTo>
                  <a:cubicBezTo>
                    <a:pt x="117" y="129"/>
                    <a:pt x="117" y="129"/>
                    <a:pt x="117" y="129"/>
                  </a:cubicBezTo>
                  <a:cubicBezTo>
                    <a:pt x="121" y="137"/>
                    <a:pt x="121" y="137"/>
                    <a:pt x="121" y="137"/>
                  </a:cubicBezTo>
                  <a:cubicBezTo>
                    <a:pt x="140" y="137"/>
                    <a:pt x="140" y="137"/>
                    <a:pt x="140" y="137"/>
                  </a:cubicBezTo>
                  <a:cubicBezTo>
                    <a:pt x="140" y="144"/>
                    <a:pt x="140" y="144"/>
                    <a:pt x="140" y="144"/>
                  </a:cubicBezTo>
                  <a:cubicBezTo>
                    <a:pt x="140" y="144"/>
                    <a:pt x="140" y="144"/>
                    <a:pt x="140" y="144"/>
                  </a:cubicBezTo>
                  <a:cubicBezTo>
                    <a:pt x="141" y="145"/>
                    <a:pt x="144" y="149"/>
                    <a:pt x="147" y="149"/>
                  </a:cubicBezTo>
                  <a:cubicBezTo>
                    <a:pt x="155" y="149"/>
                    <a:pt x="155" y="149"/>
                    <a:pt x="155" y="149"/>
                  </a:cubicBezTo>
                  <a:cubicBezTo>
                    <a:pt x="156" y="149"/>
                    <a:pt x="156" y="149"/>
                    <a:pt x="156" y="149"/>
                  </a:cubicBezTo>
                  <a:cubicBezTo>
                    <a:pt x="156" y="149"/>
                    <a:pt x="156" y="149"/>
                    <a:pt x="156" y="149"/>
                  </a:cubicBezTo>
                  <a:cubicBezTo>
                    <a:pt x="156" y="148"/>
                    <a:pt x="156" y="148"/>
                    <a:pt x="157" y="148"/>
                  </a:cubicBezTo>
                  <a:cubicBezTo>
                    <a:pt x="157" y="148"/>
                    <a:pt x="158" y="149"/>
                    <a:pt x="159" y="149"/>
                  </a:cubicBezTo>
                  <a:cubicBezTo>
                    <a:pt x="161" y="150"/>
                    <a:pt x="162" y="150"/>
                    <a:pt x="163" y="150"/>
                  </a:cubicBezTo>
                  <a:cubicBezTo>
                    <a:pt x="165" y="150"/>
                    <a:pt x="167" y="149"/>
                    <a:pt x="168" y="149"/>
                  </a:cubicBezTo>
                  <a:cubicBezTo>
                    <a:pt x="178" y="150"/>
                    <a:pt x="178" y="150"/>
                    <a:pt x="178" y="150"/>
                  </a:cubicBezTo>
                  <a:cubicBezTo>
                    <a:pt x="185" y="155"/>
                    <a:pt x="185" y="155"/>
                    <a:pt x="185" y="155"/>
                  </a:cubicBezTo>
                  <a:cubicBezTo>
                    <a:pt x="189" y="160"/>
                    <a:pt x="189" y="160"/>
                    <a:pt x="189" y="160"/>
                  </a:cubicBezTo>
                  <a:cubicBezTo>
                    <a:pt x="189" y="163"/>
                    <a:pt x="189" y="163"/>
                    <a:pt x="189" y="163"/>
                  </a:cubicBezTo>
                  <a:cubicBezTo>
                    <a:pt x="193" y="167"/>
                    <a:pt x="193" y="167"/>
                    <a:pt x="193" y="167"/>
                  </a:cubicBezTo>
                  <a:cubicBezTo>
                    <a:pt x="197" y="167"/>
                    <a:pt x="197" y="167"/>
                    <a:pt x="197" y="167"/>
                  </a:cubicBezTo>
                  <a:cubicBezTo>
                    <a:pt x="202" y="161"/>
                    <a:pt x="202" y="161"/>
                    <a:pt x="202" y="161"/>
                  </a:cubicBezTo>
                  <a:cubicBezTo>
                    <a:pt x="207" y="163"/>
                    <a:pt x="207" y="163"/>
                    <a:pt x="207" y="163"/>
                  </a:cubicBezTo>
                  <a:cubicBezTo>
                    <a:pt x="207" y="167"/>
                    <a:pt x="207" y="167"/>
                    <a:pt x="207" y="167"/>
                  </a:cubicBezTo>
                  <a:cubicBezTo>
                    <a:pt x="246" y="167"/>
                    <a:pt x="246" y="167"/>
                    <a:pt x="246" y="167"/>
                  </a:cubicBezTo>
                  <a:cubicBezTo>
                    <a:pt x="246" y="177"/>
                    <a:pt x="246" y="177"/>
                    <a:pt x="246" y="177"/>
                  </a:cubicBezTo>
                  <a:cubicBezTo>
                    <a:pt x="262" y="177"/>
                    <a:pt x="262" y="177"/>
                    <a:pt x="262" y="177"/>
                  </a:cubicBezTo>
                  <a:cubicBezTo>
                    <a:pt x="262" y="178"/>
                    <a:pt x="263" y="178"/>
                    <a:pt x="264" y="179"/>
                  </a:cubicBezTo>
                  <a:cubicBezTo>
                    <a:pt x="265" y="179"/>
                    <a:pt x="266" y="178"/>
                    <a:pt x="266" y="177"/>
                  </a:cubicBezTo>
                  <a:cubicBezTo>
                    <a:pt x="268" y="175"/>
                    <a:pt x="271" y="174"/>
                    <a:pt x="271" y="174"/>
                  </a:cubicBezTo>
                  <a:cubicBezTo>
                    <a:pt x="272" y="173"/>
                    <a:pt x="272" y="173"/>
                    <a:pt x="272" y="173"/>
                  </a:cubicBezTo>
                  <a:cubicBezTo>
                    <a:pt x="272" y="173"/>
                    <a:pt x="272" y="173"/>
                    <a:pt x="272" y="173"/>
                  </a:cubicBezTo>
                  <a:cubicBezTo>
                    <a:pt x="273" y="172"/>
                    <a:pt x="275" y="171"/>
                    <a:pt x="276" y="171"/>
                  </a:cubicBezTo>
                  <a:cubicBezTo>
                    <a:pt x="279" y="171"/>
                    <a:pt x="279" y="171"/>
                    <a:pt x="279" y="171"/>
                  </a:cubicBezTo>
                  <a:cubicBezTo>
                    <a:pt x="291" y="170"/>
                    <a:pt x="291" y="170"/>
                    <a:pt x="291" y="170"/>
                  </a:cubicBezTo>
                  <a:cubicBezTo>
                    <a:pt x="292" y="169"/>
                    <a:pt x="292" y="169"/>
                    <a:pt x="292" y="169"/>
                  </a:cubicBezTo>
                  <a:cubicBezTo>
                    <a:pt x="292" y="168"/>
                    <a:pt x="295" y="166"/>
                    <a:pt x="298" y="166"/>
                  </a:cubicBezTo>
                  <a:cubicBezTo>
                    <a:pt x="298" y="166"/>
                    <a:pt x="299" y="166"/>
                    <a:pt x="300" y="166"/>
                  </a:cubicBezTo>
                  <a:cubicBezTo>
                    <a:pt x="304" y="168"/>
                    <a:pt x="307" y="172"/>
                    <a:pt x="308" y="173"/>
                  </a:cubicBezTo>
                  <a:cubicBezTo>
                    <a:pt x="308" y="174"/>
                    <a:pt x="308" y="174"/>
                    <a:pt x="308" y="174"/>
                  </a:cubicBezTo>
                  <a:cubicBezTo>
                    <a:pt x="316" y="175"/>
                    <a:pt x="316" y="175"/>
                    <a:pt x="316" y="175"/>
                  </a:cubicBezTo>
                  <a:cubicBezTo>
                    <a:pt x="316" y="176"/>
                    <a:pt x="316" y="178"/>
                    <a:pt x="318" y="179"/>
                  </a:cubicBezTo>
                  <a:cubicBezTo>
                    <a:pt x="318" y="179"/>
                    <a:pt x="318" y="179"/>
                    <a:pt x="318" y="179"/>
                  </a:cubicBezTo>
                  <a:cubicBezTo>
                    <a:pt x="319" y="179"/>
                    <a:pt x="319" y="179"/>
                    <a:pt x="319" y="179"/>
                  </a:cubicBezTo>
                  <a:cubicBezTo>
                    <a:pt x="319" y="179"/>
                    <a:pt x="319" y="179"/>
                    <a:pt x="320" y="179"/>
                  </a:cubicBezTo>
                  <a:cubicBezTo>
                    <a:pt x="323" y="177"/>
                    <a:pt x="323" y="177"/>
                    <a:pt x="323" y="177"/>
                  </a:cubicBezTo>
                  <a:cubicBezTo>
                    <a:pt x="325" y="179"/>
                    <a:pt x="325" y="179"/>
                    <a:pt x="325" y="179"/>
                  </a:cubicBezTo>
                  <a:cubicBezTo>
                    <a:pt x="337" y="179"/>
                    <a:pt x="337" y="179"/>
                    <a:pt x="337" y="179"/>
                  </a:cubicBezTo>
                  <a:cubicBezTo>
                    <a:pt x="337" y="179"/>
                    <a:pt x="337" y="179"/>
                    <a:pt x="337" y="179"/>
                  </a:cubicBezTo>
                  <a:lnTo>
                    <a:pt x="337" y="84"/>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14" name="Freeform 113">
              <a:extLst>
                <a:ext uri="{FF2B5EF4-FFF2-40B4-BE49-F238E27FC236}">
                  <a16:creationId xmlns:a16="http://schemas.microsoft.com/office/drawing/2014/main" id="{A71DD0F4-BF9C-C84F-8DCA-3668998DD3BA}"/>
                </a:ext>
              </a:extLst>
            </p:cNvPr>
            <p:cNvSpPr>
              <a:spLocks/>
            </p:cNvSpPr>
            <p:nvPr/>
          </p:nvSpPr>
          <p:spPr bwMode="auto">
            <a:xfrm>
              <a:off x="1843200" y="2317412"/>
              <a:ext cx="594633" cy="262496"/>
            </a:xfrm>
            <a:custGeom>
              <a:avLst/>
              <a:gdLst>
                <a:gd name="T0" fmla="*/ 666 w 666"/>
                <a:gd name="T1" fmla="*/ 272 h 294"/>
                <a:gd name="T2" fmla="*/ 626 w 666"/>
                <a:gd name="T3" fmla="*/ 248 h 294"/>
                <a:gd name="T4" fmla="*/ 626 w 666"/>
                <a:gd name="T5" fmla="*/ 248 h 294"/>
                <a:gd name="T6" fmla="*/ 626 w 666"/>
                <a:gd name="T7" fmla="*/ 248 h 294"/>
                <a:gd name="T8" fmla="*/ 624 w 666"/>
                <a:gd name="T9" fmla="*/ 246 h 294"/>
                <a:gd name="T10" fmla="*/ 626 w 666"/>
                <a:gd name="T11" fmla="*/ 246 h 294"/>
                <a:gd name="T12" fmla="*/ 622 w 666"/>
                <a:gd name="T13" fmla="*/ 210 h 294"/>
                <a:gd name="T14" fmla="*/ 622 w 666"/>
                <a:gd name="T15" fmla="*/ 158 h 294"/>
                <a:gd name="T16" fmla="*/ 598 w 666"/>
                <a:gd name="T17" fmla="*/ 148 h 294"/>
                <a:gd name="T18" fmla="*/ 598 w 666"/>
                <a:gd name="T19" fmla="*/ 88 h 294"/>
                <a:gd name="T20" fmla="*/ 574 w 666"/>
                <a:gd name="T21" fmla="*/ 50 h 294"/>
                <a:gd name="T22" fmla="*/ 550 w 666"/>
                <a:gd name="T23" fmla="*/ 40 h 294"/>
                <a:gd name="T24" fmla="*/ 526 w 666"/>
                <a:gd name="T25" fmla="*/ 22 h 294"/>
                <a:gd name="T26" fmla="*/ 444 w 666"/>
                <a:gd name="T27" fmla="*/ 22 h 294"/>
                <a:gd name="T28" fmla="*/ 416 w 666"/>
                <a:gd name="T29" fmla="*/ 0 h 294"/>
                <a:gd name="T30" fmla="*/ 0 w 666"/>
                <a:gd name="T31" fmla="*/ 0 h 294"/>
                <a:gd name="T32" fmla="*/ 0 w 666"/>
                <a:gd name="T33" fmla="*/ 210 h 294"/>
                <a:gd name="T34" fmla="*/ 166 w 666"/>
                <a:gd name="T35" fmla="*/ 210 h 294"/>
                <a:gd name="T36" fmla="*/ 166 w 666"/>
                <a:gd name="T37" fmla="*/ 294 h 294"/>
                <a:gd name="T38" fmla="*/ 666 w 666"/>
                <a:gd name="T39" fmla="*/ 294 h 294"/>
                <a:gd name="T40" fmla="*/ 666 w 666"/>
                <a:gd name="T41" fmla="*/ 272 h 294"/>
                <a:gd name="T42" fmla="*/ 666 w 666"/>
                <a:gd name="T43" fmla="*/ 272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66" h="294">
                  <a:moveTo>
                    <a:pt x="666" y="272"/>
                  </a:moveTo>
                  <a:lnTo>
                    <a:pt x="626" y="248"/>
                  </a:lnTo>
                  <a:lnTo>
                    <a:pt x="626" y="248"/>
                  </a:lnTo>
                  <a:lnTo>
                    <a:pt x="626" y="248"/>
                  </a:lnTo>
                  <a:lnTo>
                    <a:pt x="624" y="246"/>
                  </a:lnTo>
                  <a:lnTo>
                    <a:pt x="626" y="246"/>
                  </a:lnTo>
                  <a:lnTo>
                    <a:pt x="622" y="210"/>
                  </a:lnTo>
                  <a:lnTo>
                    <a:pt x="622" y="158"/>
                  </a:lnTo>
                  <a:lnTo>
                    <a:pt x="598" y="148"/>
                  </a:lnTo>
                  <a:lnTo>
                    <a:pt x="598" y="88"/>
                  </a:lnTo>
                  <a:lnTo>
                    <a:pt x="574" y="50"/>
                  </a:lnTo>
                  <a:lnTo>
                    <a:pt x="550" y="40"/>
                  </a:lnTo>
                  <a:lnTo>
                    <a:pt x="526" y="22"/>
                  </a:lnTo>
                  <a:lnTo>
                    <a:pt x="444" y="22"/>
                  </a:lnTo>
                  <a:lnTo>
                    <a:pt x="416" y="0"/>
                  </a:lnTo>
                  <a:lnTo>
                    <a:pt x="0" y="0"/>
                  </a:lnTo>
                  <a:lnTo>
                    <a:pt x="0" y="210"/>
                  </a:lnTo>
                  <a:lnTo>
                    <a:pt x="166" y="210"/>
                  </a:lnTo>
                  <a:lnTo>
                    <a:pt x="166" y="294"/>
                  </a:lnTo>
                  <a:lnTo>
                    <a:pt x="666" y="294"/>
                  </a:lnTo>
                  <a:lnTo>
                    <a:pt x="666" y="272"/>
                  </a:lnTo>
                  <a:lnTo>
                    <a:pt x="666" y="272"/>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15" name="Freeform 114">
              <a:extLst>
                <a:ext uri="{FF2B5EF4-FFF2-40B4-BE49-F238E27FC236}">
                  <a16:creationId xmlns:a16="http://schemas.microsoft.com/office/drawing/2014/main" id="{72264D48-FDB7-C342-8F05-7075FD573FB4}"/>
                </a:ext>
              </a:extLst>
            </p:cNvPr>
            <p:cNvSpPr>
              <a:spLocks/>
            </p:cNvSpPr>
            <p:nvPr/>
          </p:nvSpPr>
          <p:spPr bwMode="auto">
            <a:xfrm>
              <a:off x="1511063" y="2504908"/>
              <a:ext cx="480349" cy="334816"/>
            </a:xfrm>
            <a:custGeom>
              <a:avLst/>
              <a:gdLst>
                <a:gd name="T0" fmla="*/ 536 w 538"/>
                <a:gd name="T1" fmla="*/ 86 h 375"/>
                <a:gd name="T2" fmla="*/ 536 w 538"/>
                <a:gd name="T3" fmla="*/ 84 h 375"/>
                <a:gd name="T4" fmla="*/ 538 w 538"/>
                <a:gd name="T5" fmla="*/ 84 h 375"/>
                <a:gd name="T6" fmla="*/ 538 w 538"/>
                <a:gd name="T7" fmla="*/ 0 h 375"/>
                <a:gd name="T8" fmla="*/ 372 w 538"/>
                <a:gd name="T9" fmla="*/ 0 h 375"/>
                <a:gd name="T10" fmla="*/ 2 w 538"/>
                <a:gd name="T11" fmla="*/ 0 h 375"/>
                <a:gd name="T12" fmla="*/ 0 w 538"/>
                <a:gd name="T13" fmla="*/ 0 h 375"/>
                <a:gd name="T14" fmla="*/ 0 w 538"/>
                <a:gd name="T15" fmla="*/ 373 h 375"/>
                <a:gd name="T16" fmla="*/ 0 w 538"/>
                <a:gd name="T17" fmla="*/ 375 h 375"/>
                <a:gd name="T18" fmla="*/ 2 w 538"/>
                <a:gd name="T19" fmla="*/ 375 h 375"/>
                <a:gd name="T20" fmla="*/ 456 w 538"/>
                <a:gd name="T21" fmla="*/ 375 h 375"/>
                <a:gd name="T22" fmla="*/ 536 w 538"/>
                <a:gd name="T23" fmla="*/ 375 h 375"/>
                <a:gd name="T24" fmla="*/ 536 w 538"/>
                <a:gd name="T25" fmla="*/ 86 h 375"/>
                <a:gd name="T26" fmla="*/ 536 w 538"/>
                <a:gd name="T27" fmla="*/ 86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38" h="375">
                  <a:moveTo>
                    <a:pt x="536" y="86"/>
                  </a:moveTo>
                  <a:lnTo>
                    <a:pt x="536" y="84"/>
                  </a:lnTo>
                  <a:lnTo>
                    <a:pt x="538" y="84"/>
                  </a:lnTo>
                  <a:lnTo>
                    <a:pt x="538" y="0"/>
                  </a:lnTo>
                  <a:lnTo>
                    <a:pt x="372" y="0"/>
                  </a:lnTo>
                  <a:lnTo>
                    <a:pt x="2" y="0"/>
                  </a:lnTo>
                  <a:lnTo>
                    <a:pt x="0" y="0"/>
                  </a:lnTo>
                  <a:lnTo>
                    <a:pt x="0" y="373"/>
                  </a:lnTo>
                  <a:lnTo>
                    <a:pt x="0" y="375"/>
                  </a:lnTo>
                  <a:lnTo>
                    <a:pt x="2" y="375"/>
                  </a:lnTo>
                  <a:lnTo>
                    <a:pt x="456" y="375"/>
                  </a:lnTo>
                  <a:lnTo>
                    <a:pt x="536" y="375"/>
                  </a:lnTo>
                  <a:lnTo>
                    <a:pt x="536" y="86"/>
                  </a:lnTo>
                  <a:lnTo>
                    <a:pt x="536" y="86"/>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16" name="Freeform 115">
              <a:extLst>
                <a:ext uri="{FF2B5EF4-FFF2-40B4-BE49-F238E27FC236}">
                  <a16:creationId xmlns:a16="http://schemas.microsoft.com/office/drawing/2014/main" id="{69710EFA-3A51-AB48-AEA9-C9AA6A2F905E}"/>
                </a:ext>
              </a:extLst>
            </p:cNvPr>
            <p:cNvSpPr>
              <a:spLocks/>
            </p:cNvSpPr>
            <p:nvPr/>
          </p:nvSpPr>
          <p:spPr bwMode="auto">
            <a:xfrm>
              <a:off x="438759" y="2037059"/>
              <a:ext cx="542848" cy="366065"/>
            </a:xfrm>
            <a:custGeom>
              <a:avLst/>
              <a:gdLst>
                <a:gd name="T0" fmla="*/ 287 w 304"/>
                <a:gd name="T1" fmla="*/ 205 h 205"/>
                <a:gd name="T2" fmla="*/ 287 w 304"/>
                <a:gd name="T3" fmla="*/ 179 h 205"/>
                <a:gd name="T4" fmla="*/ 285 w 304"/>
                <a:gd name="T5" fmla="*/ 160 h 205"/>
                <a:gd name="T6" fmla="*/ 287 w 304"/>
                <a:gd name="T7" fmla="*/ 130 h 205"/>
                <a:gd name="T8" fmla="*/ 292 w 304"/>
                <a:gd name="T9" fmla="*/ 115 h 205"/>
                <a:gd name="T10" fmla="*/ 292 w 304"/>
                <a:gd name="T11" fmla="*/ 103 h 205"/>
                <a:gd name="T12" fmla="*/ 289 w 304"/>
                <a:gd name="T13" fmla="*/ 82 h 205"/>
                <a:gd name="T14" fmla="*/ 287 w 304"/>
                <a:gd name="T15" fmla="*/ 78 h 205"/>
                <a:gd name="T16" fmla="*/ 289 w 304"/>
                <a:gd name="T17" fmla="*/ 68 h 205"/>
                <a:gd name="T18" fmla="*/ 304 w 304"/>
                <a:gd name="T19" fmla="*/ 56 h 205"/>
                <a:gd name="T20" fmla="*/ 304 w 304"/>
                <a:gd name="T21" fmla="*/ 30 h 205"/>
                <a:gd name="T22" fmla="*/ 300 w 304"/>
                <a:gd name="T23" fmla="*/ 21 h 205"/>
                <a:gd name="T24" fmla="*/ 294 w 304"/>
                <a:gd name="T25" fmla="*/ 15 h 205"/>
                <a:gd name="T26" fmla="*/ 288 w 304"/>
                <a:gd name="T27" fmla="*/ 15 h 205"/>
                <a:gd name="T28" fmla="*/ 287 w 304"/>
                <a:gd name="T29" fmla="*/ 16 h 205"/>
                <a:gd name="T30" fmla="*/ 287 w 304"/>
                <a:gd name="T31" fmla="*/ 16 h 205"/>
                <a:gd name="T32" fmla="*/ 287 w 304"/>
                <a:gd name="T33" fmla="*/ 16 h 205"/>
                <a:gd name="T34" fmla="*/ 287 w 304"/>
                <a:gd name="T35" fmla="*/ 16 h 205"/>
                <a:gd name="T36" fmla="*/ 286 w 304"/>
                <a:gd name="T37" fmla="*/ 16 h 205"/>
                <a:gd name="T38" fmla="*/ 281 w 304"/>
                <a:gd name="T39" fmla="*/ 16 h 205"/>
                <a:gd name="T40" fmla="*/ 270 w 304"/>
                <a:gd name="T41" fmla="*/ 15 h 205"/>
                <a:gd name="T42" fmla="*/ 260 w 304"/>
                <a:gd name="T43" fmla="*/ 15 h 205"/>
                <a:gd name="T44" fmla="*/ 249 w 304"/>
                <a:gd name="T45" fmla="*/ 15 h 205"/>
                <a:gd name="T46" fmla="*/ 210 w 304"/>
                <a:gd name="T47" fmla="*/ 15 h 205"/>
                <a:gd name="T48" fmla="*/ 193 w 304"/>
                <a:gd name="T49" fmla="*/ 30 h 205"/>
                <a:gd name="T50" fmla="*/ 67 w 304"/>
                <a:gd name="T51" fmla="*/ 30 h 205"/>
                <a:gd name="T52" fmla="*/ 67 w 304"/>
                <a:gd name="T53" fmla="*/ 19 h 205"/>
                <a:gd name="T54" fmla="*/ 56 w 304"/>
                <a:gd name="T55" fmla="*/ 0 h 205"/>
                <a:gd name="T56" fmla="*/ 23 w 304"/>
                <a:gd name="T57" fmla="*/ 0 h 205"/>
                <a:gd name="T58" fmla="*/ 23 w 304"/>
                <a:gd name="T59" fmla="*/ 8 h 205"/>
                <a:gd name="T60" fmla="*/ 19 w 304"/>
                <a:gd name="T61" fmla="*/ 12 h 205"/>
                <a:gd name="T62" fmla="*/ 19 w 304"/>
                <a:gd name="T63" fmla="*/ 4 h 205"/>
                <a:gd name="T64" fmla="*/ 15 w 304"/>
                <a:gd name="T65" fmla="*/ 0 h 205"/>
                <a:gd name="T66" fmla="*/ 15 w 304"/>
                <a:gd name="T67" fmla="*/ 16 h 205"/>
                <a:gd name="T68" fmla="*/ 23 w 304"/>
                <a:gd name="T69" fmla="*/ 20 h 205"/>
                <a:gd name="T70" fmla="*/ 35 w 304"/>
                <a:gd name="T71" fmla="*/ 20 h 205"/>
                <a:gd name="T72" fmla="*/ 46 w 304"/>
                <a:gd name="T73" fmla="*/ 27 h 205"/>
                <a:gd name="T74" fmla="*/ 43 w 304"/>
                <a:gd name="T75" fmla="*/ 27 h 205"/>
                <a:gd name="T76" fmla="*/ 35 w 304"/>
                <a:gd name="T77" fmla="*/ 27 h 205"/>
                <a:gd name="T78" fmla="*/ 23 w 304"/>
                <a:gd name="T79" fmla="*/ 27 h 205"/>
                <a:gd name="T80" fmla="*/ 19 w 304"/>
                <a:gd name="T81" fmla="*/ 27 h 205"/>
                <a:gd name="T82" fmla="*/ 19 w 304"/>
                <a:gd name="T83" fmla="*/ 47 h 205"/>
                <a:gd name="T84" fmla="*/ 23 w 304"/>
                <a:gd name="T85" fmla="*/ 51 h 205"/>
                <a:gd name="T86" fmla="*/ 19 w 304"/>
                <a:gd name="T87" fmla="*/ 55 h 205"/>
                <a:gd name="T88" fmla="*/ 19 w 304"/>
                <a:gd name="T89" fmla="*/ 63 h 205"/>
                <a:gd name="T90" fmla="*/ 19 w 304"/>
                <a:gd name="T91" fmla="*/ 70 h 205"/>
                <a:gd name="T92" fmla="*/ 7 w 304"/>
                <a:gd name="T93" fmla="*/ 168 h 205"/>
                <a:gd name="T94" fmla="*/ 11 w 304"/>
                <a:gd name="T95" fmla="*/ 172 h 205"/>
                <a:gd name="T96" fmla="*/ 11 w 304"/>
                <a:gd name="T97" fmla="*/ 180 h 205"/>
                <a:gd name="T98" fmla="*/ 7 w 304"/>
                <a:gd name="T99" fmla="*/ 180 h 205"/>
                <a:gd name="T100" fmla="*/ 4 w 304"/>
                <a:gd name="T101" fmla="*/ 187 h 205"/>
                <a:gd name="T102" fmla="*/ 0 w 304"/>
                <a:gd name="T103" fmla="*/ 205 h 205"/>
                <a:gd name="T104" fmla="*/ 169 w 304"/>
                <a:gd name="T105" fmla="*/ 205 h 205"/>
                <a:gd name="T106" fmla="*/ 287 w 304"/>
                <a:gd name="T107" fmla="*/ 20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4" h="205">
                  <a:moveTo>
                    <a:pt x="287" y="205"/>
                  </a:moveTo>
                  <a:cubicBezTo>
                    <a:pt x="287" y="179"/>
                    <a:pt x="287" y="179"/>
                    <a:pt x="287" y="179"/>
                  </a:cubicBezTo>
                  <a:cubicBezTo>
                    <a:pt x="285" y="160"/>
                    <a:pt x="285" y="160"/>
                    <a:pt x="285" y="160"/>
                  </a:cubicBezTo>
                  <a:cubicBezTo>
                    <a:pt x="287" y="130"/>
                    <a:pt x="287" y="130"/>
                    <a:pt x="287" y="130"/>
                  </a:cubicBezTo>
                  <a:cubicBezTo>
                    <a:pt x="292" y="115"/>
                    <a:pt x="292" y="115"/>
                    <a:pt x="292" y="115"/>
                  </a:cubicBezTo>
                  <a:cubicBezTo>
                    <a:pt x="292" y="103"/>
                    <a:pt x="292" y="103"/>
                    <a:pt x="292" y="103"/>
                  </a:cubicBezTo>
                  <a:cubicBezTo>
                    <a:pt x="289" y="82"/>
                    <a:pt x="289" y="82"/>
                    <a:pt x="289" y="82"/>
                  </a:cubicBezTo>
                  <a:cubicBezTo>
                    <a:pt x="287" y="78"/>
                    <a:pt x="287" y="78"/>
                    <a:pt x="287" y="78"/>
                  </a:cubicBezTo>
                  <a:cubicBezTo>
                    <a:pt x="289" y="68"/>
                    <a:pt x="289" y="68"/>
                    <a:pt x="289" y="68"/>
                  </a:cubicBezTo>
                  <a:cubicBezTo>
                    <a:pt x="304" y="56"/>
                    <a:pt x="304" y="56"/>
                    <a:pt x="304" y="56"/>
                  </a:cubicBezTo>
                  <a:cubicBezTo>
                    <a:pt x="304" y="30"/>
                    <a:pt x="304" y="30"/>
                    <a:pt x="304" y="30"/>
                  </a:cubicBezTo>
                  <a:cubicBezTo>
                    <a:pt x="300" y="21"/>
                    <a:pt x="300" y="21"/>
                    <a:pt x="300" y="21"/>
                  </a:cubicBezTo>
                  <a:cubicBezTo>
                    <a:pt x="294" y="15"/>
                    <a:pt x="294" y="15"/>
                    <a:pt x="294" y="15"/>
                  </a:cubicBezTo>
                  <a:cubicBezTo>
                    <a:pt x="294" y="15"/>
                    <a:pt x="291" y="15"/>
                    <a:pt x="288" y="15"/>
                  </a:cubicBezTo>
                  <a:cubicBezTo>
                    <a:pt x="287" y="16"/>
                    <a:pt x="287" y="16"/>
                    <a:pt x="287" y="16"/>
                  </a:cubicBezTo>
                  <a:cubicBezTo>
                    <a:pt x="287" y="16"/>
                    <a:pt x="287" y="16"/>
                    <a:pt x="287" y="16"/>
                  </a:cubicBezTo>
                  <a:cubicBezTo>
                    <a:pt x="287" y="16"/>
                    <a:pt x="287" y="16"/>
                    <a:pt x="287" y="16"/>
                  </a:cubicBezTo>
                  <a:cubicBezTo>
                    <a:pt x="287" y="16"/>
                    <a:pt x="287" y="16"/>
                    <a:pt x="287" y="16"/>
                  </a:cubicBezTo>
                  <a:cubicBezTo>
                    <a:pt x="286" y="16"/>
                    <a:pt x="286" y="16"/>
                    <a:pt x="286" y="16"/>
                  </a:cubicBezTo>
                  <a:cubicBezTo>
                    <a:pt x="285" y="16"/>
                    <a:pt x="283" y="16"/>
                    <a:pt x="281" y="16"/>
                  </a:cubicBezTo>
                  <a:cubicBezTo>
                    <a:pt x="277" y="16"/>
                    <a:pt x="273" y="15"/>
                    <a:pt x="270" y="15"/>
                  </a:cubicBezTo>
                  <a:cubicBezTo>
                    <a:pt x="267" y="15"/>
                    <a:pt x="264" y="15"/>
                    <a:pt x="260" y="15"/>
                  </a:cubicBezTo>
                  <a:cubicBezTo>
                    <a:pt x="254" y="15"/>
                    <a:pt x="249" y="15"/>
                    <a:pt x="249" y="15"/>
                  </a:cubicBezTo>
                  <a:cubicBezTo>
                    <a:pt x="210" y="15"/>
                    <a:pt x="210" y="15"/>
                    <a:pt x="210" y="15"/>
                  </a:cubicBezTo>
                  <a:cubicBezTo>
                    <a:pt x="193" y="30"/>
                    <a:pt x="193" y="30"/>
                    <a:pt x="193" y="30"/>
                  </a:cubicBezTo>
                  <a:cubicBezTo>
                    <a:pt x="67" y="30"/>
                    <a:pt x="67" y="30"/>
                    <a:pt x="67" y="30"/>
                  </a:cubicBezTo>
                  <a:cubicBezTo>
                    <a:pt x="67" y="19"/>
                    <a:pt x="67" y="19"/>
                    <a:pt x="67" y="19"/>
                  </a:cubicBezTo>
                  <a:cubicBezTo>
                    <a:pt x="56" y="0"/>
                    <a:pt x="56" y="0"/>
                    <a:pt x="56" y="0"/>
                  </a:cubicBezTo>
                  <a:cubicBezTo>
                    <a:pt x="23" y="0"/>
                    <a:pt x="23" y="0"/>
                    <a:pt x="23" y="0"/>
                  </a:cubicBezTo>
                  <a:cubicBezTo>
                    <a:pt x="23" y="8"/>
                    <a:pt x="23" y="8"/>
                    <a:pt x="23" y="8"/>
                  </a:cubicBezTo>
                  <a:cubicBezTo>
                    <a:pt x="19" y="12"/>
                    <a:pt x="19" y="12"/>
                    <a:pt x="19" y="12"/>
                  </a:cubicBezTo>
                  <a:cubicBezTo>
                    <a:pt x="19" y="4"/>
                    <a:pt x="19" y="4"/>
                    <a:pt x="19" y="4"/>
                  </a:cubicBezTo>
                  <a:cubicBezTo>
                    <a:pt x="15" y="0"/>
                    <a:pt x="15" y="0"/>
                    <a:pt x="15" y="0"/>
                  </a:cubicBezTo>
                  <a:cubicBezTo>
                    <a:pt x="15" y="16"/>
                    <a:pt x="15" y="16"/>
                    <a:pt x="15" y="16"/>
                  </a:cubicBezTo>
                  <a:cubicBezTo>
                    <a:pt x="23" y="20"/>
                    <a:pt x="23" y="20"/>
                    <a:pt x="23" y="20"/>
                  </a:cubicBezTo>
                  <a:cubicBezTo>
                    <a:pt x="35" y="20"/>
                    <a:pt x="35" y="20"/>
                    <a:pt x="35" y="20"/>
                  </a:cubicBezTo>
                  <a:cubicBezTo>
                    <a:pt x="46" y="27"/>
                    <a:pt x="46" y="27"/>
                    <a:pt x="46" y="27"/>
                  </a:cubicBezTo>
                  <a:cubicBezTo>
                    <a:pt x="43" y="27"/>
                    <a:pt x="43" y="27"/>
                    <a:pt x="43" y="27"/>
                  </a:cubicBezTo>
                  <a:cubicBezTo>
                    <a:pt x="35" y="27"/>
                    <a:pt x="35" y="27"/>
                    <a:pt x="35" y="27"/>
                  </a:cubicBezTo>
                  <a:cubicBezTo>
                    <a:pt x="23" y="27"/>
                    <a:pt x="23" y="27"/>
                    <a:pt x="23" y="27"/>
                  </a:cubicBezTo>
                  <a:cubicBezTo>
                    <a:pt x="19" y="27"/>
                    <a:pt x="19" y="27"/>
                    <a:pt x="19" y="27"/>
                  </a:cubicBezTo>
                  <a:cubicBezTo>
                    <a:pt x="19" y="47"/>
                    <a:pt x="19" y="47"/>
                    <a:pt x="19" y="47"/>
                  </a:cubicBezTo>
                  <a:cubicBezTo>
                    <a:pt x="23" y="51"/>
                    <a:pt x="23" y="51"/>
                    <a:pt x="23" y="51"/>
                  </a:cubicBezTo>
                  <a:cubicBezTo>
                    <a:pt x="19" y="55"/>
                    <a:pt x="19" y="55"/>
                    <a:pt x="19" y="55"/>
                  </a:cubicBezTo>
                  <a:cubicBezTo>
                    <a:pt x="19" y="63"/>
                    <a:pt x="19" y="63"/>
                    <a:pt x="19" y="63"/>
                  </a:cubicBezTo>
                  <a:cubicBezTo>
                    <a:pt x="19" y="70"/>
                    <a:pt x="19" y="70"/>
                    <a:pt x="19" y="70"/>
                  </a:cubicBezTo>
                  <a:cubicBezTo>
                    <a:pt x="7" y="168"/>
                    <a:pt x="7" y="168"/>
                    <a:pt x="7" y="168"/>
                  </a:cubicBezTo>
                  <a:cubicBezTo>
                    <a:pt x="11" y="172"/>
                    <a:pt x="11" y="172"/>
                    <a:pt x="11" y="172"/>
                  </a:cubicBezTo>
                  <a:cubicBezTo>
                    <a:pt x="11" y="180"/>
                    <a:pt x="11" y="180"/>
                    <a:pt x="11" y="180"/>
                  </a:cubicBezTo>
                  <a:cubicBezTo>
                    <a:pt x="7" y="180"/>
                    <a:pt x="7" y="180"/>
                    <a:pt x="7" y="180"/>
                  </a:cubicBezTo>
                  <a:cubicBezTo>
                    <a:pt x="4" y="187"/>
                    <a:pt x="4" y="187"/>
                    <a:pt x="4" y="187"/>
                  </a:cubicBezTo>
                  <a:cubicBezTo>
                    <a:pt x="0" y="205"/>
                    <a:pt x="0" y="205"/>
                    <a:pt x="0" y="205"/>
                  </a:cubicBezTo>
                  <a:cubicBezTo>
                    <a:pt x="169" y="205"/>
                    <a:pt x="169" y="205"/>
                    <a:pt x="169" y="205"/>
                  </a:cubicBezTo>
                  <a:lnTo>
                    <a:pt x="287" y="205"/>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17" name="Freeform 116">
              <a:extLst>
                <a:ext uri="{FF2B5EF4-FFF2-40B4-BE49-F238E27FC236}">
                  <a16:creationId xmlns:a16="http://schemas.microsoft.com/office/drawing/2014/main" id="{C20B3E92-3E8A-DE40-9108-8A13B168B6CB}"/>
                </a:ext>
              </a:extLst>
            </p:cNvPr>
            <p:cNvSpPr>
              <a:spLocks/>
            </p:cNvSpPr>
            <p:nvPr/>
          </p:nvSpPr>
          <p:spPr bwMode="auto">
            <a:xfrm>
              <a:off x="2402119" y="2538836"/>
              <a:ext cx="474992" cy="400887"/>
            </a:xfrm>
            <a:custGeom>
              <a:avLst/>
              <a:gdLst>
                <a:gd name="T0" fmla="*/ 0 w 266"/>
                <a:gd name="T1" fmla="*/ 0 h 224"/>
                <a:gd name="T2" fmla="*/ 20 w 266"/>
                <a:gd name="T3" fmla="*/ 12 h 224"/>
                <a:gd name="T4" fmla="*/ 20 w 266"/>
                <a:gd name="T5" fmla="*/ 23 h 224"/>
                <a:gd name="T6" fmla="*/ 20 w 266"/>
                <a:gd name="T7" fmla="*/ 23 h 224"/>
                <a:gd name="T8" fmla="*/ 25 w 266"/>
                <a:gd name="T9" fmla="*/ 30 h 224"/>
                <a:gd name="T10" fmla="*/ 25 w 266"/>
                <a:gd name="T11" fmla="*/ 36 h 224"/>
                <a:gd name="T12" fmla="*/ 30 w 266"/>
                <a:gd name="T13" fmla="*/ 36 h 224"/>
                <a:gd name="T14" fmla="*/ 34 w 266"/>
                <a:gd name="T15" fmla="*/ 36 h 224"/>
                <a:gd name="T16" fmla="*/ 38 w 266"/>
                <a:gd name="T17" fmla="*/ 38 h 224"/>
                <a:gd name="T18" fmla="*/ 38 w 266"/>
                <a:gd name="T19" fmla="*/ 38 h 224"/>
                <a:gd name="T20" fmla="*/ 38 w 266"/>
                <a:gd name="T21" fmla="*/ 38 h 224"/>
                <a:gd name="T22" fmla="*/ 38 w 266"/>
                <a:gd name="T23" fmla="*/ 38 h 224"/>
                <a:gd name="T24" fmla="*/ 38 w 266"/>
                <a:gd name="T25" fmla="*/ 38 h 224"/>
                <a:gd name="T26" fmla="*/ 38 w 266"/>
                <a:gd name="T27" fmla="*/ 39 h 224"/>
                <a:gd name="T28" fmla="*/ 39 w 266"/>
                <a:gd name="T29" fmla="*/ 58 h 224"/>
                <a:gd name="T30" fmla="*/ 42 w 266"/>
                <a:gd name="T31" fmla="*/ 58 h 224"/>
                <a:gd name="T32" fmla="*/ 42 w 266"/>
                <a:gd name="T33" fmla="*/ 65 h 224"/>
                <a:gd name="T34" fmla="*/ 51 w 266"/>
                <a:gd name="T35" fmla="*/ 73 h 224"/>
                <a:gd name="T36" fmla="*/ 54 w 266"/>
                <a:gd name="T37" fmla="*/ 76 h 224"/>
                <a:gd name="T38" fmla="*/ 54 w 266"/>
                <a:gd name="T39" fmla="*/ 77 h 224"/>
                <a:gd name="T40" fmla="*/ 54 w 266"/>
                <a:gd name="T41" fmla="*/ 167 h 224"/>
                <a:gd name="T42" fmla="*/ 54 w 266"/>
                <a:gd name="T43" fmla="*/ 168 h 224"/>
                <a:gd name="T44" fmla="*/ 54 w 266"/>
                <a:gd name="T45" fmla="*/ 168 h 224"/>
                <a:gd name="T46" fmla="*/ 54 w 266"/>
                <a:gd name="T47" fmla="*/ 207 h 224"/>
                <a:gd name="T48" fmla="*/ 54 w 266"/>
                <a:gd name="T49" fmla="*/ 208 h 224"/>
                <a:gd name="T50" fmla="*/ 54 w 266"/>
                <a:gd name="T51" fmla="*/ 208 h 224"/>
                <a:gd name="T52" fmla="*/ 220 w 266"/>
                <a:gd name="T53" fmla="*/ 208 h 224"/>
                <a:gd name="T54" fmla="*/ 220 w 266"/>
                <a:gd name="T55" fmla="*/ 224 h 224"/>
                <a:gd name="T56" fmla="*/ 244 w 266"/>
                <a:gd name="T57" fmla="*/ 224 h 224"/>
                <a:gd name="T58" fmla="*/ 244 w 266"/>
                <a:gd name="T59" fmla="*/ 224 h 224"/>
                <a:gd name="T60" fmla="*/ 244 w 266"/>
                <a:gd name="T61" fmla="*/ 224 h 224"/>
                <a:gd name="T62" fmla="*/ 249 w 266"/>
                <a:gd name="T63" fmla="*/ 215 h 224"/>
                <a:gd name="T64" fmla="*/ 249 w 266"/>
                <a:gd name="T65" fmla="*/ 215 h 224"/>
                <a:gd name="T66" fmla="*/ 256 w 266"/>
                <a:gd name="T67" fmla="*/ 201 h 224"/>
                <a:gd name="T68" fmla="*/ 257 w 266"/>
                <a:gd name="T69" fmla="*/ 201 h 224"/>
                <a:gd name="T70" fmla="*/ 263 w 266"/>
                <a:gd name="T71" fmla="*/ 184 h 224"/>
                <a:gd name="T72" fmla="*/ 261 w 266"/>
                <a:gd name="T73" fmla="*/ 172 h 224"/>
                <a:gd name="T74" fmla="*/ 261 w 266"/>
                <a:gd name="T75" fmla="*/ 172 h 224"/>
                <a:gd name="T76" fmla="*/ 249 w 266"/>
                <a:gd name="T77" fmla="*/ 156 h 224"/>
                <a:gd name="T78" fmla="*/ 247 w 266"/>
                <a:gd name="T79" fmla="*/ 148 h 224"/>
                <a:gd name="T80" fmla="*/ 240 w 266"/>
                <a:gd name="T81" fmla="*/ 135 h 224"/>
                <a:gd name="T82" fmla="*/ 220 w 266"/>
                <a:gd name="T83" fmla="*/ 125 h 224"/>
                <a:gd name="T84" fmla="*/ 215 w 266"/>
                <a:gd name="T85" fmla="*/ 108 h 224"/>
                <a:gd name="T86" fmla="*/ 218 w 266"/>
                <a:gd name="T87" fmla="*/ 92 h 224"/>
                <a:gd name="T88" fmla="*/ 201 w 266"/>
                <a:gd name="T89" fmla="*/ 75 h 224"/>
                <a:gd name="T90" fmla="*/ 184 w 266"/>
                <a:gd name="T91" fmla="*/ 64 h 224"/>
                <a:gd name="T92" fmla="*/ 169 w 266"/>
                <a:gd name="T93" fmla="*/ 54 h 224"/>
                <a:gd name="T94" fmla="*/ 169 w 266"/>
                <a:gd name="T95" fmla="*/ 19 h 224"/>
                <a:gd name="T96" fmla="*/ 162 w 266"/>
                <a:gd name="T97" fmla="*/ 0 h 224"/>
                <a:gd name="T98" fmla="*/ 0 w 266"/>
                <a:gd name="T99" fmla="*/ 0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66" h="224">
                  <a:moveTo>
                    <a:pt x="0" y="0"/>
                  </a:moveTo>
                  <a:cubicBezTo>
                    <a:pt x="20" y="12"/>
                    <a:pt x="20" y="12"/>
                    <a:pt x="20" y="12"/>
                  </a:cubicBezTo>
                  <a:cubicBezTo>
                    <a:pt x="20" y="23"/>
                    <a:pt x="20" y="23"/>
                    <a:pt x="20" y="23"/>
                  </a:cubicBezTo>
                  <a:cubicBezTo>
                    <a:pt x="20" y="23"/>
                    <a:pt x="20" y="23"/>
                    <a:pt x="20" y="23"/>
                  </a:cubicBezTo>
                  <a:cubicBezTo>
                    <a:pt x="25" y="30"/>
                    <a:pt x="25" y="30"/>
                    <a:pt x="25" y="30"/>
                  </a:cubicBezTo>
                  <a:cubicBezTo>
                    <a:pt x="25" y="36"/>
                    <a:pt x="25" y="36"/>
                    <a:pt x="25" y="36"/>
                  </a:cubicBezTo>
                  <a:cubicBezTo>
                    <a:pt x="30" y="36"/>
                    <a:pt x="30" y="36"/>
                    <a:pt x="30" y="36"/>
                  </a:cubicBezTo>
                  <a:cubicBezTo>
                    <a:pt x="34" y="36"/>
                    <a:pt x="34" y="36"/>
                    <a:pt x="34" y="36"/>
                  </a:cubicBezTo>
                  <a:cubicBezTo>
                    <a:pt x="36" y="36"/>
                    <a:pt x="37" y="37"/>
                    <a:pt x="38" y="38"/>
                  </a:cubicBezTo>
                  <a:cubicBezTo>
                    <a:pt x="38" y="38"/>
                    <a:pt x="38" y="38"/>
                    <a:pt x="38" y="38"/>
                  </a:cubicBezTo>
                  <a:cubicBezTo>
                    <a:pt x="38" y="38"/>
                    <a:pt x="38" y="38"/>
                    <a:pt x="38" y="38"/>
                  </a:cubicBezTo>
                  <a:cubicBezTo>
                    <a:pt x="38" y="38"/>
                    <a:pt x="38" y="38"/>
                    <a:pt x="38" y="38"/>
                  </a:cubicBezTo>
                  <a:cubicBezTo>
                    <a:pt x="38" y="38"/>
                    <a:pt x="38" y="38"/>
                    <a:pt x="38" y="38"/>
                  </a:cubicBezTo>
                  <a:cubicBezTo>
                    <a:pt x="38" y="39"/>
                    <a:pt x="38" y="39"/>
                    <a:pt x="38" y="39"/>
                  </a:cubicBezTo>
                  <a:cubicBezTo>
                    <a:pt x="39" y="58"/>
                    <a:pt x="39" y="58"/>
                    <a:pt x="39" y="58"/>
                  </a:cubicBezTo>
                  <a:cubicBezTo>
                    <a:pt x="42" y="58"/>
                    <a:pt x="42" y="58"/>
                    <a:pt x="42" y="58"/>
                  </a:cubicBezTo>
                  <a:cubicBezTo>
                    <a:pt x="42" y="65"/>
                    <a:pt x="42" y="65"/>
                    <a:pt x="42" y="65"/>
                  </a:cubicBezTo>
                  <a:cubicBezTo>
                    <a:pt x="51" y="73"/>
                    <a:pt x="51" y="73"/>
                    <a:pt x="51" y="73"/>
                  </a:cubicBezTo>
                  <a:cubicBezTo>
                    <a:pt x="52" y="75"/>
                    <a:pt x="53" y="76"/>
                    <a:pt x="54" y="76"/>
                  </a:cubicBezTo>
                  <a:cubicBezTo>
                    <a:pt x="54" y="77"/>
                    <a:pt x="54" y="77"/>
                    <a:pt x="54" y="77"/>
                  </a:cubicBezTo>
                  <a:cubicBezTo>
                    <a:pt x="54" y="167"/>
                    <a:pt x="54" y="167"/>
                    <a:pt x="54" y="167"/>
                  </a:cubicBezTo>
                  <a:cubicBezTo>
                    <a:pt x="54" y="168"/>
                    <a:pt x="54" y="168"/>
                    <a:pt x="54" y="168"/>
                  </a:cubicBezTo>
                  <a:cubicBezTo>
                    <a:pt x="54" y="168"/>
                    <a:pt x="54" y="168"/>
                    <a:pt x="54" y="168"/>
                  </a:cubicBezTo>
                  <a:cubicBezTo>
                    <a:pt x="54" y="207"/>
                    <a:pt x="54" y="207"/>
                    <a:pt x="54" y="207"/>
                  </a:cubicBezTo>
                  <a:cubicBezTo>
                    <a:pt x="54" y="208"/>
                    <a:pt x="54" y="208"/>
                    <a:pt x="54" y="208"/>
                  </a:cubicBezTo>
                  <a:cubicBezTo>
                    <a:pt x="54" y="208"/>
                    <a:pt x="54" y="208"/>
                    <a:pt x="54" y="208"/>
                  </a:cubicBezTo>
                  <a:cubicBezTo>
                    <a:pt x="220" y="208"/>
                    <a:pt x="220" y="208"/>
                    <a:pt x="220" y="208"/>
                  </a:cubicBezTo>
                  <a:cubicBezTo>
                    <a:pt x="220" y="224"/>
                    <a:pt x="220" y="224"/>
                    <a:pt x="220" y="224"/>
                  </a:cubicBezTo>
                  <a:cubicBezTo>
                    <a:pt x="244" y="224"/>
                    <a:pt x="244" y="224"/>
                    <a:pt x="244" y="224"/>
                  </a:cubicBezTo>
                  <a:cubicBezTo>
                    <a:pt x="244" y="224"/>
                    <a:pt x="244" y="224"/>
                    <a:pt x="244" y="224"/>
                  </a:cubicBezTo>
                  <a:cubicBezTo>
                    <a:pt x="244" y="224"/>
                    <a:pt x="244" y="224"/>
                    <a:pt x="244" y="224"/>
                  </a:cubicBezTo>
                  <a:cubicBezTo>
                    <a:pt x="249" y="215"/>
                    <a:pt x="249" y="215"/>
                    <a:pt x="249" y="215"/>
                  </a:cubicBezTo>
                  <a:cubicBezTo>
                    <a:pt x="249" y="215"/>
                    <a:pt x="249" y="215"/>
                    <a:pt x="249" y="215"/>
                  </a:cubicBezTo>
                  <a:cubicBezTo>
                    <a:pt x="256" y="201"/>
                    <a:pt x="256" y="201"/>
                    <a:pt x="256" y="201"/>
                  </a:cubicBezTo>
                  <a:cubicBezTo>
                    <a:pt x="257" y="201"/>
                    <a:pt x="257" y="201"/>
                    <a:pt x="257" y="201"/>
                  </a:cubicBezTo>
                  <a:cubicBezTo>
                    <a:pt x="258" y="200"/>
                    <a:pt x="266" y="194"/>
                    <a:pt x="263" y="184"/>
                  </a:cubicBezTo>
                  <a:cubicBezTo>
                    <a:pt x="261" y="172"/>
                    <a:pt x="261" y="172"/>
                    <a:pt x="261" y="172"/>
                  </a:cubicBezTo>
                  <a:cubicBezTo>
                    <a:pt x="261" y="172"/>
                    <a:pt x="261" y="172"/>
                    <a:pt x="261" y="172"/>
                  </a:cubicBezTo>
                  <a:cubicBezTo>
                    <a:pt x="259" y="170"/>
                    <a:pt x="251" y="162"/>
                    <a:pt x="249" y="156"/>
                  </a:cubicBezTo>
                  <a:cubicBezTo>
                    <a:pt x="247" y="148"/>
                    <a:pt x="247" y="148"/>
                    <a:pt x="247" y="148"/>
                  </a:cubicBezTo>
                  <a:cubicBezTo>
                    <a:pt x="240" y="135"/>
                    <a:pt x="240" y="135"/>
                    <a:pt x="240" y="135"/>
                  </a:cubicBezTo>
                  <a:cubicBezTo>
                    <a:pt x="220" y="125"/>
                    <a:pt x="220" y="125"/>
                    <a:pt x="220" y="125"/>
                  </a:cubicBezTo>
                  <a:cubicBezTo>
                    <a:pt x="215" y="108"/>
                    <a:pt x="215" y="108"/>
                    <a:pt x="215" y="108"/>
                  </a:cubicBezTo>
                  <a:cubicBezTo>
                    <a:pt x="218" y="92"/>
                    <a:pt x="218" y="92"/>
                    <a:pt x="218" y="92"/>
                  </a:cubicBezTo>
                  <a:cubicBezTo>
                    <a:pt x="201" y="75"/>
                    <a:pt x="201" y="75"/>
                    <a:pt x="201" y="75"/>
                  </a:cubicBezTo>
                  <a:cubicBezTo>
                    <a:pt x="184" y="64"/>
                    <a:pt x="184" y="64"/>
                    <a:pt x="184" y="64"/>
                  </a:cubicBezTo>
                  <a:cubicBezTo>
                    <a:pt x="169" y="54"/>
                    <a:pt x="169" y="54"/>
                    <a:pt x="169" y="54"/>
                  </a:cubicBezTo>
                  <a:cubicBezTo>
                    <a:pt x="169" y="19"/>
                    <a:pt x="169" y="19"/>
                    <a:pt x="169" y="19"/>
                  </a:cubicBezTo>
                  <a:cubicBezTo>
                    <a:pt x="162" y="0"/>
                    <a:pt x="162" y="0"/>
                    <a:pt x="162" y="0"/>
                  </a:cubicBezTo>
                  <a:lnTo>
                    <a:pt x="0" y="0"/>
                  </a:lnTo>
                  <a:close/>
                </a:path>
              </a:pathLst>
            </a:custGeom>
            <a:solidFill>
              <a:schemeClr val="accent5"/>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18" name="Freeform 117">
              <a:extLst>
                <a:ext uri="{FF2B5EF4-FFF2-40B4-BE49-F238E27FC236}">
                  <a16:creationId xmlns:a16="http://schemas.microsoft.com/office/drawing/2014/main" id="{E9AF3B7D-D0E5-3F47-BDED-FE885213042D}"/>
                </a:ext>
              </a:extLst>
            </p:cNvPr>
            <p:cNvSpPr>
              <a:spLocks/>
            </p:cNvSpPr>
            <p:nvPr/>
          </p:nvSpPr>
          <p:spPr bwMode="auto">
            <a:xfrm>
              <a:off x="3328890" y="2603121"/>
              <a:ext cx="356244" cy="261603"/>
            </a:xfrm>
            <a:custGeom>
              <a:avLst/>
              <a:gdLst>
                <a:gd name="T0" fmla="*/ 79 w 199"/>
                <a:gd name="T1" fmla="*/ 0 h 146"/>
                <a:gd name="T2" fmla="*/ 74 w 199"/>
                <a:gd name="T3" fmla="*/ 17 h 146"/>
                <a:gd name="T4" fmla="*/ 74 w 199"/>
                <a:gd name="T5" fmla="*/ 29 h 146"/>
                <a:gd name="T6" fmla="*/ 74 w 199"/>
                <a:gd name="T7" fmla="*/ 41 h 146"/>
                <a:gd name="T8" fmla="*/ 69 w 199"/>
                <a:gd name="T9" fmla="*/ 53 h 146"/>
                <a:gd name="T10" fmla="*/ 59 w 199"/>
                <a:gd name="T11" fmla="*/ 64 h 146"/>
                <a:gd name="T12" fmla="*/ 49 w 199"/>
                <a:gd name="T13" fmla="*/ 71 h 146"/>
                <a:gd name="T14" fmla="*/ 44 w 199"/>
                <a:gd name="T15" fmla="*/ 75 h 146"/>
                <a:gd name="T16" fmla="*/ 36 w 199"/>
                <a:gd name="T17" fmla="*/ 80 h 146"/>
                <a:gd name="T18" fmla="*/ 20 w 199"/>
                <a:gd name="T19" fmla="*/ 87 h 146"/>
                <a:gd name="T20" fmla="*/ 4 w 199"/>
                <a:gd name="T21" fmla="*/ 100 h 146"/>
                <a:gd name="T22" fmla="*/ 4 w 199"/>
                <a:gd name="T23" fmla="*/ 103 h 146"/>
                <a:gd name="T24" fmla="*/ 2 w 199"/>
                <a:gd name="T25" fmla="*/ 109 h 146"/>
                <a:gd name="T26" fmla="*/ 0 w 199"/>
                <a:gd name="T27" fmla="*/ 122 h 146"/>
                <a:gd name="T28" fmla="*/ 1 w 199"/>
                <a:gd name="T29" fmla="*/ 129 h 146"/>
                <a:gd name="T30" fmla="*/ 5 w 199"/>
                <a:gd name="T31" fmla="*/ 133 h 146"/>
                <a:gd name="T32" fmla="*/ 11 w 199"/>
                <a:gd name="T33" fmla="*/ 138 h 146"/>
                <a:gd name="T34" fmla="*/ 13 w 199"/>
                <a:gd name="T35" fmla="*/ 137 h 146"/>
                <a:gd name="T36" fmla="*/ 16 w 199"/>
                <a:gd name="T37" fmla="*/ 141 h 146"/>
                <a:gd name="T38" fmla="*/ 18 w 199"/>
                <a:gd name="T39" fmla="*/ 144 h 146"/>
                <a:gd name="T40" fmla="*/ 20 w 199"/>
                <a:gd name="T41" fmla="*/ 144 h 146"/>
                <a:gd name="T42" fmla="*/ 23 w 199"/>
                <a:gd name="T43" fmla="*/ 144 h 146"/>
                <a:gd name="T44" fmla="*/ 26 w 199"/>
                <a:gd name="T45" fmla="*/ 144 h 146"/>
                <a:gd name="T46" fmla="*/ 30 w 199"/>
                <a:gd name="T47" fmla="*/ 144 h 146"/>
                <a:gd name="T48" fmla="*/ 33 w 199"/>
                <a:gd name="T49" fmla="*/ 144 h 146"/>
                <a:gd name="T50" fmla="*/ 37 w 199"/>
                <a:gd name="T51" fmla="*/ 144 h 146"/>
                <a:gd name="T52" fmla="*/ 41 w 199"/>
                <a:gd name="T53" fmla="*/ 145 h 146"/>
                <a:gd name="T54" fmla="*/ 46 w 199"/>
                <a:gd name="T55" fmla="*/ 145 h 146"/>
                <a:gd name="T56" fmla="*/ 47 w 199"/>
                <a:gd name="T57" fmla="*/ 145 h 146"/>
                <a:gd name="T58" fmla="*/ 50 w 199"/>
                <a:gd name="T59" fmla="*/ 145 h 146"/>
                <a:gd name="T60" fmla="*/ 55 w 199"/>
                <a:gd name="T61" fmla="*/ 145 h 146"/>
                <a:gd name="T62" fmla="*/ 58 w 199"/>
                <a:gd name="T63" fmla="*/ 146 h 146"/>
                <a:gd name="T64" fmla="*/ 59 w 199"/>
                <a:gd name="T65" fmla="*/ 146 h 146"/>
                <a:gd name="T66" fmla="*/ 64 w 199"/>
                <a:gd name="T67" fmla="*/ 146 h 146"/>
                <a:gd name="T68" fmla="*/ 70 w 199"/>
                <a:gd name="T69" fmla="*/ 144 h 146"/>
                <a:gd name="T70" fmla="*/ 104 w 199"/>
                <a:gd name="T71" fmla="*/ 142 h 146"/>
                <a:gd name="T72" fmla="*/ 108 w 199"/>
                <a:gd name="T73" fmla="*/ 133 h 146"/>
                <a:gd name="T74" fmla="*/ 114 w 199"/>
                <a:gd name="T75" fmla="*/ 128 h 146"/>
                <a:gd name="T76" fmla="*/ 114 w 199"/>
                <a:gd name="T77" fmla="*/ 128 h 146"/>
                <a:gd name="T78" fmla="*/ 117 w 199"/>
                <a:gd name="T79" fmla="*/ 126 h 146"/>
                <a:gd name="T80" fmla="*/ 115 w 199"/>
                <a:gd name="T81" fmla="*/ 126 h 146"/>
                <a:gd name="T82" fmla="*/ 116 w 199"/>
                <a:gd name="T83" fmla="*/ 124 h 146"/>
                <a:gd name="T84" fmla="*/ 120 w 199"/>
                <a:gd name="T85" fmla="*/ 118 h 146"/>
                <a:gd name="T86" fmla="*/ 128 w 199"/>
                <a:gd name="T87" fmla="*/ 106 h 146"/>
                <a:gd name="T88" fmla="*/ 136 w 199"/>
                <a:gd name="T89" fmla="*/ 104 h 146"/>
                <a:gd name="T90" fmla="*/ 143 w 199"/>
                <a:gd name="T91" fmla="*/ 91 h 146"/>
                <a:gd name="T92" fmla="*/ 151 w 199"/>
                <a:gd name="T93" fmla="*/ 88 h 146"/>
                <a:gd name="T94" fmla="*/ 160 w 199"/>
                <a:gd name="T95" fmla="*/ 77 h 146"/>
                <a:gd name="T96" fmla="*/ 166 w 199"/>
                <a:gd name="T97" fmla="*/ 72 h 146"/>
                <a:gd name="T98" fmla="*/ 174 w 199"/>
                <a:gd name="T99" fmla="*/ 70 h 146"/>
                <a:gd name="T100" fmla="*/ 183 w 199"/>
                <a:gd name="T101" fmla="*/ 74 h 146"/>
                <a:gd name="T102" fmla="*/ 186 w 199"/>
                <a:gd name="T103" fmla="*/ 67 h 146"/>
                <a:gd name="T104" fmla="*/ 195 w 199"/>
                <a:gd name="T105" fmla="*/ 67 h 146"/>
                <a:gd name="T106" fmla="*/ 196 w 199"/>
                <a:gd name="T107" fmla="*/ 65 h 146"/>
                <a:gd name="T108" fmla="*/ 199 w 199"/>
                <a:gd name="T109" fmla="*/ 62 h 146"/>
                <a:gd name="T110" fmla="*/ 192 w 199"/>
                <a:gd name="T111" fmla="*/ 60 h 146"/>
                <a:gd name="T112" fmla="*/ 157 w 199"/>
                <a:gd name="T113" fmla="*/ 61 h 146"/>
                <a:gd name="T114" fmla="*/ 140 w 199"/>
                <a:gd name="T115" fmla="*/ 60 h 146"/>
                <a:gd name="T116" fmla="*/ 129 w 199"/>
                <a:gd name="T117" fmla="*/ 62 h 146"/>
                <a:gd name="T118" fmla="*/ 117 w 199"/>
                <a:gd name="T119" fmla="*/ 66 h 146"/>
                <a:gd name="T120" fmla="*/ 81 w 199"/>
                <a:gd name="T121" fmla="*/ 55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9" h="146">
                  <a:moveTo>
                    <a:pt x="81" y="0"/>
                  </a:moveTo>
                  <a:cubicBezTo>
                    <a:pt x="79" y="0"/>
                    <a:pt x="79" y="0"/>
                    <a:pt x="79" y="0"/>
                  </a:cubicBezTo>
                  <a:cubicBezTo>
                    <a:pt x="74" y="13"/>
                    <a:pt x="74" y="13"/>
                    <a:pt x="74" y="13"/>
                  </a:cubicBezTo>
                  <a:cubicBezTo>
                    <a:pt x="74" y="17"/>
                    <a:pt x="74" y="17"/>
                    <a:pt x="74" y="17"/>
                  </a:cubicBezTo>
                  <a:cubicBezTo>
                    <a:pt x="74" y="19"/>
                    <a:pt x="75" y="22"/>
                    <a:pt x="74" y="24"/>
                  </a:cubicBezTo>
                  <a:cubicBezTo>
                    <a:pt x="74" y="26"/>
                    <a:pt x="74" y="27"/>
                    <a:pt x="74" y="29"/>
                  </a:cubicBezTo>
                  <a:cubicBezTo>
                    <a:pt x="74" y="30"/>
                    <a:pt x="74" y="31"/>
                    <a:pt x="74" y="33"/>
                  </a:cubicBezTo>
                  <a:cubicBezTo>
                    <a:pt x="74" y="41"/>
                    <a:pt x="74" y="41"/>
                    <a:pt x="74" y="41"/>
                  </a:cubicBezTo>
                  <a:cubicBezTo>
                    <a:pt x="69" y="41"/>
                    <a:pt x="69" y="41"/>
                    <a:pt x="69" y="41"/>
                  </a:cubicBezTo>
                  <a:cubicBezTo>
                    <a:pt x="69" y="53"/>
                    <a:pt x="69" y="53"/>
                    <a:pt x="69" y="53"/>
                  </a:cubicBezTo>
                  <a:cubicBezTo>
                    <a:pt x="65" y="57"/>
                    <a:pt x="65" y="57"/>
                    <a:pt x="65" y="57"/>
                  </a:cubicBezTo>
                  <a:cubicBezTo>
                    <a:pt x="59" y="64"/>
                    <a:pt x="59" y="64"/>
                    <a:pt x="59" y="64"/>
                  </a:cubicBezTo>
                  <a:cubicBezTo>
                    <a:pt x="54" y="64"/>
                    <a:pt x="54" y="64"/>
                    <a:pt x="54" y="64"/>
                  </a:cubicBezTo>
                  <a:cubicBezTo>
                    <a:pt x="49" y="71"/>
                    <a:pt x="49" y="71"/>
                    <a:pt x="49" y="71"/>
                  </a:cubicBezTo>
                  <a:cubicBezTo>
                    <a:pt x="47" y="74"/>
                    <a:pt x="47" y="74"/>
                    <a:pt x="47" y="74"/>
                  </a:cubicBezTo>
                  <a:cubicBezTo>
                    <a:pt x="46" y="75"/>
                    <a:pt x="45" y="75"/>
                    <a:pt x="44" y="75"/>
                  </a:cubicBezTo>
                  <a:cubicBezTo>
                    <a:pt x="43" y="74"/>
                    <a:pt x="43" y="74"/>
                    <a:pt x="43" y="74"/>
                  </a:cubicBezTo>
                  <a:cubicBezTo>
                    <a:pt x="36" y="80"/>
                    <a:pt x="36" y="80"/>
                    <a:pt x="36" y="80"/>
                  </a:cubicBezTo>
                  <a:cubicBezTo>
                    <a:pt x="36" y="80"/>
                    <a:pt x="29" y="83"/>
                    <a:pt x="23" y="85"/>
                  </a:cubicBezTo>
                  <a:cubicBezTo>
                    <a:pt x="20" y="85"/>
                    <a:pt x="20" y="86"/>
                    <a:pt x="20" y="87"/>
                  </a:cubicBezTo>
                  <a:cubicBezTo>
                    <a:pt x="21" y="89"/>
                    <a:pt x="20" y="91"/>
                    <a:pt x="18" y="92"/>
                  </a:cubicBezTo>
                  <a:cubicBezTo>
                    <a:pt x="13" y="95"/>
                    <a:pt x="5" y="100"/>
                    <a:pt x="4" y="100"/>
                  </a:cubicBezTo>
                  <a:cubicBezTo>
                    <a:pt x="4" y="102"/>
                    <a:pt x="4" y="102"/>
                    <a:pt x="4" y="102"/>
                  </a:cubicBezTo>
                  <a:cubicBezTo>
                    <a:pt x="4" y="103"/>
                    <a:pt x="4" y="103"/>
                    <a:pt x="4" y="103"/>
                  </a:cubicBezTo>
                  <a:cubicBezTo>
                    <a:pt x="4" y="105"/>
                    <a:pt x="4" y="105"/>
                    <a:pt x="4" y="105"/>
                  </a:cubicBezTo>
                  <a:cubicBezTo>
                    <a:pt x="2" y="109"/>
                    <a:pt x="2" y="109"/>
                    <a:pt x="2" y="109"/>
                  </a:cubicBezTo>
                  <a:cubicBezTo>
                    <a:pt x="1" y="112"/>
                    <a:pt x="1" y="114"/>
                    <a:pt x="1" y="115"/>
                  </a:cubicBezTo>
                  <a:cubicBezTo>
                    <a:pt x="1" y="117"/>
                    <a:pt x="0" y="120"/>
                    <a:pt x="0" y="122"/>
                  </a:cubicBezTo>
                  <a:cubicBezTo>
                    <a:pt x="0" y="123"/>
                    <a:pt x="0" y="123"/>
                    <a:pt x="0" y="124"/>
                  </a:cubicBezTo>
                  <a:cubicBezTo>
                    <a:pt x="1" y="129"/>
                    <a:pt x="1" y="129"/>
                    <a:pt x="1" y="129"/>
                  </a:cubicBezTo>
                  <a:cubicBezTo>
                    <a:pt x="2" y="131"/>
                    <a:pt x="2" y="131"/>
                    <a:pt x="2" y="131"/>
                  </a:cubicBezTo>
                  <a:cubicBezTo>
                    <a:pt x="3" y="132"/>
                    <a:pt x="4" y="132"/>
                    <a:pt x="5" y="133"/>
                  </a:cubicBezTo>
                  <a:cubicBezTo>
                    <a:pt x="6" y="134"/>
                    <a:pt x="7" y="135"/>
                    <a:pt x="9" y="137"/>
                  </a:cubicBezTo>
                  <a:cubicBezTo>
                    <a:pt x="9" y="138"/>
                    <a:pt x="10" y="138"/>
                    <a:pt x="11" y="138"/>
                  </a:cubicBezTo>
                  <a:cubicBezTo>
                    <a:pt x="11" y="138"/>
                    <a:pt x="11" y="138"/>
                    <a:pt x="12" y="138"/>
                  </a:cubicBezTo>
                  <a:cubicBezTo>
                    <a:pt x="13" y="137"/>
                    <a:pt x="13" y="137"/>
                    <a:pt x="13" y="137"/>
                  </a:cubicBezTo>
                  <a:cubicBezTo>
                    <a:pt x="14" y="138"/>
                    <a:pt x="14" y="138"/>
                    <a:pt x="14" y="138"/>
                  </a:cubicBezTo>
                  <a:cubicBezTo>
                    <a:pt x="14" y="139"/>
                    <a:pt x="15" y="140"/>
                    <a:pt x="16" y="141"/>
                  </a:cubicBezTo>
                  <a:cubicBezTo>
                    <a:pt x="17" y="142"/>
                    <a:pt x="18" y="143"/>
                    <a:pt x="18" y="144"/>
                  </a:cubicBezTo>
                  <a:cubicBezTo>
                    <a:pt x="18" y="144"/>
                    <a:pt x="18" y="144"/>
                    <a:pt x="18" y="144"/>
                  </a:cubicBezTo>
                  <a:cubicBezTo>
                    <a:pt x="19" y="144"/>
                    <a:pt x="19" y="144"/>
                    <a:pt x="19" y="144"/>
                  </a:cubicBezTo>
                  <a:cubicBezTo>
                    <a:pt x="20" y="144"/>
                    <a:pt x="20" y="144"/>
                    <a:pt x="20" y="144"/>
                  </a:cubicBezTo>
                  <a:cubicBezTo>
                    <a:pt x="21" y="144"/>
                    <a:pt x="21" y="144"/>
                    <a:pt x="22" y="144"/>
                  </a:cubicBezTo>
                  <a:cubicBezTo>
                    <a:pt x="22" y="144"/>
                    <a:pt x="22" y="144"/>
                    <a:pt x="23" y="144"/>
                  </a:cubicBezTo>
                  <a:cubicBezTo>
                    <a:pt x="23" y="144"/>
                    <a:pt x="23" y="144"/>
                    <a:pt x="23" y="144"/>
                  </a:cubicBezTo>
                  <a:cubicBezTo>
                    <a:pt x="24" y="144"/>
                    <a:pt x="25" y="144"/>
                    <a:pt x="26" y="144"/>
                  </a:cubicBezTo>
                  <a:cubicBezTo>
                    <a:pt x="27" y="144"/>
                    <a:pt x="28" y="144"/>
                    <a:pt x="29" y="144"/>
                  </a:cubicBezTo>
                  <a:cubicBezTo>
                    <a:pt x="30" y="144"/>
                    <a:pt x="30" y="144"/>
                    <a:pt x="30" y="144"/>
                  </a:cubicBezTo>
                  <a:cubicBezTo>
                    <a:pt x="31" y="145"/>
                    <a:pt x="31" y="145"/>
                    <a:pt x="31" y="145"/>
                  </a:cubicBezTo>
                  <a:cubicBezTo>
                    <a:pt x="32" y="145"/>
                    <a:pt x="33" y="145"/>
                    <a:pt x="33" y="144"/>
                  </a:cubicBezTo>
                  <a:cubicBezTo>
                    <a:pt x="34" y="144"/>
                    <a:pt x="35" y="144"/>
                    <a:pt x="35" y="144"/>
                  </a:cubicBezTo>
                  <a:cubicBezTo>
                    <a:pt x="36" y="144"/>
                    <a:pt x="36" y="144"/>
                    <a:pt x="37" y="144"/>
                  </a:cubicBezTo>
                  <a:cubicBezTo>
                    <a:pt x="37" y="145"/>
                    <a:pt x="38" y="145"/>
                    <a:pt x="39" y="145"/>
                  </a:cubicBezTo>
                  <a:cubicBezTo>
                    <a:pt x="40" y="145"/>
                    <a:pt x="41" y="145"/>
                    <a:pt x="41" y="145"/>
                  </a:cubicBezTo>
                  <a:cubicBezTo>
                    <a:pt x="42" y="145"/>
                    <a:pt x="43" y="145"/>
                    <a:pt x="44" y="145"/>
                  </a:cubicBezTo>
                  <a:cubicBezTo>
                    <a:pt x="45" y="145"/>
                    <a:pt x="45" y="145"/>
                    <a:pt x="46" y="145"/>
                  </a:cubicBezTo>
                  <a:cubicBezTo>
                    <a:pt x="46" y="145"/>
                    <a:pt x="46" y="145"/>
                    <a:pt x="47" y="145"/>
                  </a:cubicBezTo>
                  <a:cubicBezTo>
                    <a:pt x="47" y="145"/>
                    <a:pt x="47" y="145"/>
                    <a:pt x="47" y="145"/>
                  </a:cubicBezTo>
                  <a:cubicBezTo>
                    <a:pt x="48" y="145"/>
                    <a:pt x="49" y="145"/>
                    <a:pt x="50" y="145"/>
                  </a:cubicBezTo>
                  <a:cubicBezTo>
                    <a:pt x="50" y="145"/>
                    <a:pt x="50" y="145"/>
                    <a:pt x="50" y="145"/>
                  </a:cubicBezTo>
                  <a:cubicBezTo>
                    <a:pt x="50" y="145"/>
                    <a:pt x="50" y="145"/>
                    <a:pt x="50" y="145"/>
                  </a:cubicBezTo>
                  <a:cubicBezTo>
                    <a:pt x="55" y="145"/>
                    <a:pt x="55" y="145"/>
                    <a:pt x="55" y="145"/>
                  </a:cubicBezTo>
                  <a:cubicBezTo>
                    <a:pt x="55" y="145"/>
                    <a:pt x="55" y="145"/>
                    <a:pt x="55" y="145"/>
                  </a:cubicBezTo>
                  <a:cubicBezTo>
                    <a:pt x="56" y="145"/>
                    <a:pt x="57" y="145"/>
                    <a:pt x="58" y="146"/>
                  </a:cubicBezTo>
                  <a:cubicBezTo>
                    <a:pt x="58" y="146"/>
                    <a:pt x="58" y="146"/>
                    <a:pt x="58" y="146"/>
                  </a:cubicBezTo>
                  <a:cubicBezTo>
                    <a:pt x="59" y="146"/>
                    <a:pt x="59" y="146"/>
                    <a:pt x="59" y="146"/>
                  </a:cubicBezTo>
                  <a:cubicBezTo>
                    <a:pt x="60" y="146"/>
                    <a:pt x="61" y="146"/>
                    <a:pt x="62" y="146"/>
                  </a:cubicBezTo>
                  <a:cubicBezTo>
                    <a:pt x="63" y="146"/>
                    <a:pt x="64" y="146"/>
                    <a:pt x="64" y="146"/>
                  </a:cubicBezTo>
                  <a:cubicBezTo>
                    <a:pt x="64" y="146"/>
                    <a:pt x="64" y="146"/>
                    <a:pt x="64" y="146"/>
                  </a:cubicBezTo>
                  <a:cubicBezTo>
                    <a:pt x="67" y="146"/>
                    <a:pt x="70" y="145"/>
                    <a:pt x="70" y="144"/>
                  </a:cubicBezTo>
                  <a:cubicBezTo>
                    <a:pt x="81" y="142"/>
                    <a:pt x="81" y="142"/>
                    <a:pt x="81" y="142"/>
                  </a:cubicBezTo>
                  <a:cubicBezTo>
                    <a:pt x="104" y="142"/>
                    <a:pt x="104" y="142"/>
                    <a:pt x="104" y="142"/>
                  </a:cubicBezTo>
                  <a:cubicBezTo>
                    <a:pt x="104" y="138"/>
                    <a:pt x="104" y="138"/>
                    <a:pt x="104" y="138"/>
                  </a:cubicBezTo>
                  <a:cubicBezTo>
                    <a:pt x="104" y="137"/>
                    <a:pt x="108" y="135"/>
                    <a:pt x="108" y="133"/>
                  </a:cubicBezTo>
                  <a:cubicBezTo>
                    <a:pt x="109" y="132"/>
                    <a:pt x="110" y="130"/>
                    <a:pt x="111" y="127"/>
                  </a:cubicBezTo>
                  <a:cubicBezTo>
                    <a:pt x="112" y="127"/>
                    <a:pt x="113" y="128"/>
                    <a:pt x="114" y="128"/>
                  </a:cubicBezTo>
                  <a:cubicBezTo>
                    <a:pt x="114" y="128"/>
                    <a:pt x="114" y="128"/>
                    <a:pt x="114" y="128"/>
                  </a:cubicBezTo>
                  <a:cubicBezTo>
                    <a:pt x="114" y="128"/>
                    <a:pt x="114" y="128"/>
                    <a:pt x="114" y="128"/>
                  </a:cubicBezTo>
                  <a:cubicBezTo>
                    <a:pt x="115" y="128"/>
                    <a:pt x="115" y="128"/>
                    <a:pt x="115" y="128"/>
                  </a:cubicBezTo>
                  <a:cubicBezTo>
                    <a:pt x="117" y="126"/>
                    <a:pt x="117" y="126"/>
                    <a:pt x="117" y="126"/>
                  </a:cubicBezTo>
                  <a:cubicBezTo>
                    <a:pt x="115" y="126"/>
                    <a:pt x="115" y="126"/>
                    <a:pt x="115" y="126"/>
                  </a:cubicBezTo>
                  <a:cubicBezTo>
                    <a:pt x="115" y="126"/>
                    <a:pt x="115" y="126"/>
                    <a:pt x="115" y="126"/>
                  </a:cubicBezTo>
                  <a:cubicBezTo>
                    <a:pt x="115" y="125"/>
                    <a:pt x="115" y="125"/>
                    <a:pt x="115" y="125"/>
                  </a:cubicBezTo>
                  <a:cubicBezTo>
                    <a:pt x="116" y="124"/>
                    <a:pt x="116" y="124"/>
                    <a:pt x="116" y="124"/>
                  </a:cubicBezTo>
                  <a:cubicBezTo>
                    <a:pt x="118" y="121"/>
                    <a:pt x="119" y="120"/>
                    <a:pt x="119" y="120"/>
                  </a:cubicBezTo>
                  <a:cubicBezTo>
                    <a:pt x="119" y="120"/>
                    <a:pt x="119" y="120"/>
                    <a:pt x="120" y="118"/>
                  </a:cubicBezTo>
                  <a:cubicBezTo>
                    <a:pt x="122" y="116"/>
                    <a:pt x="121" y="110"/>
                    <a:pt x="120" y="109"/>
                  </a:cubicBezTo>
                  <a:cubicBezTo>
                    <a:pt x="128" y="106"/>
                    <a:pt x="128" y="106"/>
                    <a:pt x="128" y="106"/>
                  </a:cubicBezTo>
                  <a:cubicBezTo>
                    <a:pt x="137" y="106"/>
                    <a:pt x="137" y="106"/>
                    <a:pt x="137" y="106"/>
                  </a:cubicBezTo>
                  <a:cubicBezTo>
                    <a:pt x="136" y="104"/>
                    <a:pt x="136" y="104"/>
                    <a:pt x="136" y="104"/>
                  </a:cubicBezTo>
                  <a:cubicBezTo>
                    <a:pt x="135" y="103"/>
                    <a:pt x="135" y="101"/>
                    <a:pt x="137" y="99"/>
                  </a:cubicBezTo>
                  <a:cubicBezTo>
                    <a:pt x="139" y="97"/>
                    <a:pt x="142" y="92"/>
                    <a:pt x="143" y="91"/>
                  </a:cubicBezTo>
                  <a:cubicBezTo>
                    <a:pt x="147" y="91"/>
                    <a:pt x="147" y="91"/>
                    <a:pt x="147" y="91"/>
                  </a:cubicBezTo>
                  <a:cubicBezTo>
                    <a:pt x="151" y="88"/>
                    <a:pt x="151" y="88"/>
                    <a:pt x="151" y="88"/>
                  </a:cubicBezTo>
                  <a:cubicBezTo>
                    <a:pt x="155" y="82"/>
                    <a:pt x="155" y="82"/>
                    <a:pt x="155" y="82"/>
                  </a:cubicBezTo>
                  <a:cubicBezTo>
                    <a:pt x="158" y="79"/>
                    <a:pt x="159" y="77"/>
                    <a:pt x="160" y="77"/>
                  </a:cubicBezTo>
                  <a:cubicBezTo>
                    <a:pt x="162" y="77"/>
                    <a:pt x="162" y="77"/>
                    <a:pt x="162" y="77"/>
                  </a:cubicBezTo>
                  <a:cubicBezTo>
                    <a:pt x="166" y="72"/>
                    <a:pt x="166" y="72"/>
                    <a:pt x="166" y="72"/>
                  </a:cubicBezTo>
                  <a:cubicBezTo>
                    <a:pt x="166" y="67"/>
                    <a:pt x="166" y="67"/>
                    <a:pt x="166" y="67"/>
                  </a:cubicBezTo>
                  <a:cubicBezTo>
                    <a:pt x="174" y="70"/>
                    <a:pt x="174" y="70"/>
                    <a:pt x="174" y="70"/>
                  </a:cubicBezTo>
                  <a:cubicBezTo>
                    <a:pt x="178" y="71"/>
                    <a:pt x="178" y="71"/>
                    <a:pt x="178" y="71"/>
                  </a:cubicBezTo>
                  <a:cubicBezTo>
                    <a:pt x="183" y="74"/>
                    <a:pt x="183" y="74"/>
                    <a:pt x="183" y="74"/>
                  </a:cubicBezTo>
                  <a:cubicBezTo>
                    <a:pt x="186" y="71"/>
                    <a:pt x="186" y="71"/>
                    <a:pt x="186" y="71"/>
                  </a:cubicBezTo>
                  <a:cubicBezTo>
                    <a:pt x="186" y="67"/>
                    <a:pt x="186" y="67"/>
                    <a:pt x="186" y="67"/>
                  </a:cubicBezTo>
                  <a:cubicBezTo>
                    <a:pt x="194" y="67"/>
                    <a:pt x="194" y="67"/>
                    <a:pt x="194" y="67"/>
                  </a:cubicBezTo>
                  <a:cubicBezTo>
                    <a:pt x="195" y="67"/>
                    <a:pt x="195" y="67"/>
                    <a:pt x="195" y="67"/>
                  </a:cubicBezTo>
                  <a:cubicBezTo>
                    <a:pt x="196" y="66"/>
                    <a:pt x="196" y="66"/>
                    <a:pt x="196" y="66"/>
                  </a:cubicBezTo>
                  <a:cubicBezTo>
                    <a:pt x="196" y="65"/>
                    <a:pt x="196" y="65"/>
                    <a:pt x="196" y="65"/>
                  </a:cubicBezTo>
                  <a:cubicBezTo>
                    <a:pt x="196" y="65"/>
                    <a:pt x="196" y="65"/>
                    <a:pt x="196" y="65"/>
                  </a:cubicBezTo>
                  <a:cubicBezTo>
                    <a:pt x="199" y="63"/>
                    <a:pt x="199" y="62"/>
                    <a:pt x="199" y="62"/>
                  </a:cubicBezTo>
                  <a:cubicBezTo>
                    <a:pt x="199" y="62"/>
                    <a:pt x="199" y="62"/>
                    <a:pt x="199" y="62"/>
                  </a:cubicBezTo>
                  <a:cubicBezTo>
                    <a:pt x="196" y="61"/>
                    <a:pt x="193" y="60"/>
                    <a:pt x="192" y="60"/>
                  </a:cubicBezTo>
                  <a:cubicBezTo>
                    <a:pt x="179" y="58"/>
                    <a:pt x="179" y="58"/>
                    <a:pt x="179" y="58"/>
                  </a:cubicBezTo>
                  <a:cubicBezTo>
                    <a:pt x="157" y="61"/>
                    <a:pt x="157" y="61"/>
                    <a:pt x="157" y="61"/>
                  </a:cubicBezTo>
                  <a:cubicBezTo>
                    <a:pt x="149" y="61"/>
                    <a:pt x="149" y="61"/>
                    <a:pt x="149" y="61"/>
                  </a:cubicBezTo>
                  <a:cubicBezTo>
                    <a:pt x="140" y="60"/>
                    <a:pt x="140" y="60"/>
                    <a:pt x="140" y="60"/>
                  </a:cubicBezTo>
                  <a:cubicBezTo>
                    <a:pt x="134" y="60"/>
                    <a:pt x="134" y="60"/>
                    <a:pt x="134" y="60"/>
                  </a:cubicBezTo>
                  <a:cubicBezTo>
                    <a:pt x="129" y="62"/>
                    <a:pt x="129" y="62"/>
                    <a:pt x="129" y="62"/>
                  </a:cubicBezTo>
                  <a:cubicBezTo>
                    <a:pt x="129" y="62"/>
                    <a:pt x="125" y="64"/>
                    <a:pt x="119" y="66"/>
                  </a:cubicBezTo>
                  <a:cubicBezTo>
                    <a:pt x="117" y="66"/>
                    <a:pt x="117" y="66"/>
                    <a:pt x="117" y="66"/>
                  </a:cubicBezTo>
                  <a:cubicBezTo>
                    <a:pt x="117" y="55"/>
                    <a:pt x="117" y="55"/>
                    <a:pt x="117" y="55"/>
                  </a:cubicBezTo>
                  <a:cubicBezTo>
                    <a:pt x="81" y="55"/>
                    <a:pt x="81" y="55"/>
                    <a:pt x="81" y="55"/>
                  </a:cubicBezTo>
                  <a:lnTo>
                    <a:pt x="81" y="0"/>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19" name="Freeform 118">
              <a:extLst>
                <a:ext uri="{FF2B5EF4-FFF2-40B4-BE49-F238E27FC236}">
                  <a16:creationId xmlns:a16="http://schemas.microsoft.com/office/drawing/2014/main" id="{34AAD9F8-3088-524A-94A7-37B0E219664A}"/>
                </a:ext>
              </a:extLst>
            </p:cNvPr>
            <p:cNvSpPr>
              <a:spLocks/>
            </p:cNvSpPr>
            <p:nvPr/>
          </p:nvSpPr>
          <p:spPr bwMode="auto">
            <a:xfrm>
              <a:off x="3538708" y="2702226"/>
              <a:ext cx="330352" cy="221425"/>
            </a:xfrm>
            <a:custGeom>
              <a:avLst/>
              <a:gdLst>
                <a:gd name="T0" fmla="*/ 156 w 185"/>
                <a:gd name="T1" fmla="*/ 55 h 124"/>
                <a:gd name="T2" fmla="*/ 155 w 185"/>
                <a:gd name="T3" fmla="*/ 3 h 124"/>
                <a:gd name="T4" fmla="*/ 145 w 185"/>
                <a:gd name="T5" fmla="*/ 0 h 124"/>
                <a:gd name="T6" fmla="*/ 0 w 185"/>
                <a:gd name="T7" fmla="*/ 11 h 124"/>
                <a:gd name="T8" fmla="*/ 12 w 185"/>
                <a:gd name="T9" fmla="*/ 7 h 124"/>
                <a:gd name="T10" fmla="*/ 23 w 185"/>
                <a:gd name="T11" fmla="*/ 5 h 124"/>
                <a:gd name="T12" fmla="*/ 40 w 185"/>
                <a:gd name="T13" fmla="*/ 6 h 124"/>
                <a:gd name="T14" fmla="*/ 75 w 185"/>
                <a:gd name="T15" fmla="*/ 5 h 124"/>
                <a:gd name="T16" fmla="*/ 82 w 185"/>
                <a:gd name="T17" fmla="*/ 7 h 124"/>
                <a:gd name="T18" fmla="*/ 79 w 185"/>
                <a:gd name="T19" fmla="*/ 10 h 124"/>
                <a:gd name="T20" fmla="*/ 79 w 185"/>
                <a:gd name="T21" fmla="*/ 12 h 124"/>
                <a:gd name="T22" fmla="*/ 85 w 185"/>
                <a:gd name="T23" fmla="*/ 33 h 124"/>
                <a:gd name="T24" fmla="*/ 81 w 185"/>
                <a:gd name="T25" fmla="*/ 44 h 124"/>
                <a:gd name="T26" fmla="*/ 91 w 185"/>
                <a:gd name="T27" fmla="*/ 52 h 124"/>
                <a:gd name="T28" fmla="*/ 95 w 185"/>
                <a:gd name="T29" fmla="*/ 59 h 124"/>
                <a:gd name="T30" fmla="*/ 95 w 185"/>
                <a:gd name="T31" fmla="*/ 57 h 124"/>
                <a:gd name="T32" fmla="*/ 111 w 185"/>
                <a:gd name="T33" fmla="*/ 65 h 124"/>
                <a:gd name="T34" fmla="*/ 119 w 185"/>
                <a:gd name="T35" fmla="*/ 69 h 124"/>
                <a:gd name="T36" fmla="*/ 126 w 185"/>
                <a:gd name="T37" fmla="*/ 73 h 124"/>
                <a:gd name="T38" fmla="*/ 130 w 185"/>
                <a:gd name="T39" fmla="*/ 65 h 124"/>
                <a:gd name="T40" fmla="*/ 126 w 185"/>
                <a:gd name="T41" fmla="*/ 61 h 124"/>
                <a:gd name="T42" fmla="*/ 126 w 185"/>
                <a:gd name="T43" fmla="*/ 46 h 124"/>
                <a:gd name="T44" fmla="*/ 122 w 185"/>
                <a:gd name="T45" fmla="*/ 22 h 124"/>
                <a:gd name="T46" fmla="*/ 138 w 185"/>
                <a:gd name="T47" fmla="*/ 11 h 124"/>
                <a:gd name="T48" fmla="*/ 150 w 185"/>
                <a:gd name="T49" fmla="*/ 7 h 124"/>
                <a:gd name="T50" fmla="*/ 142 w 185"/>
                <a:gd name="T51" fmla="*/ 18 h 124"/>
                <a:gd name="T52" fmla="*/ 138 w 185"/>
                <a:gd name="T53" fmla="*/ 22 h 124"/>
                <a:gd name="T54" fmla="*/ 138 w 185"/>
                <a:gd name="T55" fmla="*/ 30 h 124"/>
                <a:gd name="T56" fmla="*/ 134 w 185"/>
                <a:gd name="T57" fmla="*/ 38 h 124"/>
                <a:gd name="T58" fmla="*/ 142 w 185"/>
                <a:gd name="T59" fmla="*/ 38 h 124"/>
                <a:gd name="T60" fmla="*/ 138 w 185"/>
                <a:gd name="T61" fmla="*/ 53 h 124"/>
                <a:gd name="T62" fmla="*/ 138 w 185"/>
                <a:gd name="T63" fmla="*/ 61 h 124"/>
                <a:gd name="T64" fmla="*/ 146 w 185"/>
                <a:gd name="T65" fmla="*/ 69 h 124"/>
                <a:gd name="T66" fmla="*/ 154 w 185"/>
                <a:gd name="T67" fmla="*/ 77 h 124"/>
                <a:gd name="T68" fmla="*/ 154 w 185"/>
                <a:gd name="T69" fmla="*/ 85 h 124"/>
                <a:gd name="T70" fmla="*/ 158 w 185"/>
                <a:gd name="T71" fmla="*/ 89 h 124"/>
                <a:gd name="T72" fmla="*/ 146 w 185"/>
                <a:gd name="T73" fmla="*/ 108 h 124"/>
                <a:gd name="T74" fmla="*/ 150 w 185"/>
                <a:gd name="T75" fmla="*/ 124 h 124"/>
                <a:gd name="T76" fmla="*/ 154 w 185"/>
                <a:gd name="T77" fmla="*/ 120 h 124"/>
                <a:gd name="T78" fmla="*/ 173 w 185"/>
                <a:gd name="T79" fmla="*/ 73 h 124"/>
                <a:gd name="T80" fmla="*/ 185 w 185"/>
                <a:gd name="T81" fmla="*/ 57 h 124"/>
                <a:gd name="T82" fmla="*/ 183 w 185"/>
                <a:gd name="T83" fmla="*/ 54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85" h="124">
                  <a:moveTo>
                    <a:pt x="183" y="55"/>
                  </a:moveTo>
                  <a:cubicBezTo>
                    <a:pt x="156" y="55"/>
                    <a:pt x="156" y="55"/>
                    <a:pt x="156" y="55"/>
                  </a:cubicBezTo>
                  <a:cubicBezTo>
                    <a:pt x="156" y="3"/>
                    <a:pt x="156" y="3"/>
                    <a:pt x="156" y="3"/>
                  </a:cubicBezTo>
                  <a:cubicBezTo>
                    <a:pt x="155" y="3"/>
                    <a:pt x="155" y="3"/>
                    <a:pt x="155" y="3"/>
                  </a:cubicBezTo>
                  <a:cubicBezTo>
                    <a:pt x="155" y="3"/>
                    <a:pt x="155" y="3"/>
                    <a:pt x="155" y="3"/>
                  </a:cubicBezTo>
                  <a:cubicBezTo>
                    <a:pt x="150" y="3"/>
                    <a:pt x="146" y="0"/>
                    <a:pt x="145" y="0"/>
                  </a:cubicBezTo>
                  <a:cubicBezTo>
                    <a:pt x="0" y="0"/>
                    <a:pt x="0" y="0"/>
                    <a:pt x="0" y="0"/>
                  </a:cubicBezTo>
                  <a:cubicBezTo>
                    <a:pt x="0" y="11"/>
                    <a:pt x="0" y="11"/>
                    <a:pt x="0" y="11"/>
                  </a:cubicBezTo>
                  <a:cubicBezTo>
                    <a:pt x="2" y="11"/>
                    <a:pt x="2" y="11"/>
                    <a:pt x="2" y="11"/>
                  </a:cubicBezTo>
                  <a:cubicBezTo>
                    <a:pt x="8" y="9"/>
                    <a:pt x="12" y="7"/>
                    <a:pt x="12" y="7"/>
                  </a:cubicBezTo>
                  <a:cubicBezTo>
                    <a:pt x="17" y="5"/>
                    <a:pt x="17" y="5"/>
                    <a:pt x="17" y="5"/>
                  </a:cubicBezTo>
                  <a:cubicBezTo>
                    <a:pt x="23" y="5"/>
                    <a:pt x="23" y="5"/>
                    <a:pt x="23" y="5"/>
                  </a:cubicBezTo>
                  <a:cubicBezTo>
                    <a:pt x="32" y="6"/>
                    <a:pt x="32" y="6"/>
                    <a:pt x="32" y="6"/>
                  </a:cubicBezTo>
                  <a:cubicBezTo>
                    <a:pt x="40" y="6"/>
                    <a:pt x="40" y="6"/>
                    <a:pt x="40" y="6"/>
                  </a:cubicBezTo>
                  <a:cubicBezTo>
                    <a:pt x="62" y="3"/>
                    <a:pt x="62" y="3"/>
                    <a:pt x="62" y="3"/>
                  </a:cubicBezTo>
                  <a:cubicBezTo>
                    <a:pt x="75" y="5"/>
                    <a:pt x="75" y="5"/>
                    <a:pt x="75" y="5"/>
                  </a:cubicBezTo>
                  <a:cubicBezTo>
                    <a:pt x="76" y="5"/>
                    <a:pt x="79" y="6"/>
                    <a:pt x="82" y="7"/>
                  </a:cubicBezTo>
                  <a:cubicBezTo>
                    <a:pt x="82" y="7"/>
                    <a:pt x="82" y="7"/>
                    <a:pt x="82" y="7"/>
                  </a:cubicBezTo>
                  <a:cubicBezTo>
                    <a:pt x="82" y="7"/>
                    <a:pt x="82" y="8"/>
                    <a:pt x="79" y="10"/>
                  </a:cubicBezTo>
                  <a:cubicBezTo>
                    <a:pt x="79" y="10"/>
                    <a:pt x="79" y="10"/>
                    <a:pt x="79" y="10"/>
                  </a:cubicBezTo>
                  <a:cubicBezTo>
                    <a:pt x="79" y="11"/>
                    <a:pt x="79" y="11"/>
                    <a:pt x="79" y="11"/>
                  </a:cubicBezTo>
                  <a:cubicBezTo>
                    <a:pt x="79" y="12"/>
                    <a:pt x="79" y="12"/>
                    <a:pt x="79" y="12"/>
                  </a:cubicBezTo>
                  <a:cubicBezTo>
                    <a:pt x="79" y="27"/>
                    <a:pt x="79" y="27"/>
                    <a:pt x="79" y="27"/>
                  </a:cubicBezTo>
                  <a:cubicBezTo>
                    <a:pt x="85" y="33"/>
                    <a:pt x="85" y="33"/>
                    <a:pt x="85" y="33"/>
                  </a:cubicBezTo>
                  <a:cubicBezTo>
                    <a:pt x="85" y="39"/>
                    <a:pt x="85" y="39"/>
                    <a:pt x="85" y="39"/>
                  </a:cubicBezTo>
                  <a:cubicBezTo>
                    <a:pt x="81" y="44"/>
                    <a:pt x="81" y="44"/>
                    <a:pt x="81" y="44"/>
                  </a:cubicBezTo>
                  <a:cubicBezTo>
                    <a:pt x="85" y="48"/>
                    <a:pt x="85" y="48"/>
                    <a:pt x="85" y="48"/>
                  </a:cubicBezTo>
                  <a:cubicBezTo>
                    <a:pt x="91" y="52"/>
                    <a:pt x="91" y="52"/>
                    <a:pt x="91" y="52"/>
                  </a:cubicBezTo>
                  <a:cubicBezTo>
                    <a:pt x="95" y="57"/>
                    <a:pt x="95" y="57"/>
                    <a:pt x="95" y="57"/>
                  </a:cubicBezTo>
                  <a:cubicBezTo>
                    <a:pt x="95" y="59"/>
                    <a:pt x="95" y="59"/>
                    <a:pt x="95" y="59"/>
                  </a:cubicBezTo>
                  <a:cubicBezTo>
                    <a:pt x="95" y="59"/>
                    <a:pt x="95" y="59"/>
                    <a:pt x="95" y="59"/>
                  </a:cubicBezTo>
                  <a:cubicBezTo>
                    <a:pt x="95" y="57"/>
                    <a:pt x="95" y="57"/>
                    <a:pt x="95" y="57"/>
                  </a:cubicBezTo>
                  <a:cubicBezTo>
                    <a:pt x="99" y="61"/>
                    <a:pt x="99" y="61"/>
                    <a:pt x="99" y="61"/>
                  </a:cubicBezTo>
                  <a:cubicBezTo>
                    <a:pt x="111" y="65"/>
                    <a:pt x="111" y="65"/>
                    <a:pt x="111" y="65"/>
                  </a:cubicBezTo>
                  <a:cubicBezTo>
                    <a:pt x="115" y="65"/>
                    <a:pt x="115" y="65"/>
                    <a:pt x="115" y="65"/>
                  </a:cubicBezTo>
                  <a:cubicBezTo>
                    <a:pt x="119" y="69"/>
                    <a:pt x="119" y="69"/>
                    <a:pt x="119" y="69"/>
                  </a:cubicBezTo>
                  <a:cubicBezTo>
                    <a:pt x="122" y="69"/>
                    <a:pt x="122" y="69"/>
                    <a:pt x="122" y="69"/>
                  </a:cubicBezTo>
                  <a:cubicBezTo>
                    <a:pt x="126" y="73"/>
                    <a:pt x="126" y="73"/>
                    <a:pt x="126" y="73"/>
                  </a:cubicBezTo>
                  <a:cubicBezTo>
                    <a:pt x="130" y="77"/>
                    <a:pt x="130" y="77"/>
                    <a:pt x="130" y="77"/>
                  </a:cubicBezTo>
                  <a:cubicBezTo>
                    <a:pt x="130" y="65"/>
                    <a:pt x="130" y="65"/>
                    <a:pt x="130" y="65"/>
                  </a:cubicBezTo>
                  <a:cubicBezTo>
                    <a:pt x="122" y="61"/>
                    <a:pt x="122" y="61"/>
                    <a:pt x="122" y="61"/>
                  </a:cubicBezTo>
                  <a:cubicBezTo>
                    <a:pt x="126" y="61"/>
                    <a:pt x="126" y="61"/>
                    <a:pt x="126" y="61"/>
                  </a:cubicBezTo>
                  <a:cubicBezTo>
                    <a:pt x="126" y="57"/>
                    <a:pt x="126" y="57"/>
                    <a:pt x="126" y="57"/>
                  </a:cubicBezTo>
                  <a:cubicBezTo>
                    <a:pt x="126" y="46"/>
                    <a:pt x="126" y="46"/>
                    <a:pt x="126" y="46"/>
                  </a:cubicBezTo>
                  <a:cubicBezTo>
                    <a:pt x="126" y="26"/>
                    <a:pt x="126" y="26"/>
                    <a:pt x="126" y="26"/>
                  </a:cubicBezTo>
                  <a:cubicBezTo>
                    <a:pt x="122" y="22"/>
                    <a:pt x="122" y="22"/>
                    <a:pt x="122" y="22"/>
                  </a:cubicBezTo>
                  <a:cubicBezTo>
                    <a:pt x="130" y="18"/>
                    <a:pt x="130" y="18"/>
                    <a:pt x="130" y="18"/>
                  </a:cubicBezTo>
                  <a:cubicBezTo>
                    <a:pt x="138" y="11"/>
                    <a:pt x="138" y="11"/>
                    <a:pt x="138" y="11"/>
                  </a:cubicBezTo>
                  <a:cubicBezTo>
                    <a:pt x="146" y="3"/>
                    <a:pt x="146" y="3"/>
                    <a:pt x="146" y="3"/>
                  </a:cubicBezTo>
                  <a:cubicBezTo>
                    <a:pt x="150" y="7"/>
                    <a:pt x="150" y="7"/>
                    <a:pt x="150" y="7"/>
                  </a:cubicBezTo>
                  <a:cubicBezTo>
                    <a:pt x="146" y="14"/>
                    <a:pt x="146" y="14"/>
                    <a:pt x="146" y="14"/>
                  </a:cubicBezTo>
                  <a:cubicBezTo>
                    <a:pt x="142" y="18"/>
                    <a:pt x="142" y="18"/>
                    <a:pt x="142" y="18"/>
                  </a:cubicBezTo>
                  <a:cubicBezTo>
                    <a:pt x="138" y="18"/>
                    <a:pt x="138" y="18"/>
                    <a:pt x="138" y="18"/>
                  </a:cubicBezTo>
                  <a:cubicBezTo>
                    <a:pt x="138" y="22"/>
                    <a:pt x="138" y="22"/>
                    <a:pt x="138" y="22"/>
                  </a:cubicBezTo>
                  <a:cubicBezTo>
                    <a:pt x="138" y="26"/>
                    <a:pt x="138" y="26"/>
                    <a:pt x="138" y="26"/>
                  </a:cubicBezTo>
                  <a:cubicBezTo>
                    <a:pt x="138" y="30"/>
                    <a:pt x="138" y="30"/>
                    <a:pt x="138" y="30"/>
                  </a:cubicBezTo>
                  <a:cubicBezTo>
                    <a:pt x="134" y="34"/>
                    <a:pt x="134" y="34"/>
                    <a:pt x="134" y="34"/>
                  </a:cubicBezTo>
                  <a:cubicBezTo>
                    <a:pt x="134" y="38"/>
                    <a:pt x="134" y="38"/>
                    <a:pt x="134" y="38"/>
                  </a:cubicBezTo>
                  <a:cubicBezTo>
                    <a:pt x="138" y="38"/>
                    <a:pt x="138" y="38"/>
                    <a:pt x="138" y="38"/>
                  </a:cubicBezTo>
                  <a:cubicBezTo>
                    <a:pt x="142" y="38"/>
                    <a:pt x="142" y="38"/>
                    <a:pt x="142" y="38"/>
                  </a:cubicBezTo>
                  <a:cubicBezTo>
                    <a:pt x="142" y="50"/>
                    <a:pt x="142" y="50"/>
                    <a:pt x="142" y="50"/>
                  </a:cubicBezTo>
                  <a:cubicBezTo>
                    <a:pt x="138" y="53"/>
                    <a:pt x="138" y="53"/>
                    <a:pt x="138" y="53"/>
                  </a:cubicBezTo>
                  <a:cubicBezTo>
                    <a:pt x="134" y="57"/>
                    <a:pt x="134" y="57"/>
                    <a:pt x="134" y="57"/>
                  </a:cubicBezTo>
                  <a:cubicBezTo>
                    <a:pt x="138" y="61"/>
                    <a:pt x="138" y="61"/>
                    <a:pt x="138" y="61"/>
                  </a:cubicBezTo>
                  <a:cubicBezTo>
                    <a:pt x="142" y="69"/>
                    <a:pt x="142" y="69"/>
                    <a:pt x="142" y="69"/>
                  </a:cubicBezTo>
                  <a:cubicBezTo>
                    <a:pt x="146" y="69"/>
                    <a:pt x="146" y="69"/>
                    <a:pt x="146" y="69"/>
                  </a:cubicBezTo>
                  <a:cubicBezTo>
                    <a:pt x="150" y="69"/>
                    <a:pt x="150" y="69"/>
                    <a:pt x="150" y="69"/>
                  </a:cubicBezTo>
                  <a:cubicBezTo>
                    <a:pt x="154" y="77"/>
                    <a:pt x="154" y="77"/>
                    <a:pt x="154" y="77"/>
                  </a:cubicBezTo>
                  <a:cubicBezTo>
                    <a:pt x="154" y="81"/>
                    <a:pt x="154" y="81"/>
                    <a:pt x="154" y="81"/>
                  </a:cubicBezTo>
                  <a:cubicBezTo>
                    <a:pt x="154" y="85"/>
                    <a:pt x="154" y="85"/>
                    <a:pt x="154" y="85"/>
                  </a:cubicBezTo>
                  <a:cubicBezTo>
                    <a:pt x="158" y="85"/>
                    <a:pt x="158" y="85"/>
                    <a:pt x="158" y="85"/>
                  </a:cubicBezTo>
                  <a:cubicBezTo>
                    <a:pt x="158" y="89"/>
                    <a:pt x="158" y="89"/>
                    <a:pt x="158" y="89"/>
                  </a:cubicBezTo>
                  <a:cubicBezTo>
                    <a:pt x="154" y="89"/>
                    <a:pt x="154" y="89"/>
                    <a:pt x="154" y="89"/>
                  </a:cubicBezTo>
                  <a:cubicBezTo>
                    <a:pt x="146" y="108"/>
                    <a:pt x="146" y="108"/>
                    <a:pt x="146" y="108"/>
                  </a:cubicBezTo>
                  <a:cubicBezTo>
                    <a:pt x="146" y="124"/>
                    <a:pt x="146" y="124"/>
                    <a:pt x="146" y="124"/>
                  </a:cubicBezTo>
                  <a:cubicBezTo>
                    <a:pt x="150" y="124"/>
                    <a:pt x="150" y="124"/>
                    <a:pt x="150" y="124"/>
                  </a:cubicBezTo>
                  <a:cubicBezTo>
                    <a:pt x="154" y="124"/>
                    <a:pt x="154" y="124"/>
                    <a:pt x="154" y="124"/>
                  </a:cubicBezTo>
                  <a:cubicBezTo>
                    <a:pt x="154" y="120"/>
                    <a:pt x="154" y="120"/>
                    <a:pt x="154" y="120"/>
                  </a:cubicBezTo>
                  <a:cubicBezTo>
                    <a:pt x="173" y="81"/>
                    <a:pt x="173" y="81"/>
                    <a:pt x="173" y="81"/>
                  </a:cubicBezTo>
                  <a:cubicBezTo>
                    <a:pt x="173" y="73"/>
                    <a:pt x="173" y="73"/>
                    <a:pt x="173" y="73"/>
                  </a:cubicBezTo>
                  <a:cubicBezTo>
                    <a:pt x="177" y="65"/>
                    <a:pt x="177" y="65"/>
                    <a:pt x="177" y="65"/>
                  </a:cubicBezTo>
                  <a:cubicBezTo>
                    <a:pt x="185" y="57"/>
                    <a:pt x="185" y="57"/>
                    <a:pt x="185" y="57"/>
                  </a:cubicBezTo>
                  <a:cubicBezTo>
                    <a:pt x="183" y="54"/>
                    <a:pt x="183" y="54"/>
                    <a:pt x="183" y="54"/>
                  </a:cubicBezTo>
                  <a:cubicBezTo>
                    <a:pt x="183" y="54"/>
                    <a:pt x="183" y="54"/>
                    <a:pt x="183" y="54"/>
                  </a:cubicBezTo>
                  <a:lnTo>
                    <a:pt x="183" y="55"/>
                  </a:lnTo>
                  <a:close/>
                </a:path>
              </a:pathLst>
            </a:custGeom>
            <a:solidFill>
              <a:schemeClr val="tx2"/>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20" name="Freeform 119">
              <a:extLst>
                <a:ext uri="{FF2B5EF4-FFF2-40B4-BE49-F238E27FC236}">
                  <a16:creationId xmlns:a16="http://schemas.microsoft.com/office/drawing/2014/main" id="{3AD831CB-8AE8-524E-9C01-9A9038DAF8F8}"/>
                </a:ext>
              </a:extLst>
            </p:cNvPr>
            <p:cNvSpPr>
              <a:spLocks/>
            </p:cNvSpPr>
            <p:nvPr/>
          </p:nvSpPr>
          <p:spPr bwMode="auto">
            <a:xfrm>
              <a:off x="3817275" y="2549551"/>
              <a:ext cx="123212" cy="250889"/>
            </a:xfrm>
            <a:custGeom>
              <a:avLst/>
              <a:gdLst>
                <a:gd name="T0" fmla="*/ 57 w 69"/>
                <a:gd name="T1" fmla="*/ 18 h 140"/>
                <a:gd name="T2" fmla="*/ 47 w 69"/>
                <a:gd name="T3" fmla="*/ 9 h 140"/>
                <a:gd name="T4" fmla="*/ 36 w 69"/>
                <a:gd name="T5" fmla="*/ 0 h 140"/>
                <a:gd name="T6" fmla="*/ 32 w 69"/>
                <a:gd name="T7" fmla="*/ 0 h 140"/>
                <a:gd name="T8" fmla="*/ 31 w 69"/>
                <a:gd name="T9" fmla="*/ 1 h 140"/>
                <a:gd name="T10" fmla="*/ 32 w 69"/>
                <a:gd name="T11" fmla="*/ 1 h 140"/>
                <a:gd name="T12" fmla="*/ 23 w 69"/>
                <a:gd name="T13" fmla="*/ 4 h 140"/>
                <a:gd name="T14" fmla="*/ 23 w 69"/>
                <a:gd name="T15" fmla="*/ 15 h 140"/>
                <a:gd name="T16" fmla="*/ 17 w 69"/>
                <a:gd name="T17" fmla="*/ 24 h 140"/>
                <a:gd name="T18" fmla="*/ 15 w 69"/>
                <a:gd name="T19" fmla="*/ 30 h 140"/>
                <a:gd name="T20" fmla="*/ 14 w 69"/>
                <a:gd name="T21" fmla="*/ 33 h 140"/>
                <a:gd name="T22" fmla="*/ 14 w 69"/>
                <a:gd name="T23" fmla="*/ 33 h 140"/>
                <a:gd name="T24" fmla="*/ 13 w 69"/>
                <a:gd name="T25" fmla="*/ 35 h 140"/>
                <a:gd name="T26" fmla="*/ 16 w 69"/>
                <a:gd name="T27" fmla="*/ 34 h 140"/>
                <a:gd name="T28" fmla="*/ 16 w 69"/>
                <a:gd name="T29" fmla="*/ 34 h 140"/>
                <a:gd name="T30" fmla="*/ 23 w 69"/>
                <a:gd name="T31" fmla="*/ 47 h 140"/>
                <a:gd name="T32" fmla="*/ 23 w 69"/>
                <a:gd name="T33" fmla="*/ 62 h 140"/>
                <a:gd name="T34" fmla="*/ 19 w 69"/>
                <a:gd name="T35" fmla="*/ 68 h 140"/>
                <a:gd name="T36" fmla="*/ 19 w 69"/>
                <a:gd name="T37" fmla="*/ 73 h 140"/>
                <a:gd name="T38" fmla="*/ 19 w 69"/>
                <a:gd name="T39" fmla="*/ 73 h 140"/>
                <a:gd name="T40" fmla="*/ 6 w 69"/>
                <a:gd name="T41" fmla="*/ 85 h 140"/>
                <a:gd name="T42" fmla="*/ 0 w 69"/>
                <a:gd name="T43" fmla="*/ 88 h 140"/>
                <a:gd name="T44" fmla="*/ 0 w 69"/>
                <a:gd name="T45" fmla="*/ 140 h 140"/>
                <a:gd name="T46" fmla="*/ 27 w 69"/>
                <a:gd name="T47" fmla="*/ 140 h 140"/>
                <a:gd name="T48" fmla="*/ 27 w 69"/>
                <a:gd name="T49" fmla="*/ 139 h 140"/>
                <a:gd name="T50" fmla="*/ 27 w 69"/>
                <a:gd name="T51" fmla="*/ 139 h 140"/>
                <a:gd name="T52" fmla="*/ 5 w 69"/>
                <a:gd name="T53" fmla="*/ 96 h 140"/>
                <a:gd name="T54" fmla="*/ 5 w 69"/>
                <a:gd name="T55" fmla="*/ 88 h 140"/>
                <a:gd name="T56" fmla="*/ 17 w 69"/>
                <a:gd name="T57" fmla="*/ 99 h 140"/>
                <a:gd name="T58" fmla="*/ 21 w 69"/>
                <a:gd name="T59" fmla="*/ 103 h 140"/>
                <a:gd name="T60" fmla="*/ 25 w 69"/>
                <a:gd name="T61" fmla="*/ 107 h 140"/>
                <a:gd name="T62" fmla="*/ 33 w 69"/>
                <a:gd name="T63" fmla="*/ 107 h 140"/>
                <a:gd name="T64" fmla="*/ 33 w 69"/>
                <a:gd name="T65" fmla="*/ 115 h 140"/>
                <a:gd name="T66" fmla="*/ 33 w 69"/>
                <a:gd name="T67" fmla="*/ 119 h 140"/>
                <a:gd name="T68" fmla="*/ 52 w 69"/>
                <a:gd name="T69" fmla="*/ 92 h 140"/>
                <a:gd name="T70" fmla="*/ 52 w 69"/>
                <a:gd name="T71" fmla="*/ 88 h 140"/>
                <a:gd name="T72" fmla="*/ 56 w 69"/>
                <a:gd name="T73" fmla="*/ 88 h 140"/>
                <a:gd name="T74" fmla="*/ 60 w 69"/>
                <a:gd name="T75" fmla="*/ 84 h 140"/>
                <a:gd name="T76" fmla="*/ 60 w 69"/>
                <a:gd name="T77" fmla="*/ 72 h 140"/>
                <a:gd name="T78" fmla="*/ 64 w 69"/>
                <a:gd name="T79" fmla="*/ 68 h 140"/>
                <a:gd name="T80" fmla="*/ 68 w 69"/>
                <a:gd name="T81" fmla="*/ 68 h 140"/>
                <a:gd name="T82" fmla="*/ 68 w 69"/>
                <a:gd name="T83" fmla="*/ 57 h 140"/>
                <a:gd name="T84" fmla="*/ 68 w 69"/>
                <a:gd name="T85" fmla="*/ 53 h 140"/>
                <a:gd name="T86" fmla="*/ 64 w 69"/>
                <a:gd name="T87" fmla="*/ 49 h 140"/>
                <a:gd name="T88" fmla="*/ 60 w 69"/>
                <a:gd name="T89" fmla="*/ 45 h 140"/>
                <a:gd name="T90" fmla="*/ 60 w 69"/>
                <a:gd name="T91" fmla="*/ 41 h 140"/>
                <a:gd name="T92" fmla="*/ 69 w 69"/>
                <a:gd name="T93" fmla="*/ 26 h 140"/>
                <a:gd name="T94" fmla="*/ 63 w 69"/>
                <a:gd name="T95" fmla="*/ 18 h 140"/>
                <a:gd name="T96" fmla="*/ 57 w 69"/>
                <a:gd name="T97" fmla="*/ 18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9" h="140">
                  <a:moveTo>
                    <a:pt x="57" y="18"/>
                  </a:moveTo>
                  <a:cubicBezTo>
                    <a:pt x="47" y="9"/>
                    <a:pt x="47" y="9"/>
                    <a:pt x="47" y="9"/>
                  </a:cubicBezTo>
                  <a:cubicBezTo>
                    <a:pt x="36" y="0"/>
                    <a:pt x="36" y="0"/>
                    <a:pt x="36" y="0"/>
                  </a:cubicBezTo>
                  <a:cubicBezTo>
                    <a:pt x="32" y="0"/>
                    <a:pt x="32" y="0"/>
                    <a:pt x="32" y="0"/>
                  </a:cubicBezTo>
                  <a:cubicBezTo>
                    <a:pt x="32" y="0"/>
                    <a:pt x="31" y="0"/>
                    <a:pt x="31" y="1"/>
                  </a:cubicBezTo>
                  <a:cubicBezTo>
                    <a:pt x="32" y="1"/>
                    <a:pt x="32" y="1"/>
                    <a:pt x="32" y="1"/>
                  </a:cubicBezTo>
                  <a:cubicBezTo>
                    <a:pt x="23" y="4"/>
                    <a:pt x="23" y="4"/>
                    <a:pt x="23" y="4"/>
                  </a:cubicBezTo>
                  <a:cubicBezTo>
                    <a:pt x="23" y="15"/>
                    <a:pt x="23" y="15"/>
                    <a:pt x="23" y="15"/>
                  </a:cubicBezTo>
                  <a:cubicBezTo>
                    <a:pt x="17" y="24"/>
                    <a:pt x="17" y="24"/>
                    <a:pt x="17" y="24"/>
                  </a:cubicBezTo>
                  <a:cubicBezTo>
                    <a:pt x="15" y="30"/>
                    <a:pt x="15" y="30"/>
                    <a:pt x="15" y="30"/>
                  </a:cubicBezTo>
                  <a:cubicBezTo>
                    <a:pt x="14" y="33"/>
                    <a:pt x="14" y="33"/>
                    <a:pt x="14" y="33"/>
                  </a:cubicBezTo>
                  <a:cubicBezTo>
                    <a:pt x="14" y="33"/>
                    <a:pt x="14" y="33"/>
                    <a:pt x="14" y="33"/>
                  </a:cubicBezTo>
                  <a:cubicBezTo>
                    <a:pt x="13" y="35"/>
                    <a:pt x="13" y="35"/>
                    <a:pt x="13" y="35"/>
                  </a:cubicBezTo>
                  <a:cubicBezTo>
                    <a:pt x="16" y="34"/>
                    <a:pt x="16" y="34"/>
                    <a:pt x="16" y="34"/>
                  </a:cubicBezTo>
                  <a:cubicBezTo>
                    <a:pt x="16" y="34"/>
                    <a:pt x="16" y="34"/>
                    <a:pt x="16" y="34"/>
                  </a:cubicBezTo>
                  <a:cubicBezTo>
                    <a:pt x="23" y="47"/>
                    <a:pt x="23" y="47"/>
                    <a:pt x="23" y="47"/>
                  </a:cubicBezTo>
                  <a:cubicBezTo>
                    <a:pt x="23" y="62"/>
                    <a:pt x="23" y="62"/>
                    <a:pt x="23" y="62"/>
                  </a:cubicBezTo>
                  <a:cubicBezTo>
                    <a:pt x="19" y="68"/>
                    <a:pt x="19" y="68"/>
                    <a:pt x="19" y="68"/>
                  </a:cubicBezTo>
                  <a:cubicBezTo>
                    <a:pt x="19" y="73"/>
                    <a:pt x="19" y="73"/>
                    <a:pt x="19" y="73"/>
                  </a:cubicBezTo>
                  <a:cubicBezTo>
                    <a:pt x="19" y="73"/>
                    <a:pt x="19" y="73"/>
                    <a:pt x="19" y="73"/>
                  </a:cubicBezTo>
                  <a:cubicBezTo>
                    <a:pt x="17" y="74"/>
                    <a:pt x="12" y="79"/>
                    <a:pt x="6" y="85"/>
                  </a:cubicBezTo>
                  <a:cubicBezTo>
                    <a:pt x="5" y="87"/>
                    <a:pt x="3" y="88"/>
                    <a:pt x="0" y="88"/>
                  </a:cubicBezTo>
                  <a:cubicBezTo>
                    <a:pt x="0" y="140"/>
                    <a:pt x="0" y="140"/>
                    <a:pt x="0" y="140"/>
                  </a:cubicBezTo>
                  <a:cubicBezTo>
                    <a:pt x="27" y="140"/>
                    <a:pt x="27" y="140"/>
                    <a:pt x="27" y="140"/>
                  </a:cubicBezTo>
                  <a:cubicBezTo>
                    <a:pt x="27" y="139"/>
                    <a:pt x="27" y="139"/>
                    <a:pt x="27" y="139"/>
                  </a:cubicBezTo>
                  <a:cubicBezTo>
                    <a:pt x="27" y="139"/>
                    <a:pt x="27" y="139"/>
                    <a:pt x="27" y="139"/>
                  </a:cubicBezTo>
                  <a:cubicBezTo>
                    <a:pt x="5" y="96"/>
                    <a:pt x="5" y="96"/>
                    <a:pt x="5" y="96"/>
                  </a:cubicBezTo>
                  <a:cubicBezTo>
                    <a:pt x="5" y="88"/>
                    <a:pt x="5" y="88"/>
                    <a:pt x="5" y="88"/>
                  </a:cubicBezTo>
                  <a:cubicBezTo>
                    <a:pt x="17" y="99"/>
                    <a:pt x="17" y="99"/>
                    <a:pt x="17" y="99"/>
                  </a:cubicBezTo>
                  <a:cubicBezTo>
                    <a:pt x="21" y="103"/>
                    <a:pt x="21" y="103"/>
                    <a:pt x="21" y="103"/>
                  </a:cubicBezTo>
                  <a:cubicBezTo>
                    <a:pt x="25" y="107"/>
                    <a:pt x="25" y="107"/>
                    <a:pt x="25" y="107"/>
                  </a:cubicBezTo>
                  <a:cubicBezTo>
                    <a:pt x="33" y="107"/>
                    <a:pt x="33" y="107"/>
                    <a:pt x="33" y="107"/>
                  </a:cubicBezTo>
                  <a:cubicBezTo>
                    <a:pt x="33" y="115"/>
                    <a:pt x="33" y="115"/>
                    <a:pt x="33" y="115"/>
                  </a:cubicBezTo>
                  <a:cubicBezTo>
                    <a:pt x="33" y="119"/>
                    <a:pt x="33" y="119"/>
                    <a:pt x="33" y="119"/>
                  </a:cubicBezTo>
                  <a:cubicBezTo>
                    <a:pt x="52" y="92"/>
                    <a:pt x="52" y="92"/>
                    <a:pt x="52" y="92"/>
                  </a:cubicBezTo>
                  <a:cubicBezTo>
                    <a:pt x="52" y="88"/>
                    <a:pt x="52" y="88"/>
                    <a:pt x="52" y="88"/>
                  </a:cubicBezTo>
                  <a:cubicBezTo>
                    <a:pt x="56" y="88"/>
                    <a:pt x="56" y="88"/>
                    <a:pt x="56" y="88"/>
                  </a:cubicBezTo>
                  <a:cubicBezTo>
                    <a:pt x="60" y="84"/>
                    <a:pt x="60" y="84"/>
                    <a:pt x="60" y="84"/>
                  </a:cubicBezTo>
                  <a:cubicBezTo>
                    <a:pt x="60" y="72"/>
                    <a:pt x="60" y="72"/>
                    <a:pt x="60" y="72"/>
                  </a:cubicBezTo>
                  <a:cubicBezTo>
                    <a:pt x="64" y="68"/>
                    <a:pt x="64" y="68"/>
                    <a:pt x="64" y="68"/>
                  </a:cubicBezTo>
                  <a:cubicBezTo>
                    <a:pt x="68" y="68"/>
                    <a:pt x="68" y="68"/>
                    <a:pt x="68" y="68"/>
                  </a:cubicBezTo>
                  <a:cubicBezTo>
                    <a:pt x="68" y="57"/>
                    <a:pt x="68" y="57"/>
                    <a:pt x="68" y="57"/>
                  </a:cubicBezTo>
                  <a:cubicBezTo>
                    <a:pt x="68" y="53"/>
                    <a:pt x="68" y="53"/>
                    <a:pt x="68" y="53"/>
                  </a:cubicBezTo>
                  <a:cubicBezTo>
                    <a:pt x="64" y="49"/>
                    <a:pt x="64" y="49"/>
                    <a:pt x="64" y="49"/>
                  </a:cubicBezTo>
                  <a:cubicBezTo>
                    <a:pt x="60" y="45"/>
                    <a:pt x="60" y="45"/>
                    <a:pt x="60" y="45"/>
                  </a:cubicBezTo>
                  <a:cubicBezTo>
                    <a:pt x="60" y="41"/>
                    <a:pt x="60" y="41"/>
                    <a:pt x="60" y="41"/>
                  </a:cubicBezTo>
                  <a:cubicBezTo>
                    <a:pt x="69" y="26"/>
                    <a:pt x="69" y="26"/>
                    <a:pt x="69" y="26"/>
                  </a:cubicBezTo>
                  <a:cubicBezTo>
                    <a:pt x="63" y="18"/>
                    <a:pt x="63" y="18"/>
                    <a:pt x="63" y="18"/>
                  </a:cubicBezTo>
                  <a:lnTo>
                    <a:pt x="57" y="18"/>
                  </a:lnTo>
                  <a:close/>
                </a:path>
              </a:pathLst>
            </a:custGeom>
            <a:solidFill>
              <a:schemeClr val="accent5"/>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21" name="Freeform 120">
              <a:extLst>
                <a:ext uri="{FF2B5EF4-FFF2-40B4-BE49-F238E27FC236}">
                  <a16:creationId xmlns:a16="http://schemas.microsoft.com/office/drawing/2014/main" id="{0D23541C-30BD-9C4A-9C5F-CF0978F3098F}"/>
                </a:ext>
              </a:extLst>
            </p:cNvPr>
            <p:cNvSpPr>
              <a:spLocks/>
            </p:cNvSpPr>
            <p:nvPr/>
          </p:nvSpPr>
          <p:spPr bwMode="auto">
            <a:xfrm>
              <a:off x="2778899" y="2902223"/>
              <a:ext cx="599990" cy="139283"/>
            </a:xfrm>
            <a:custGeom>
              <a:avLst/>
              <a:gdLst>
                <a:gd name="T0" fmla="*/ 302 w 336"/>
                <a:gd name="T1" fmla="*/ 0 h 78"/>
                <a:gd name="T2" fmla="*/ 94 w 336"/>
                <a:gd name="T3" fmla="*/ 0 h 78"/>
                <a:gd name="T4" fmla="*/ 94 w 336"/>
                <a:gd name="T5" fmla="*/ 13 h 78"/>
                <a:gd name="T6" fmla="*/ 38 w 336"/>
                <a:gd name="T7" fmla="*/ 13 h 78"/>
                <a:gd name="T8" fmla="*/ 38 w 336"/>
                <a:gd name="T9" fmla="*/ 12 h 78"/>
                <a:gd name="T10" fmla="*/ 38 w 336"/>
                <a:gd name="T11" fmla="*/ 12 h 78"/>
                <a:gd name="T12" fmla="*/ 33 w 336"/>
                <a:gd name="T13" fmla="*/ 21 h 78"/>
                <a:gd name="T14" fmla="*/ 33 w 336"/>
                <a:gd name="T15" fmla="*/ 21 h 78"/>
                <a:gd name="T16" fmla="*/ 33 w 336"/>
                <a:gd name="T17" fmla="*/ 21 h 78"/>
                <a:gd name="T18" fmla="*/ 30 w 336"/>
                <a:gd name="T19" fmla="*/ 24 h 78"/>
                <a:gd name="T20" fmla="*/ 29 w 336"/>
                <a:gd name="T21" fmla="*/ 26 h 78"/>
                <a:gd name="T22" fmla="*/ 26 w 336"/>
                <a:gd name="T23" fmla="*/ 28 h 78"/>
                <a:gd name="T24" fmla="*/ 26 w 336"/>
                <a:gd name="T25" fmla="*/ 29 h 78"/>
                <a:gd name="T26" fmla="*/ 26 w 336"/>
                <a:gd name="T27" fmla="*/ 33 h 78"/>
                <a:gd name="T28" fmla="*/ 24 w 336"/>
                <a:gd name="T29" fmla="*/ 37 h 78"/>
                <a:gd name="T30" fmla="*/ 23 w 336"/>
                <a:gd name="T31" fmla="*/ 39 h 78"/>
                <a:gd name="T32" fmla="*/ 23 w 336"/>
                <a:gd name="T33" fmla="*/ 40 h 78"/>
                <a:gd name="T34" fmla="*/ 23 w 336"/>
                <a:gd name="T35" fmla="*/ 42 h 78"/>
                <a:gd name="T36" fmla="*/ 23 w 336"/>
                <a:gd name="T37" fmla="*/ 44 h 78"/>
                <a:gd name="T38" fmla="*/ 20 w 336"/>
                <a:gd name="T39" fmla="*/ 44 h 78"/>
                <a:gd name="T40" fmla="*/ 22 w 336"/>
                <a:gd name="T41" fmla="*/ 46 h 78"/>
                <a:gd name="T42" fmla="*/ 17 w 336"/>
                <a:gd name="T43" fmla="*/ 50 h 78"/>
                <a:gd name="T44" fmla="*/ 14 w 336"/>
                <a:gd name="T45" fmla="*/ 58 h 78"/>
                <a:gd name="T46" fmla="*/ 6 w 336"/>
                <a:gd name="T47" fmla="*/ 64 h 78"/>
                <a:gd name="T48" fmla="*/ 6 w 336"/>
                <a:gd name="T49" fmla="*/ 70 h 78"/>
                <a:gd name="T50" fmla="*/ 2 w 336"/>
                <a:gd name="T51" fmla="*/ 74 h 78"/>
                <a:gd name="T52" fmla="*/ 0 w 336"/>
                <a:gd name="T53" fmla="*/ 78 h 78"/>
                <a:gd name="T54" fmla="*/ 0 w 336"/>
                <a:gd name="T55" fmla="*/ 78 h 78"/>
                <a:gd name="T56" fmla="*/ 94 w 336"/>
                <a:gd name="T57" fmla="*/ 78 h 78"/>
                <a:gd name="T58" fmla="*/ 189 w 336"/>
                <a:gd name="T59" fmla="*/ 78 h 78"/>
                <a:gd name="T60" fmla="*/ 230 w 336"/>
                <a:gd name="T61" fmla="*/ 78 h 78"/>
                <a:gd name="T62" fmla="*/ 230 w 336"/>
                <a:gd name="T63" fmla="*/ 78 h 78"/>
                <a:gd name="T64" fmla="*/ 230 w 336"/>
                <a:gd name="T65" fmla="*/ 75 h 78"/>
                <a:gd name="T66" fmla="*/ 230 w 336"/>
                <a:gd name="T67" fmla="*/ 73 h 78"/>
                <a:gd name="T68" fmla="*/ 231 w 336"/>
                <a:gd name="T69" fmla="*/ 72 h 78"/>
                <a:gd name="T70" fmla="*/ 233 w 336"/>
                <a:gd name="T71" fmla="*/ 70 h 78"/>
                <a:gd name="T72" fmla="*/ 233 w 336"/>
                <a:gd name="T73" fmla="*/ 70 h 78"/>
                <a:gd name="T74" fmla="*/ 237 w 336"/>
                <a:gd name="T75" fmla="*/ 65 h 78"/>
                <a:gd name="T76" fmla="*/ 245 w 336"/>
                <a:gd name="T77" fmla="*/ 61 h 78"/>
                <a:gd name="T78" fmla="*/ 249 w 336"/>
                <a:gd name="T79" fmla="*/ 58 h 78"/>
                <a:gd name="T80" fmla="*/ 257 w 336"/>
                <a:gd name="T81" fmla="*/ 58 h 78"/>
                <a:gd name="T82" fmla="*/ 261 w 336"/>
                <a:gd name="T83" fmla="*/ 52 h 78"/>
                <a:gd name="T84" fmla="*/ 269 w 336"/>
                <a:gd name="T85" fmla="*/ 48 h 78"/>
                <a:gd name="T86" fmla="*/ 272 w 336"/>
                <a:gd name="T87" fmla="*/ 48 h 78"/>
                <a:gd name="T88" fmla="*/ 276 w 336"/>
                <a:gd name="T89" fmla="*/ 45 h 78"/>
                <a:gd name="T90" fmla="*/ 280 w 336"/>
                <a:gd name="T91" fmla="*/ 45 h 78"/>
                <a:gd name="T92" fmla="*/ 280 w 336"/>
                <a:gd name="T93" fmla="*/ 41 h 78"/>
                <a:gd name="T94" fmla="*/ 296 w 336"/>
                <a:gd name="T95" fmla="*/ 34 h 78"/>
                <a:gd name="T96" fmla="*/ 314 w 336"/>
                <a:gd name="T97" fmla="*/ 34 h 78"/>
                <a:gd name="T98" fmla="*/ 324 w 336"/>
                <a:gd name="T99" fmla="*/ 29 h 78"/>
                <a:gd name="T100" fmla="*/ 324 w 336"/>
                <a:gd name="T101" fmla="*/ 28 h 78"/>
                <a:gd name="T102" fmla="*/ 325 w 336"/>
                <a:gd name="T103" fmla="*/ 25 h 78"/>
                <a:gd name="T104" fmla="*/ 327 w 336"/>
                <a:gd name="T105" fmla="*/ 22 h 78"/>
                <a:gd name="T106" fmla="*/ 333 w 336"/>
                <a:gd name="T107" fmla="*/ 22 h 78"/>
                <a:gd name="T108" fmla="*/ 336 w 336"/>
                <a:gd name="T109" fmla="*/ 15 h 78"/>
                <a:gd name="T110" fmla="*/ 336 w 336"/>
                <a:gd name="T111" fmla="*/ 0 h 78"/>
                <a:gd name="T112" fmla="*/ 336 w 336"/>
                <a:gd name="T113" fmla="*/ 0 h 78"/>
                <a:gd name="T114" fmla="*/ 336 w 336"/>
                <a:gd name="T115" fmla="*/ 0 h 78"/>
                <a:gd name="T116" fmla="*/ 303 w 336"/>
                <a:gd name="T117" fmla="*/ 0 h 78"/>
                <a:gd name="T118" fmla="*/ 303 w 336"/>
                <a:gd name="T119" fmla="*/ 0 h 78"/>
                <a:gd name="T120" fmla="*/ 302 w 336"/>
                <a:gd name="T12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36" h="78">
                  <a:moveTo>
                    <a:pt x="302" y="0"/>
                  </a:moveTo>
                  <a:cubicBezTo>
                    <a:pt x="94" y="0"/>
                    <a:pt x="94" y="0"/>
                    <a:pt x="94" y="0"/>
                  </a:cubicBezTo>
                  <a:cubicBezTo>
                    <a:pt x="94" y="13"/>
                    <a:pt x="94" y="13"/>
                    <a:pt x="94" y="13"/>
                  </a:cubicBezTo>
                  <a:cubicBezTo>
                    <a:pt x="38" y="13"/>
                    <a:pt x="38" y="13"/>
                    <a:pt x="38" y="13"/>
                  </a:cubicBezTo>
                  <a:cubicBezTo>
                    <a:pt x="38" y="12"/>
                    <a:pt x="38" y="12"/>
                    <a:pt x="38" y="12"/>
                  </a:cubicBezTo>
                  <a:cubicBezTo>
                    <a:pt x="38" y="12"/>
                    <a:pt x="38" y="12"/>
                    <a:pt x="38" y="12"/>
                  </a:cubicBezTo>
                  <a:cubicBezTo>
                    <a:pt x="33" y="21"/>
                    <a:pt x="33" y="21"/>
                    <a:pt x="33" y="21"/>
                  </a:cubicBezTo>
                  <a:cubicBezTo>
                    <a:pt x="33" y="21"/>
                    <a:pt x="33" y="21"/>
                    <a:pt x="33" y="21"/>
                  </a:cubicBezTo>
                  <a:cubicBezTo>
                    <a:pt x="33" y="21"/>
                    <a:pt x="33" y="21"/>
                    <a:pt x="33" y="21"/>
                  </a:cubicBezTo>
                  <a:cubicBezTo>
                    <a:pt x="32" y="22"/>
                    <a:pt x="31" y="23"/>
                    <a:pt x="30" y="24"/>
                  </a:cubicBezTo>
                  <a:cubicBezTo>
                    <a:pt x="29" y="26"/>
                    <a:pt x="29" y="26"/>
                    <a:pt x="29" y="26"/>
                  </a:cubicBezTo>
                  <a:cubicBezTo>
                    <a:pt x="28" y="27"/>
                    <a:pt x="26" y="28"/>
                    <a:pt x="26" y="28"/>
                  </a:cubicBezTo>
                  <a:cubicBezTo>
                    <a:pt x="26" y="29"/>
                    <a:pt x="26" y="29"/>
                    <a:pt x="26" y="29"/>
                  </a:cubicBezTo>
                  <a:cubicBezTo>
                    <a:pt x="26" y="33"/>
                    <a:pt x="26" y="33"/>
                    <a:pt x="26" y="33"/>
                  </a:cubicBezTo>
                  <a:cubicBezTo>
                    <a:pt x="24" y="37"/>
                    <a:pt x="24" y="37"/>
                    <a:pt x="24" y="37"/>
                  </a:cubicBezTo>
                  <a:cubicBezTo>
                    <a:pt x="23" y="39"/>
                    <a:pt x="23" y="39"/>
                    <a:pt x="23" y="39"/>
                  </a:cubicBezTo>
                  <a:cubicBezTo>
                    <a:pt x="23" y="40"/>
                    <a:pt x="23" y="40"/>
                    <a:pt x="23" y="40"/>
                  </a:cubicBezTo>
                  <a:cubicBezTo>
                    <a:pt x="23" y="40"/>
                    <a:pt x="23" y="41"/>
                    <a:pt x="23" y="42"/>
                  </a:cubicBezTo>
                  <a:cubicBezTo>
                    <a:pt x="23" y="43"/>
                    <a:pt x="23" y="43"/>
                    <a:pt x="23" y="44"/>
                  </a:cubicBezTo>
                  <a:cubicBezTo>
                    <a:pt x="20" y="44"/>
                    <a:pt x="20" y="44"/>
                    <a:pt x="20" y="44"/>
                  </a:cubicBezTo>
                  <a:cubicBezTo>
                    <a:pt x="22" y="46"/>
                    <a:pt x="22" y="46"/>
                    <a:pt x="22" y="46"/>
                  </a:cubicBezTo>
                  <a:cubicBezTo>
                    <a:pt x="17" y="50"/>
                    <a:pt x="17" y="50"/>
                    <a:pt x="17" y="50"/>
                  </a:cubicBezTo>
                  <a:cubicBezTo>
                    <a:pt x="14" y="58"/>
                    <a:pt x="14" y="58"/>
                    <a:pt x="14" y="58"/>
                  </a:cubicBezTo>
                  <a:cubicBezTo>
                    <a:pt x="6" y="64"/>
                    <a:pt x="6" y="64"/>
                    <a:pt x="6" y="64"/>
                  </a:cubicBezTo>
                  <a:cubicBezTo>
                    <a:pt x="6" y="70"/>
                    <a:pt x="6" y="70"/>
                    <a:pt x="6" y="70"/>
                  </a:cubicBezTo>
                  <a:cubicBezTo>
                    <a:pt x="2" y="74"/>
                    <a:pt x="2" y="74"/>
                    <a:pt x="2" y="74"/>
                  </a:cubicBezTo>
                  <a:cubicBezTo>
                    <a:pt x="0" y="78"/>
                    <a:pt x="0" y="78"/>
                    <a:pt x="0" y="78"/>
                  </a:cubicBezTo>
                  <a:cubicBezTo>
                    <a:pt x="0" y="78"/>
                    <a:pt x="0" y="78"/>
                    <a:pt x="0" y="78"/>
                  </a:cubicBezTo>
                  <a:cubicBezTo>
                    <a:pt x="94" y="78"/>
                    <a:pt x="94" y="78"/>
                    <a:pt x="94" y="78"/>
                  </a:cubicBezTo>
                  <a:cubicBezTo>
                    <a:pt x="189" y="78"/>
                    <a:pt x="189" y="78"/>
                    <a:pt x="189" y="78"/>
                  </a:cubicBezTo>
                  <a:cubicBezTo>
                    <a:pt x="230" y="78"/>
                    <a:pt x="230" y="78"/>
                    <a:pt x="230" y="78"/>
                  </a:cubicBezTo>
                  <a:cubicBezTo>
                    <a:pt x="230" y="78"/>
                    <a:pt x="230" y="78"/>
                    <a:pt x="230" y="78"/>
                  </a:cubicBezTo>
                  <a:cubicBezTo>
                    <a:pt x="230" y="75"/>
                    <a:pt x="230" y="75"/>
                    <a:pt x="230" y="75"/>
                  </a:cubicBezTo>
                  <a:cubicBezTo>
                    <a:pt x="230" y="74"/>
                    <a:pt x="230" y="73"/>
                    <a:pt x="230" y="73"/>
                  </a:cubicBezTo>
                  <a:cubicBezTo>
                    <a:pt x="230" y="73"/>
                    <a:pt x="230" y="73"/>
                    <a:pt x="231" y="72"/>
                  </a:cubicBezTo>
                  <a:cubicBezTo>
                    <a:pt x="233" y="70"/>
                    <a:pt x="233" y="70"/>
                    <a:pt x="233" y="70"/>
                  </a:cubicBezTo>
                  <a:cubicBezTo>
                    <a:pt x="233" y="70"/>
                    <a:pt x="233" y="70"/>
                    <a:pt x="233" y="70"/>
                  </a:cubicBezTo>
                  <a:cubicBezTo>
                    <a:pt x="234" y="68"/>
                    <a:pt x="235" y="65"/>
                    <a:pt x="237" y="65"/>
                  </a:cubicBezTo>
                  <a:cubicBezTo>
                    <a:pt x="239" y="65"/>
                    <a:pt x="245" y="61"/>
                    <a:pt x="245" y="61"/>
                  </a:cubicBezTo>
                  <a:cubicBezTo>
                    <a:pt x="249" y="58"/>
                    <a:pt x="249" y="58"/>
                    <a:pt x="249" y="58"/>
                  </a:cubicBezTo>
                  <a:cubicBezTo>
                    <a:pt x="257" y="58"/>
                    <a:pt x="257" y="58"/>
                    <a:pt x="257" y="58"/>
                  </a:cubicBezTo>
                  <a:cubicBezTo>
                    <a:pt x="261" y="52"/>
                    <a:pt x="261" y="52"/>
                    <a:pt x="261" y="52"/>
                  </a:cubicBezTo>
                  <a:cubicBezTo>
                    <a:pt x="269" y="48"/>
                    <a:pt x="269" y="48"/>
                    <a:pt x="269" y="48"/>
                  </a:cubicBezTo>
                  <a:cubicBezTo>
                    <a:pt x="272" y="48"/>
                    <a:pt x="272" y="48"/>
                    <a:pt x="272" y="48"/>
                  </a:cubicBezTo>
                  <a:cubicBezTo>
                    <a:pt x="276" y="45"/>
                    <a:pt x="276" y="45"/>
                    <a:pt x="276" y="45"/>
                  </a:cubicBezTo>
                  <a:cubicBezTo>
                    <a:pt x="280" y="45"/>
                    <a:pt x="280" y="45"/>
                    <a:pt x="280" y="45"/>
                  </a:cubicBezTo>
                  <a:cubicBezTo>
                    <a:pt x="280" y="41"/>
                    <a:pt x="280" y="41"/>
                    <a:pt x="280" y="41"/>
                  </a:cubicBezTo>
                  <a:cubicBezTo>
                    <a:pt x="296" y="34"/>
                    <a:pt x="296" y="34"/>
                    <a:pt x="296" y="34"/>
                  </a:cubicBezTo>
                  <a:cubicBezTo>
                    <a:pt x="314" y="34"/>
                    <a:pt x="314" y="34"/>
                    <a:pt x="314" y="34"/>
                  </a:cubicBezTo>
                  <a:cubicBezTo>
                    <a:pt x="324" y="29"/>
                    <a:pt x="324" y="29"/>
                    <a:pt x="324" y="29"/>
                  </a:cubicBezTo>
                  <a:cubicBezTo>
                    <a:pt x="324" y="28"/>
                    <a:pt x="324" y="28"/>
                    <a:pt x="324" y="28"/>
                  </a:cubicBezTo>
                  <a:cubicBezTo>
                    <a:pt x="324" y="27"/>
                    <a:pt x="324" y="26"/>
                    <a:pt x="325" y="25"/>
                  </a:cubicBezTo>
                  <a:cubicBezTo>
                    <a:pt x="327" y="22"/>
                    <a:pt x="327" y="22"/>
                    <a:pt x="327" y="22"/>
                  </a:cubicBezTo>
                  <a:cubicBezTo>
                    <a:pt x="333" y="22"/>
                    <a:pt x="333" y="22"/>
                    <a:pt x="333" y="22"/>
                  </a:cubicBezTo>
                  <a:cubicBezTo>
                    <a:pt x="336" y="15"/>
                    <a:pt x="336" y="15"/>
                    <a:pt x="336" y="15"/>
                  </a:cubicBezTo>
                  <a:cubicBezTo>
                    <a:pt x="336" y="0"/>
                    <a:pt x="336" y="0"/>
                    <a:pt x="336" y="0"/>
                  </a:cubicBezTo>
                  <a:cubicBezTo>
                    <a:pt x="336" y="0"/>
                    <a:pt x="336" y="0"/>
                    <a:pt x="336" y="0"/>
                  </a:cubicBezTo>
                  <a:cubicBezTo>
                    <a:pt x="336" y="0"/>
                    <a:pt x="336" y="0"/>
                    <a:pt x="336" y="0"/>
                  </a:cubicBezTo>
                  <a:cubicBezTo>
                    <a:pt x="303" y="0"/>
                    <a:pt x="303" y="0"/>
                    <a:pt x="303" y="0"/>
                  </a:cubicBezTo>
                  <a:cubicBezTo>
                    <a:pt x="303" y="0"/>
                    <a:pt x="303" y="0"/>
                    <a:pt x="303" y="0"/>
                  </a:cubicBezTo>
                  <a:lnTo>
                    <a:pt x="302" y="0"/>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22" name="Freeform 121">
              <a:extLst>
                <a:ext uri="{FF2B5EF4-FFF2-40B4-BE49-F238E27FC236}">
                  <a16:creationId xmlns:a16="http://schemas.microsoft.com/office/drawing/2014/main" id="{5ADD8B5A-406E-0541-A8D5-47116B5C8D07}"/>
                </a:ext>
              </a:extLst>
            </p:cNvPr>
            <p:cNvSpPr>
              <a:spLocks/>
            </p:cNvSpPr>
            <p:nvPr/>
          </p:nvSpPr>
          <p:spPr bwMode="auto">
            <a:xfrm>
              <a:off x="1989626" y="2579907"/>
              <a:ext cx="508920" cy="259817"/>
            </a:xfrm>
            <a:custGeom>
              <a:avLst/>
              <a:gdLst>
                <a:gd name="T0" fmla="*/ 285 w 285"/>
                <a:gd name="T1" fmla="*/ 144 h 145"/>
                <a:gd name="T2" fmla="*/ 285 w 285"/>
                <a:gd name="T3" fmla="*/ 54 h 145"/>
                <a:gd name="T4" fmla="*/ 285 w 285"/>
                <a:gd name="T5" fmla="*/ 53 h 145"/>
                <a:gd name="T6" fmla="*/ 282 w 285"/>
                <a:gd name="T7" fmla="*/ 50 h 145"/>
                <a:gd name="T8" fmla="*/ 273 w 285"/>
                <a:gd name="T9" fmla="*/ 42 h 145"/>
                <a:gd name="T10" fmla="*/ 273 w 285"/>
                <a:gd name="T11" fmla="*/ 35 h 145"/>
                <a:gd name="T12" fmla="*/ 270 w 285"/>
                <a:gd name="T13" fmla="*/ 35 h 145"/>
                <a:gd name="T14" fmla="*/ 269 w 285"/>
                <a:gd name="T15" fmla="*/ 16 h 145"/>
                <a:gd name="T16" fmla="*/ 269 w 285"/>
                <a:gd name="T17" fmla="*/ 15 h 145"/>
                <a:gd name="T18" fmla="*/ 269 w 285"/>
                <a:gd name="T19" fmla="*/ 15 h 145"/>
                <a:gd name="T20" fmla="*/ 269 w 285"/>
                <a:gd name="T21" fmla="*/ 15 h 145"/>
                <a:gd name="T22" fmla="*/ 269 w 285"/>
                <a:gd name="T23" fmla="*/ 15 h 145"/>
                <a:gd name="T24" fmla="*/ 265 w 285"/>
                <a:gd name="T25" fmla="*/ 13 h 145"/>
                <a:gd name="T26" fmla="*/ 261 w 285"/>
                <a:gd name="T27" fmla="*/ 13 h 145"/>
                <a:gd name="T28" fmla="*/ 256 w 285"/>
                <a:gd name="T29" fmla="*/ 13 h 145"/>
                <a:gd name="T30" fmla="*/ 256 w 285"/>
                <a:gd name="T31" fmla="*/ 7 h 145"/>
                <a:gd name="T32" fmla="*/ 251 w 285"/>
                <a:gd name="T33" fmla="*/ 0 h 145"/>
                <a:gd name="T34" fmla="*/ 251 w 285"/>
                <a:gd name="T35" fmla="*/ 0 h 145"/>
                <a:gd name="T36" fmla="*/ 1 w 285"/>
                <a:gd name="T37" fmla="*/ 0 h 145"/>
                <a:gd name="T38" fmla="*/ 0 w 285"/>
                <a:gd name="T39" fmla="*/ 0 h 145"/>
                <a:gd name="T40" fmla="*/ 0 w 285"/>
                <a:gd name="T41" fmla="*/ 1 h 145"/>
                <a:gd name="T42" fmla="*/ 0 w 285"/>
                <a:gd name="T43" fmla="*/ 145 h 145"/>
                <a:gd name="T44" fmla="*/ 1 w 285"/>
                <a:gd name="T45" fmla="*/ 145 h 145"/>
                <a:gd name="T46" fmla="*/ 285 w 285"/>
                <a:gd name="T47" fmla="*/ 145 h 145"/>
                <a:gd name="T48" fmla="*/ 285 w 285"/>
                <a:gd name="T49" fmla="*/ 145 h 145"/>
                <a:gd name="T50" fmla="*/ 285 w 285"/>
                <a:gd name="T51" fmla="*/ 144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5" h="145">
                  <a:moveTo>
                    <a:pt x="285" y="144"/>
                  </a:moveTo>
                  <a:cubicBezTo>
                    <a:pt x="285" y="54"/>
                    <a:pt x="285" y="54"/>
                    <a:pt x="285" y="54"/>
                  </a:cubicBezTo>
                  <a:cubicBezTo>
                    <a:pt x="285" y="53"/>
                    <a:pt x="285" y="53"/>
                    <a:pt x="285" y="53"/>
                  </a:cubicBezTo>
                  <a:cubicBezTo>
                    <a:pt x="284" y="53"/>
                    <a:pt x="283" y="52"/>
                    <a:pt x="282" y="50"/>
                  </a:cubicBezTo>
                  <a:cubicBezTo>
                    <a:pt x="273" y="42"/>
                    <a:pt x="273" y="42"/>
                    <a:pt x="273" y="42"/>
                  </a:cubicBezTo>
                  <a:cubicBezTo>
                    <a:pt x="273" y="35"/>
                    <a:pt x="273" y="35"/>
                    <a:pt x="273" y="35"/>
                  </a:cubicBezTo>
                  <a:cubicBezTo>
                    <a:pt x="270" y="35"/>
                    <a:pt x="270" y="35"/>
                    <a:pt x="270" y="35"/>
                  </a:cubicBezTo>
                  <a:cubicBezTo>
                    <a:pt x="269" y="16"/>
                    <a:pt x="269" y="16"/>
                    <a:pt x="269" y="16"/>
                  </a:cubicBezTo>
                  <a:cubicBezTo>
                    <a:pt x="269" y="15"/>
                    <a:pt x="269" y="15"/>
                    <a:pt x="269" y="15"/>
                  </a:cubicBezTo>
                  <a:cubicBezTo>
                    <a:pt x="269" y="15"/>
                    <a:pt x="269" y="15"/>
                    <a:pt x="269" y="15"/>
                  </a:cubicBezTo>
                  <a:cubicBezTo>
                    <a:pt x="269" y="15"/>
                    <a:pt x="269" y="15"/>
                    <a:pt x="269" y="15"/>
                  </a:cubicBezTo>
                  <a:cubicBezTo>
                    <a:pt x="269" y="15"/>
                    <a:pt x="269" y="15"/>
                    <a:pt x="269" y="15"/>
                  </a:cubicBezTo>
                  <a:cubicBezTo>
                    <a:pt x="268" y="14"/>
                    <a:pt x="267" y="13"/>
                    <a:pt x="265" y="13"/>
                  </a:cubicBezTo>
                  <a:cubicBezTo>
                    <a:pt x="261" y="13"/>
                    <a:pt x="261" y="13"/>
                    <a:pt x="261" y="13"/>
                  </a:cubicBezTo>
                  <a:cubicBezTo>
                    <a:pt x="256" y="13"/>
                    <a:pt x="256" y="13"/>
                    <a:pt x="256" y="13"/>
                  </a:cubicBezTo>
                  <a:cubicBezTo>
                    <a:pt x="256" y="7"/>
                    <a:pt x="256" y="7"/>
                    <a:pt x="256" y="7"/>
                  </a:cubicBezTo>
                  <a:cubicBezTo>
                    <a:pt x="251" y="0"/>
                    <a:pt x="251" y="0"/>
                    <a:pt x="251" y="0"/>
                  </a:cubicBezTo>
                  <a:cubicBezTo>
                    <a:pt x="251" y="0"/>
                    <a:pt x="251" y="0"/>
                    <a:pt x="251" y="0"/>
                  </a:cubicBezTo>
                  <a:cubicBezTo>
                    <a:pt x="1" y="0"/>
                    <a:pt x="1" y="0"/>
                    <a:pt x="1" y="0"/>
                  </a:cubicBezTo>
                  <a:cubicBezTo>
                    <a:pt x="0" y="0"/>
                    <a:pt x="0" y="0"/>
                    <a:pt x="0" y="0"/>
                  </a:cubicBezTo>
                  <a:cubicBezTo>
                    <a:pt x="0" y="1"/>
                    <a:pt x="0" y="1"/>
                    <a:pt x="0" y="1"/>
                  </a:cubicBezTo>
                  <a:cubicBezTo>
                    <a:pt x="0" y="145"/>
                    <a:pt x="0" y="145"/>
                    <a:pt x="0" y="145"/>
                  </a:cubicBezTo>
                  <a:cubicBezTo>
                    <a:pt x="1" y="145"/>
                    <a:pt x="1" y="145"/>
                    <a:pt x="1" y="145"/>
                  </a:cubicBezTo>
                  <a:cubicBezTo>
                    <a:pt x="285" y="145"/>
                    <a:pt x="285" y="145"/>
                    <a:pt x="285" y="145"/>
                  </a:cubicBezTo>
                  <a:cubicBezTo>
                    <a:pt x="285" y="145"/>
                    <a:pt x="285" y="145"/>
                    <a:pt x="285" y="145"/>
                  </a:cubicBezTo>
                  <a:lnTo>
                    <a:pt x="285" y="144"/>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23" name="Freeform 122">
              <a:extLst>
                <a:ext uri="{FF2B5EF4-FFF2-40B4-BE49-F238E27FC236}">
                  <a16:creationId xmlns:a16="http://schemas.microsoft.com/office/drawing/2014/main" id="{4B448015-03A7-BB44-BB8E-28F92BD364FF}"/>
                </a:ext>
              </a:extLst>
            </p:cNvPr>
            <p:cNvSpPr>
              <a:spLocks/>
            </p:cNvSpPr>
            <p:nvPr/>
          </p:nvSpPr>
          <p:spPr bwMode="auto">
            <a:xfrm>
              <a:off x="2846755" y="2734369"/>
              <a:ext cx="514277" cy="191068"/>
            </a:xfrm>
            <a:custGeom>
              <a:avLst/>
              <a:gdLst>
                <a:gd name="T0" fmla="*/ 284 w 288"/>
                <a:gd name="T1" fmla="*/ 65 h 107"/>
                <a:gd name="T2" fmla="*/ 282 w 288"/>
                <a:gd name="T3" fmla="*/ 65 h 107"/>
                <a:gd name="T4" fmla="*/ 279 w 288"/>
                <a:gd name="T5" fmla="*/ 64 h 107"/>
                <a:gd name="T6" fmla="*/ 272 w 288"/>
                <a:gd name="T7" fmla="*/ 58 h 107"/>
                <a:gd name="T8" fmla="*/ 270 w 288"/>
                <a:gd name="T9" fmla="*/ 51 h 107"/>
                <a:gd name="T10" fmla="*/ 271 w 288"/>
                <a:gd name="T11" fmla="*/ 42 h 107"/>
                <a:gd name="T12" fmla="*/ 274 w 288"/>
                <a:gd name="T13" fmla="*/ 32 h 107"/>
                <a:gd name="T14" fmla="*/ 272 w 288"/>
                <a:gd name="T15" fmla="*/ 28 h 107"/>
                <a:gd name="T16" fmla="*/ 252 w 288"/>
                <a:gd name="T17" fmla="*/ 21 h 107"/>
                <a:gd name="T18" fmla="*/ 240 w 288"/>
                <a:gd name="T19" fmla="*/ 17 h 107"/>
                <a:gd name="T20" fmla="*/ 232 w 288"/>
                <a:gd name="T21" fmla="*/ 18 h 107"/>
                <a:gd name="T22" fmla="*/ 203 w 288"/>
                <a:gd name="T23" fmla="*/ 12 h 107"/>
                <a:gd name="T24" fmla="*/ 193 w 288"/>
                <a:gd name="T25" fmla="*/ 0 h 107"/>
                <a:gd name="T26" fmla="*/ 183 w 288"/>
                <a:gd name="T27" fmla="*/ 0 h 107"/>
                <a:gd name="T28" fmla="*/ 171 w 288"/>
                <a:gd name="T29" fmla="*/ 5 h 107"/>
                <a:gd name="T30" fmla="*/ 171 w 288"/>
                <a:gd name="T31" fmla="*/ 5 h 107"/>
                <a:gd name="T32" fmla="*/ 158 w 288"/>
                <a:gd name="T33" fmla="*/ 18 h 107"/>
                <a:gd name="T34" fmla="*/ 151 w 288"/>
                <a:gd name="T35" fmla="*/ 25 h 107"/>
                <a:gd name="T36" fmla="*/ 133 w 288"/>
                <a:gd name="T37" fmla="*/ 35 h 107"/>
                <a:gd name="T38" fmla="*/ 136 w 288"/>
                <a:gd name="T39" fmla="*/ 40 h 107"/>
                <a:gd name="T40" fmla="*/ 136 w 288"/>
                <a:gd name="T41" fmla="*/ 47 h 107"/>
                <a:gd name="T42" fmla="*/ 129 w 288"/>
                <a:gd name="T43" fmla="*/ 46 h 107"/>
                <a:gd name="T44" fmla="*/ 122 w 288"/>
                <a:gd name="T45" fmla="*/ 40 h 107"/>
                <a:gd name="T46" fmla="*/ 121 w 288"/>
                <a:gd name="T47" fmla="*/ 41 h 107"/>
                <a:gd name="T48" fmla="*/ 108 w 288"/>
                <a:gd name="T49" fmla="*/ 47 h 107"/>
                <a:gd name="T50" fmla="*/ 103 w 288"/>
                <a:gd name="T51" fmla="*/ 47 h 107"/>
                <a:gd name="T52" fmla="*/ 94 w 288"/>
                <a:gd name="T53" fmla="*/ 47 h 107"/>
                <a:gd name="T54" fmla="*/ 88 w 288"/>
                <a:gd name="T55" fmla="*/ 48 h 107"/>
                <a:gd name="T56" fmla="*/ 78 w 288"/>
                <a:gd name="T57" fmla="*/ 47 h 107"/>
                <a:gd name="T58" fmla="*/ 68 w 288"/>
                <a:gd name="T59" fmla="*/ 41 h 107"/>
                <a:gd name="T60" fmla="*/ 62 w 288"/>
                <a:gd name="T61" fmla="*/ 48 h 107"/>
                <a:gd name="T62" fmla="*/ 63 w 288"/>
                <a:gd name="T63" fmla="*/ 49 h 107"/>
                <a:gd name="T64" fmla="*/ 60 w 288"/>
                <a:gd name="T65" fmla="*/ 54 h 107"/>
                <a:gd name="T66" fmla="*/ 56 w 288"/>
                <a:gd name="T67" fmla="*/ 51 h 107"/>
                <a:gd name="T68" fmla="*/ 41 w 288"/>
                <a:gd name="T69" fmla="*/ 51 h 107"/>
                <a:gd name="T70" fmla="*/ 33 w 288"/>
                <a:gd name="T71" fmla="*/ 53 h 107"/>
                <a:gd name="T72" fmla="*/ 22 w 288"/>
                <a:gd name="T73" fmla="*/ 63 h 107"/>
                <a:gd name="T74" fmla="*/ 12 w 288"/>
                <a:gd name="T75" fmla="*/ 63 h 107"/>
                <a:gd name="T76" fmla="*/ 8 w 288"/>
                <a:gd name="T77" fmla="*/ 92 h 107"/>
                <a:gd name="T78" fmla="*/ 0 w 288"/>
                <a:gd name="T79" fmla="*/ 106 h 107"/>
                <a:gd name="T80" fmla="*/ 56 w 288"/>
                <a:gd name="T81" fmla="*/ 107 h 107"/>
                <a:gd name="T82" fmla="*/ 264 w 288"/>
                <a:gd name="T83" fmla="*/ 94 h 107"/>
                <a:gd name="T84" fmla="*/ 265 w 288"/>
                <a:gd name="T85" fmla="*/ 94 h 107"/>
                <a:gd name="T86" fmla="*/ 271 w 288"/>
                <a:gd name="T87" fmla="*/ 90 h 107"/>
                <a:gd name="T88" fmla="*/ 288 w 288"/>
                <a:gd name="T89" fmla="*/ 81 h 107"/>
                <a:gd name="T90" fmla="*/ 288 w 288"/>
                <a:gd name="T91" fmla="*/ 76 h 107"/>
                <a:gd name="T92" fmla="*/ 288 w 288"/>
                <a:gd name="T93" fmla="*/ 71 h 107"/>
                <a:gd name="T94" fmla="*/ 286 w 288"/>
                <a:gd name="T95" fmla="*/ 68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88" h="107">
                  <a:moveTo>
                    <a:pt x="286" y="68"/>
                  </a:moveTo>
                  <a:cubicBezTo>
                    <a:pt x="285" y="67"/>
                    <a:pt x="284" y="66"/>
                    <a:pt x="284" y="65"/>
                  </a:cubicBezTo>
                  <a:cubicBezTo>
                    <a:pt x="283" y="64"/>
                    <a:pt x="283" y="64"/>
                    <a:pt x="283" y="64"/>
                  </a:cubicBezTo>
                  <a:cubicBezTo>
                    <a:pt x="282" y="65"/>
                    <a:pt x="282" y="65"/>
                    <a:pt x="282" y="65"/>
                  </a:cubicBezTo>
                  <a:cubicBezTo>
                    <a:pt x="281" y="65"/>
                    <a:pt x="281" y="65"/>
                    <a:pt x="281" y="65"/>
                  </a:cubicBezTo>
                  <a:cubicBezTo>
                    <a:pt x="280" y="65"/>
                    <a:pt x="279" y="65"/>
                    <a:pt x="279" y="64"/>
                  </a:cubicBezTo>
                  <a:cubicBezTo>
                    <a:pt x="277" y="62"/>
                    <a:pt x="276" y="61"/>
                    <a:pt x="275" y="60"/>
                  </a:cubicBezTo>
                  <a:cubicBezTo>
                    <a:pt x="274" y="59"/>
                    <a:pt x="273" y="59"/>
                    <a:pt x="272" y="58"/>
                  </a:cubicBezTo>
                  <a:cubicBezTo>
                    <a:pt x="271" y="56"/>
                    <a:pt x="271" y="56"/>
                    <a:pt x="271" y="56"/>
                  </a:cubicBezTo>
                  <a:cubicBezTo>
                    <a:pt x="270" y="51"/>
                    <a:pt x="270" y="51"/>
                    <a:pt x="270" y="51"/>
                  </a:cubicBezTo>
                  <a:cubicBezTo>
                    <a:pt x="270" y="50"/>
                    <a:pt x="270" y="50"/>
                    <a:pt x="270" y="49"/>
                  </a:cubicBezTo>
                  <a:cubicBezTo>
                    <a:pt x="270" y="47"/>
                    <a:pt x="271" y="44"/>
                    <a:pt x="271" y="42"/>
                  </a:cubicBezTo>
                  <a:cubicBezTo>
                    <a:pt x="271" y="41"/>
                    <a:pt x="271" y="39"/>
                    <a:pt x="272" y="36"/>
                  </a:cubicBezTo>
                  <a:cubicBezTo>
                    <a:pt x="274" y="32"/>
                    <a:pt x="274" y="32"/>
                    <a:pt x="274" y="32"/>
                  </a:cubicBezTo>
                  <a:cubicBezTo>
                    <a:pt x="274" y="30"/>
                    <a:pt x="274" y="30"/>
                    <a:pt x="274" y="30"/>
                  </a:cubicBezTo>
                  <a:cubicBezTo>
                    <a:pt x="272" y="28"/>
                    <a:pt x="272" y="28"/>
                    <a:pt x="272" y="28"/>
                  </a:cubicBezTo>
                  <a:cubicBezTo>
                    <a:pt x="265" y="21"/>
                    <a:pt x="265" y="21"/>
                    <a:pt x="265" y="21"/>
                  </a:cubicBezTo>
                  <a:cubicBezTo>
                    <a:pt x="252" y="21"/>
                    <a:pt x="252" y="21"/>
                    <a:pt x="252" y="21"/>
                  </a:cubicBezTo>
                  <a:cubicBezTo>
                    <a:pt x="252" y="21"/>
                    <a:pt x="246" y="21"/>
                    <a:pt x="243" y="18"/>
                  </a:cubicBezTo>
                  <a:cubicBezTo>
                    <a:pt x="242" y="18"/>
                    <a:pt x="241" y="17"/>
                    <a:pt x="240" y="17"/>
                  </a:cubicBezTo>
                  <a:cubicBezTo>
                    <a:pt x="237" y="17"/>
                    <a:pt x="235" y="18"/>
                    <a:pt x="235" y="18"/>
                  </a:cubicBezTo>
                  <a:cubicBezTo>
                    <a:pt x="232" y="18"/>
                    <a:pt x="232" y="18"/>
                    <a:pt x="232" y="18"/>
                  </a:cubicBezTo>
                  <a:cubicBezTo>
                    <a:pt x="229" y="18"/>
                    <a:pt x="228" y="13"/>
                    <a:pt x="227" y="12"/>
                  </a:cubicBezTo>
                  <a:cubicBezTo>
                    <a:pt x="203" y="12"/>
                    <a:pt x="203" y="12"/>
                    <a:pt x="203" y="12"/>
                  </a:cubicBezTo>
                  <a:cubicBezTo>
                    <a:pt x="198" y="6"/>
                    <a:pt x="198" y="6"/>
                    <a:pt x="198" y="6"/>
                  </a:cubicBezTo>
                  <a:cubicBezTo>
                    <a:pt x="193" y="0"/>
                    <a:pt x="193" y="0"/>
                    <a:pt x="193" y="0"/>
                  </a:cubicBezTo>
                  <a:cubicBezTo>
                    <a:pt x="183" y="0"/>
                    <a:pt x="183" y="0"/>
                    <a:pt x="183" y="0"/>
                  </a:cubicBezTo>
                  <a:cubicBezTo>
                    <a:pt x="183" y="0"/>
                    <a:pt x="183" y="0"/>
                    <a:pt x="183" y="0"/>
                  </a:cubicBezTo>
                  <a:cubicBezTo>
                    <a:pt x="178" y="5"/>
                    <a:pt x="178" y="5"/>
                    <a:pt x="178" y="5"/>
                  </a:cubicBezTo>
                  <a:cubicBezTo>
                    <a:pt x="171" y="5"/>
                    <a:pt x="171" y="5"/>
                    <a:pt x="171" y="5"/>
                  </a:cubicBezTo>
                  <a:cubicBezTo>
                    <a:pt x="171" y="5"/>
                    <a:pt x="171" y="5"/>
                    <a:pt x="171" y="5"/>
                  </a:cubicBezTo>
                  <a:cubicBezTo>
                    <a:pt x="171" y="5"/>
                    <a:pt x="171" y="5"/>
                    <a:pt x="171" y="5"/>
                  </a:cubicBezTo>
                  <a:cubicBezTo>
                    <a:pt x="171" y="5"/>
                    <a:pt x="165" y="9"/>
                    <a:pt x="161" y="9"/>
                  </a:cubicBezTo>
                  <a:cubicBezTo>
                    <a:pt x="157" y="10"/>
                    <a:pt x="158" y="17"/>
                    <a:pt x="158" y="18"/>
                  </a:cubicBezTo>
                  <a:cubicBezTo>
                    <a:pt x="158" y="19"/>
                    <a:pt x="158" y="19"/>
                    <a:pt x="158" y="19"/>
                  </a:cubicBezTo>
                  <a:cubicBezTo>
                    <a:pt x="151" y="25"/>
                    <a:pt x="151" y="25"/>
                    <a:pt x="151" y="25"/>
                  </a:cubicBezTo>
                  <a:cubicBezTo>
                    <a:pt x="151" y="25"/>
                    <a:pt x="144" y="30"/>
                    <a:pt x="136" y="33"/>
                  </a:cubicBezTo>
                  <a:cubicBezTo>
                    <a:pt x="134" y="34"/>
                    <a:pt x="133" y="35"/>
                    <a:pt x="133" y="35"/>
                  </a:cubicBezTo>
                  <a:cubicBezTo>
                    <a:pt x="134" y="36"/>
                    <a:pt x="134" y="36"/>
                    <a:pt x="134" y="36"/>
                  </a:cubicBezTo>
                  <a:cubicBezTo>
                    <a:pt x="136" y="37"/>
                    <a:pt x="137" y="38"/>
                    <a:pt x="136" y="40"/>
                  </a:cubicBezTo>
                  <a:cubicBezTo>
                    <a:pt x="135" y="42"/>
                    <a:pt x="135" y="44"/>
                    <a:pt x="136" y="45"/>
                  </a:cubicBezTo>
                  <a:cubicBezTo>
                    <a:pt x="136" y="47"/>
                    <a:pt x="136" y="47"/>
                    <a:pt x="136" y="47"/>
                  </a:cubicBezTo>
                  <a:cubicBezTo>
                    <a:pt x="129" y="47"/>
                    <a:pt x="129" y="47"/>
                    <a:pt x="129" y="47"/>
                  </a:cubicBezTo>
                  <a:cubicBezTo>
                    <a:pt x="129" y="46"/>
                    <a:pt x="129" y="46"/>
                    <a:pt x="129" y="46"/>
                  </a:cubicBezTo>
                  <a:cubicBezTo>
                    <a:pt x="128" y="45"/>
                    <a:pt x="126" y="42"/>
                    <a:pt x="124" y="41"/>
                  </a:cubicBezTo>
                  <a:cubicBezTo>
                    <a:pt x="123" y="40"/>
                    <a:pt x="123" y="40"/>
                    <a:pt x="122" y="40"/>
                  </a:cubicBezTo>
                  <a:cubicBezTo>
                    <a:pt x="122" y="40"/>
                    <a:pt x="121" y="40"/>
                    <a:pt x="121" y="41"/>
                  </a:cubicBezTo>
                  <a:cubicBezTo>
                    <a:pt x="121" y="41"/>
                    <a:pt x="121" y="41"/>
                    <a:pt x="121" y="41"/>
                  </a:cubicBezTo>
                  <a:cubicBezTo>
                    <a:pt x="114" y="41"/>
                    <a:pt x="114" y="41"/>
                    <a:pt x="114" y="41"/>
                  </a:cubicBezTo>
                  <a:cubicBezTo>
                    <a:pt x="108" y="47"/>
                    <a:pt x="108" y="47"/>
                    <a:pt x="108" y="47"/>
                  </a:cubicBezTo>
                  <a:cubicBezTo>
                    <a:pt x="103" y="47"/>
                    <a:pt x="103" y="47"/>
                    <a:pt x="103" y="47"/>
                  </a:cubicBezTo>
                  <a:cubicBezTo>
                    <a:pt x="103" y="47"/>
                    <a:pt x="103" y="47"/>
                    <a:pt x="103" y="47"/>
                  </a:cubicBezTo>
                  <a:cubicBezTo>
                    <a:pt x="103" y="47"/>
                    <a:pt x="101" y="47"/>
                    <a:pt x="98" y="47"/>
                  </a:cubicBezTo>
                  <a:cubicBezTo>
                    <a:pt x="97" y="47"/>
                    <a:pt x="95" y="47"/>
                    <a:pt x="94" y="47"/>
                  </a:cubicBezTo>
                  <a:cubicBezTo>
                    <a:pt x="92" y="48"/>
                    <a:pt x="91" y="48"/>
                    <a:pt x="91" y="48"/>
                  </a:cubicBezTo>
                  <a:cubicBezTo>
                    <a:pt x="88" y="48"/>
                    <a:pt x="88" y="48"/>
                    <a:pt x="88" y="48"/>
                  </a:cubicBezTo>
                  <a:cubicBezTo>
                    <a:pt x="89" y="47"/>
                    <a:pt x="89" y="47"/>
                    <a:pt x="89" y="47"/>
                  </a:cubicBezTo>
                  <a:cubicBezTo>
                    <a:pt x="78" y="47"/>
                    <a:pt x="78" y="47"/>
                    <a:pt x="78" y="47"/>
                  </a:cubicBezTo>
                  <a:cubicBezTo>
                    <a:pt x="70" y="45"/>
                    <a:pt x="70" y="45"/>
                    <a:pt x="70" y="45"/>
                  </a:cubicBezTo>
                  <a:cubicBezTo>
                    <a:pt x="68" y="41"/>
                    <a:pt x="68" y="41"/>
                    <a:pt x="68" y="41"/>
                  </a:cubicBezTo>
                  <a:cubicBezTo>
                    <a:pt x="64" y="46"/>
                    <a:pt x="64" y="46"/>
                    <a:pt x="64" y="46"/>
                  </a:cubicBezTo>
                  <a:cubicBezTo>
                    <a:pt x="63" y="47"/>
                    <a:pt x="63" y="47"/>
                    <a:pt x="62" y="48"/>
                  </a:cubicBezTo>
                  <a:cubicBezTo>
                    <a:pt x="63" y="48"/>
                    <a:pt x="63" y="48"/>
                    <a:pt x="63" y="48"/>
                  </a:cubicBezTo>
                  <a:cubicBezTo>
                    <a:pt x="63" y="49"/>
                    <a:pt x="63" y="49"/>
                    <a:pt x="63" y="49"/>
                  </a:cubicBezTo>
                  <a:cubicBezTo>
                    <a:pt x="63" y="49"/>
                    <a:pt x="63" y="50"/>
                    <a:pt x="62" y="51"/>
                  </a:cubicBezTo>
                  <a:cubicBezTo>
                    <a:pt x="62" y="53"/>
                    <a:pt x="61" y="54"/>
                    <a:pt x="60" y="54"/>
                  </a:cubicBezTo>
                  <a:cubicBezTo>
                    <a:pt x="60" y="54"/>
                    <a:pt x="60" y="54"/>
                    <a:pt x="60" y="54"/>
                  </a:cubicBezTo>
                  <a:cubicBezTo>
                    <a:pt x="58" y="54"/>
                    <a:pt x="56" y="52"/>
                    <a:pt x="56" y="51"/>
                  </a:cubicBezTo>
                  <a:cubicBezTo>
                    <a:pt x="41" y="51"/>
                    <a:pt x="41" y="51"/>
                    <a:pt x="41" y="51"/>
                  </a:cubicBezTo>
                  <a:cubicBezTo>
                    <a:pt x="41" y="51"/>
                    <a:pt x="41" y="51"/>
                    <a:pt x="41" y="51"/>
                  </a:cubicBezTo>
                  <a:cubicBezTo>
                    <a:pt x="40" y="51"/>
                    <a:pt x="40" y="51"/>
                    <a:pt x="40" y="51"/>
                  </a:cubicBezTo>
                  <a:cubicBezTo>
                    <a:pt x="37" y="52"/>
                    <a:pt x="34" y="53"/>
                    <a:pt x="33" y="53"/>
                  </a:cubicBezTo>
                  <a:cubicBezTo>
                    <a:pt x="26" y="58"/>
                    <a:pt x="26" y="58"/>
                    <a:pt x="26" y="58"/>
                  </a:cubicBezTo>
                  <a:cubicBezTo>
                    <a:pt x="22" y="63"/>
                    <a:pt x="22" y="63"/>
                    <a:pt x="22" y="63"/>
                  </a:cubicBezTo>
                  <a:cubicBezTo>
                    <a:pt x="12" y="63"/>
                    <a:pt x="12" y="63"/>
                    <a:pt x="12" y="63"/>
                  </a:cubicBezTo>
                  <a:cubicBezTo>
                    <a:pt x="12" y="63"/>
                    <a:pt x="12" y="63"/>
                    <a:pt x="12" y="63"/>
                  </a:cubicBezTo>
                  <a:cubicBezTo>
                    <a:pt x="14" y="75"/>
                    <a:pt x="14" y="75"/>
                    <a:pt x="14" y="75"/>
                  </a:cubicBezTo>
                  <a:cubicBezTo>
                    <a:pt x="17" y="85"/>
                    <a:pt x="9" y="91"/>
                    <a:pt x="8" y="92"/>
                  </a:cubicBezTo>
                  <a:cubicBezTo>
                    <a:pt x="7" y="92"/>
                    <a:pt x="7" y="92"/>
                    <a:pt x="7" y="92"/>
                  </a:cubicBezTo>
                  <a:cubicBezTo>
                    <a:pt x="0" y="106"/>
                    <a:pt x="0" y="106"/>
                    <a:pt x="0" y="106"/>
                  </a:cubicBezTo>
                  <a:cubicBezTo>
                    <a:pt x="0" y="107"/>
                    <a:pt x="0" y="107"/>
                    <a:pt x="0" y="107"/>
                  </a:cubicBezTo>
                  <a:cubicBezTo>
                    <a:pt x="56" y="107"/>
                    <a:pt x="56" y="107"/>
                    <a:pt x="56" y="107"/>
                  </a:cubicBezTo>
                  <a:cubicBezTo>
                    <a:pt x="56" y="94"/>
                    <a:pt x="56" y="94"/>
                    <a:pt x="56" y="94"/>
                  </a:cubicBezTo>
                  <a:cubicBezTo>
                    <a:pt x="264" y="94"/>
                    <a:pt x="264" y="94"/>
                    <a:pt x="264" y="94"/>
                  </a:cubicBezTo>
                  <a:cubicBezTo>
                    <a:pt x="265" y="94"/>
                    <a:pt x="265" y="94"/>
                    <a:pt x="265" y="94"/>
                  </a:cubicBezTo>
                  <a:cubicBezTo>
                    <a:pt x="265" y="94"/>
                    <a:pt x="265" y="94"/>
                    <a:pt x="265" y="94"/>
                  </a:cubicBezTo>
                  <a:cubicBezTo>
                    <a:pt x="267" y="93"/>
                    <a:pt x="267" y="93"/>
                    <a:pt x="267" y="93"/>
                  </a:cubicBezTo>
                  <a:cubicBezTo>
                    <a:pt x="268" y="92"/>
                    <a:pt x="270" y="90"/>
                    <a:pt x="271" y="90"/>
                  </a:cubicBezTo>
                  <a:cubicBezTo>
                    <a:pt x="274" y="88"/>
                    <a:pt x="277" y="86"/>
                    <a:pt x="278" y="85"/>
                  </a:cubicBezTo>
                  <a:cubicBezTo>
                    <a:pt x="288" y="81"/>
                    <a:pt x="288" y="81"/>
                    <a:pt x="288" y="81"/>
                  </a:cubicBezTo>
                  <a:cubicBezTo>
                    <a:pt x="287" y="80"/>
                    <a:pt x="287" y="80"/>
                    <a:pt x="287" y="80"/>
                  </a:cubicBezTo>
                  <a:cubicBezTo>
                    <a:pt x="287" y="79"/>
                    <a:pt x="287" y="77"/>
                    <a:pt x="288" y="76"/>
                  </a:cubicBezTo>
                  <a:cubicBezTo>
                    <a:pt x="288" y="74"/>
                    <a:pt x="288" y="74"/>
                    <a:pt x="288" y="73"/>
                  </a:cubicBezTo>
                  <a:cubicBezTo>
                    <a:pt x="288" y="72"/>
                    <a:pt x="288" y="72"/>
                    <a:pt x="288" y="71"/>
                  </a:cubicBezTo>
                  <a:cubicBezTo>
                    <a:pt x="288" y="71"/>
                    <a:pt x="288" y="71"/>
                    <a:pt x="288" y="71"/>
                  </a:cubicBezTo>
                  <a:cubicBezTo>
                    <a:pt x="288" y="70"/>
                    <a:pt x="287" y="69"/>
                    <a:pt x="286" y="68"/>
                  </a:cubicBez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24" name="Freeform 123">
              <a:extLst>
                <a:ext uri="{FF2B5EF4-FFF2-40B4-BE49-F238E27FC236}">
                  <a16:creationId xmlns:a16="http://schemas.microsoft.com/office/drawing/2014/main" id="{0F22D2A5-8F56-744C-8245-ABF5ACB18214}"/>
                </a:ext>
              </a:extLst>
            </p:cNvPr>
            <p:cNvSpPr>
              <a:spLocks/>
            </p:cNvSpPr>
            <p:nvPr/>
          </p:nvSpPr>
          <p:spPr bwMode="auto">
            <a:xfrm>
              <a:off x="2355692" y="2290626"/>
              <a:ext cx="439278" cy="282138"/>
            </a:xfrm>
            <a:custGeom>
              <a:avLst/>
              <a:gdLst>
                <a:gd name="T0" fmla="*/ 0 w 246"/>
                <a:gd name="T1" fmla="*/ 40 h 158"/>
                <a:gd name="T2" fmla="*/ 0 w 246"/>
                <a:gd name="T3" fmla="*/ 40 h 158"/>
                <a:gd name="T4" fmla="*/ 12 w 246"/>
                <a:gd name="T5" fmla="*/ 59 h 158"/>
                <a:gd name="T6" fmla="*/ 12 w 246"/>
                <a:gd name="T7" fmla="*/ 89 h 158"/>
                <a:gd name="T8" fmla="*/ 24 w 246"/>
                <a:gd name="T9" fmla="*/ 94 h 158"/>
                <a:gd name="T10" fmla="*/ 24 w 246"/>
                <a:gd name="T11" fmla="*/ 120 h 158"/>
                <a:gd name="T12" fmla="*/ 26 w 246"/>
                <a:gd name="T13" fmla="*/ 138 h 158"/>
                <a:gd name="T14" fmla="*/ 26 w 246"/>
                <a:gd name="T15" fmla="*/ 139 h 158"/>
                <a:gd name="T16" fmla="*/ 26 w 246"/>
                <a:gd name="T17" fmla="*/ 139 h 158"/>
                <a:gd name="T18" fmla="*/ 26 w 246"/>
                <a:gd name="T19" fmla="*/ 139 h 158"/>
                <a:gd name="T20" fmla="*/ 188 w 246"/>
                <a:gd name="T21" fmla="*/ 139 h 158"/>
                <a:gd name="T22" fmla="*/ 195 w 246"/>
                <a:gd name="T23" fmla="*/ 158 h 158"/>
                <a:gd name="T24" fmla="*/ 195 w 246"/>
                <a:gd name="T25" fmla="*/ 158 h 158"/>
                <a:gd name="T26" fmla="*/ 210 w 246"/>
                <a:gd name="T27" fmla="*/ 139 h 158"/>
                <a:gd name="T28" fmla="*/ 215 w 246"/>
                <a:gd name="T29" fmla="*/ 118 h 158"/>
                <a:gd name="T30" fmla="*/ 224 w 246"/>
                <a:gd name="T31" fmla="*/ 101 h 158"/>
                <a:gd name="T32" fmla="*/ 234 w 246"/>
                <a:gd name="T33" fmla="*/ 89 h 158"/>
                <a:gd name="T34" fmla="*/ 246 w 246"/>
                <a:gd name="T35" fmla="*/ 68 h 158"/>
                <a:gd name="T36" fmla="*/ 234 w 246"/>
                <a:gd name="T37" fmla="*/ 56 h 158"/>
                <a:gd name="T38" fmla="*/ 228 w 246"/>
                <a:gd name="T39" fmla="*/ 49 h 158"/>
                <a:gd name="T40" fmla="*/ 228 w 246"/>
                <a:gd name="T41" fmla="*/ 49 h 158"/>
                <a:gd name="T42" fmla="*/ 224 w 246"/>
                <a:gd name="T43" fmla="*/ 44 h 158"/>
                <a:gd name="T44" fmla="*/ 212 w 246"/>
                <a:gd name="T45" fmla="*/ 25 h 158"/>
                <a:gd name="T46" fmla="*/ 205 w 246"/>
                <a:gd name="T47" fmla="*/ 14 h 158"/>
                <a:gd name="T48" fmla="*/ 205 w 246"/>
                <a:gd name="T49" fmla="*/ 14 h 158"/>
                <a:gd name="T50" fmla="*/ 203 w 246"/>
                <a:gd name="T51" fmla="*/ 0 h 158"/>
                <a:gd name="T52" fmla="*/ 13 w 246"/>
                <a:gd name="T53" fmla="*/ 0 h 158"/>
                <a:gd name="T54" fmla="*/ 13 w 246"/>
                <a:gd name="T55" fmla="*/ 27 h 158"/>
                <a:gd name="T56" fmla="*/ 0 w 246"/>
                <a:gd name="T57" fmla="*/ 4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6" h="158">
                  <a:moveTo>
                    <a:pt x="0" y="40"/>
                  </a:moveTo>
                  <a:cubicBezTo>
                    <a:pt x="0" y="40"/>
                    <a:pt x="0" y="40"/>
                    <a:pt x="0" y="40"/>
                  </a:cubicBezTo>
                  <a:cubicBezTo>
                    <a:pt x="12" y="59"/>
                    <a:pt x="12" y="59"/>
                    <a:pt x="12" y="59"/>
                  </a:cubicBezTo>
                  <a:cubicBezTo>
                    <a:pt x="12" y="89"/>
                    <a:pt x="12" y="89"/>
                    <a:pt x="12" y="89"/>
                  </a:cubicBezTo>
                  <a:cubicBezTo>
                    <a:pt x="24" y="94"/>
                    <a:pt x="24" y="94"/>
                    <a:pt x="24" y="94"/>
                  </a:cubicBezTo>
                  <a:cubicBezTo>
                    <a:pt x="24" y="120"/>
                    <a:pt x="24" y="120"/>
                    <a:pt x="24" y="120"/>
                  </a:cubicBezTo>
                  <a:cubicBezTo>
                    <a:pt x="26" y="138"/>
                    <a:pt x="26" y="138"/>
                    <a:pt x="26" y="138"/>
                  </a:cubicBezTo>
                  <a:cubicBezTo>
                    <a:pt x="26" y="139"/>
                    <a:pt x="26" y="139"/>
                    <a:pt x="26" y="139"/>
                  </a:cubicBezTo>
                  <a:cubicBezTo>
                    <a:pt x="26" y="139"/>
                    <a:pt x="26" y="139"/>
                    <a:pt x="26" y="139"/>
                  </a:cubicBezTo>
                  <a:cubicBezTo>
                    <a:pt x="26" y="139"/>
                    <a:pt x="26" y="139"/>
                    <a:pt x="26" y="139"/>
                  </a:cubicBezTo>
                  <a:cubicBezTo>
                    <a:pt x="188" y="139"/>
                    <a:pt x="188" y="139"/>
                    <a:pt x="188" y="139"/>
                  </a:cubicBezTo>
                  <a:cubicBezTo>
                    <a:pt x="195" y="158"/>
                    <a:pt x="195" y="158"/>
                    <a:pt x="195" y="158"/>
                  </a:cubicBezTo>
                  <a:cubicBezTo>
                    <a:pt x="195" y="158"/>
                    <a:pt x="195" y="158"/>
                    <a:pt x="195" y="158"/>
                  </a:cubicBezTo>
                  <a:cubicBezTo>
                    <a:pt x="210" y="139"/>
                    <a:pt x="210" y="139"/>
                    <a:pt x="210" y="139"/>
                  </a:cubicBezTo>
                  <a:cubicBezTo>
                    <a:pt x="215" y="118"/>
                    <a:pt x="215" y="118"/>
                    <a:pt x="215" y="118"/>
                  </a:cubicBezTo>
                  <a:cubicBezTo>
                    <a:pt x="224" y="101"/>
                    <a:pt x="224" y="101"/>
                    <a:pt x="224" y="101"/>
                  </a:cubicBezTo>
                  <a:cubicBezTo>
                    <a:pt x="234" y="89"/>
                    <a:pt x="234" y="89"/>
                    <a:pt x="234" y="89"/>
                  </a:cubicBezTo>
                  <a:cubicBezTo>
                    <a:pt x="246" y="68"/>
                    <a:pt x="246" y="68"/>
                    <a:pt x="246" y="68"/>
                  </a:cubicBezTo>
                  <a:cubicBezTo>
                    <a:pt x="234" y="56"/>
                    <a:pt x="234" y="56"/>
                    <a:pt x="234" y="56"/>
                  </a:cubicBezTo>
                  <a:cubicBezTo>
                    <a:pt x="228" y="49"/>
                    <a:pt x="228" y="49"/>
                    <a:pt x="228" y="49"/>
                  </a:cubicBezTo>
                  <a:cubicBezTo>
                    <a:pt x="228" y="49"/>
                    <a:pt x="228" y="49"/>
                    <a:pt x="228" y="49"/>
                  </a:cubicBezTo>
                  <a:cubicBezTo>
                    <a:pt x="224" y="44"/>
                    <a:pt x="224" y="44"/>
                    <a:pt x="224" y="44"/>
                  </a:cubicBezTo>
                  <a:cubicBezTo>
                    <a:pt x="212" y="25"/>
                    <a:pt x="212" y="25"/>
                    <a:pt x="212" y="25"/>
                  </a:cubicBezTo>
                  <a:cubicBezTo>
                    <a:pt x="205" y="14"/>
                    <a:pt x="205" y="14"/>
                    <a:pt x="205" y="14"/>
                  </a:cubicBezTo>
                  <a:cubicBezTo>
                    <a:pt x="205" y="14"/>
                    <a:pt x="205" y="14"/>
                    <a:pt x="205" y="14"/>
                  </a:cubicBezTo>
                  <a:cubicBezTo>
                    <a:pt x="205" y="12"/>
                    <a:pt x="204" y="6"/>
                    <a:pt x="203" y="0"/>
                  </a:cubicBezTo>
                  <a:cubicBezTo>
                    <a:pt x="13" y="0"/>
                    <a:pt x="13" y="0"/>
                    <a:pt x="13" y="0"/>
                  </a:cubicBezTo>
                  <a:cubicBezTo>
                    <a:pt x="13" y="27"/>
                    <a:pt x="13" y="27"/>
                    <a:pt x="13" y="27"/>
                  </a:cubicBezTo>
                  <a:lnTo>
                    <a:pt x="0" y="40"/>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25" name="Freeform 124">
              <a:extLst>
                <a:ext uri="{FF2B5EF4-FFF2-40B4-BE49-F238E27FC236}">
                  <a16:creationId xmlns:a16="http://schemas.microsoft.com/office/drawing/2014/main" id="{9D9B50FE-8F0B-8B46-B45D-BDFB3A7F49B4}"/>
                </a:ext>
              </a:extLst>
            </p:cNvPr>
            <p:cNvSpPr>
              <a:spLocks/>
            </p:cNvSpPr>
            <p:nvPr/>
          </p:nvSpPr>
          <p:spPr bwMode="auto">
            <a:xfrm>
              <a:off x="1843200" y="2074558"/>
              <a:ext cx="535705" cy="287495"/>
            </a:xfrm>
            <a:custGeom>
              <a:avLst/>
              <a:gdLst>
                <a:gd name="T0" fmla="*/ 0 w 600"/>
                <a:gd name="T1" fmla="*/ 272 h 322"/>
                <a:gd name="T2" fmla="*/ 416 w 600"/>
                <a:gd name="T3" fmla="*/ 272 h 322"/>
                <a:gd name="T4" fmla="*/ 444 w 600"/>
                <a:gd name="T5" fmla="*/ 294 h 322"/>
                <a:gd name="T6" fmla="*/ 526 w 600"/>
                <a:gd name="T7" fmla="*/ 294 h 322"/>
                <a:gd name="T8" fmla="*/ 550 w 600"/>
                <a:gd name="T9" fmla="*/ 312 h 322"/>
                <a:gd name="T10" fmla="*/ 574 w 600"/>
                <a:gd name="T11" fmla="*/ 322 h 322"/>
                <a:gd name="T12" fmla="*/ 574 w 600"/>
                <a:gd name="T13" fmla="*/ 322 h 322"/>
                <a:gd name="T14" fmla="*/ 600 w 600"/>
                <a:gd name="T15" fmla="*/ 296 h 322"/>
                <a:gd name="T16" fmla="*/ 600 w 600"/>
                <a:gd name="T17" fmla="*/ 242 h 322"/>
                <a:gd name="T18" fmla="*/ 598 w 600"/>
                <a:gd name="T19" fmla="*/ 242 h 322"/>
                <a:gd name="T20" fmla="*/ 598 w 600"/>
                <a:gd name="T21" fmla="*/ 240 h 322"/>
                <a:gd name="T22" fmla="*/ 598 w 600"/>
                <a:gd name="T23" fmla="*/ 104 h 322"/>
                <a:gd name="T24" fmla="*/ 574 w 600"/>
                <a:gd name="T25" fmla="*/ 76 h 322"/>
                <a:gd name="T26" fmla="*/ 574 w 600"/>
                <a:gd name="T27" fmla="*/ 0 h 322"/>
                <a:gd name="T28" fmla="*/ 2 w 600"/>
                <a:gd name="T29" fmla="*/ 0 h 322"/>
                <a:gd name="T30" fmla="*/ 2 w 600"/>
                <a:gd name="T31" fmla="*/ 98 h 322"/>
                <a:gd name="T32" fmla="*/ 2 w 600"/>
                <a:gd name="T33" fmla="*/ 100 h 322"/>
                <a:gd name="T34" fmla="*/ 0 w 600"/>
                <a:gd name="T35" fmla="*/ 100 h 322"/>
                <a:gd name="T36" fmla="*/ 0 w 600"/>
                <a:gd name="T37" fmla="*/ 270 h 322"/>
                <a:gd name="T38" fmla="*/ 0 w 600"/>
                <a:gd name="T39" fmla="*/ 272 h 322"/>
                <a:gd name="T40" fmla="*/ 0 w 600"/>
                <a:gd name="T41" fmla="*/ 272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00" h="322">
                  <a:moveTo>
                    <a:pt x="0" y="272"/>
                  </a:moveTo>
                  <a:lnTo>
                    <a:pt x="416" y="272"/>
                  </a:lnTo>
                  <a:lnTo>
                    <a:pt x="444" y="294"/>
                  </a:lnTo>
                  <a:lnTo>
                    <a:pt x="526" y="294"/>
                  </a:lnTo>
                  <a:lnTo>
                    <a:pt x="550" y="312"/>
                  </a:lnTo>
                  <a:lnTo>
                    <a:pt x="574" y="322"/>
                  </a:lnTo>
                  <a:lnTo>
                    <a:pt x="574" y="322"/>
                  </a:lnTo>
                  <a:lnTo>
                    <a:pt x="600" y="296"/>
                  </a:lnTo>
                  <a:lnTo>
                    <a:pt x="600" y="242"/>
                  </a:lnTo>
                  <a:lnTo>
                    <a:pt x="598" y="242"/>
                  </a:lnTo>
                  <a:lnTo>
                    <a:pt x="598" y="240"/>
                  </a:lnTo>
                  <a:lnTo>
                    <a:pt x="598" y="104"/>
                  </a:lnTo>
                  <a:lnTo>
                    <a:pt x="574" y="76"/>
                  </a:lnTo>
                  <a:lnTo>
                    <a:pt x="574" y="0"/>
                  </a:lnTo>
                  <a:lnTo>
                    <a:pt x="2" y="0"/>
                  </a:lnTo>
                  <a:lnTo>
                    <a:pt x="2" y="98"/>
                  </a:lnTo>
                  <a:lnTo>
                    <a:pt x="2" y="100"/>
                  </a:lnTo>
                  <a:lnTo>
                    <a:pt x="0" y="100"/>
                  </a:lnTo>
                  <a:lnTo>
                    <a:pt x="0" y="270"/>
                  </a:lnTo>
                  <a:lnTo>
                    <a:pt x="0" y="272"/>
                  </a:lnTo>
                  <a:lnTo>
                    <a:pt x="0" y="272"/>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26" name="Freeform 125">
              <a:extLst>
                <a:ext uri="{FF2B5EF4-FFF2-40B4-BE49-F238E27FC236}">
                  <a16:creationId xmlns:a16="http://schemas.microsoft.com/office/drawing/2014/main" id="{33E519E4-83A8-D14E-812B-BDDA1E9B1648}"/>
                </a:ext>
              </a:extLst>
            </p:cNvPr>
            <p:cNvSpPr>
              <a:spLocks/>
            </p:cNvSpPr>
            <p:nvPr/>
          </p:nvSpPr>
          <p:spPr bwMode="auto">
            <a:xfrm>
              <a:off x="3999415" y="2201342"/>
              <a:ext cx="108927" cy="196425"/>
            </a:xfrm>
            <a:custGeom>
              <a:avLst/>
              <a:gdLst>
                <a:gd name="T0" fmla="*/ 7 w 61"/>
                <a:gd name="T1" fmla="*/ 98 h 110"/>
                <a:gd name="T2" fmla="*/ 7 w 61"/>
                <a:gd name="T3" fmla="*/ 98 h 110"/>
                <a:gd name="T4" fmla="*/ 4 w 61"/>
                <a:gd name="T5" fmla="*/ 108 h 110"/>
                <a:gd name="T6" fmla="*/ 4 w 61"/>
                <a:gd name="T7" fmla="*/ 110 h 110"/>
                <a:gd name="T8" fmla="*/ 23 w 61"/>
                <a:gd name="T9" fmla="*/ 110 h 110"/>
                <a:gd name="T10" fmla="*/ 23 w 61"/>
                <a:gd name="T11" fmla="*/ 102 h 110"/>
                <a:gd name="T12" fmla="*/ 24 w 61"/>
                <a:gd name="T13" fmla="*/ 102 h 110"/>
                <a:gd name="T14" fmla="*/ 30 w 61"/>
                <a:gd name="T15" fmla="*/ 95 h 110"/>
                <a:gd name="T16" fmla="*/ 30 w 61"/>
                <a:gd name="T17" fmla="*/ 94 h 110"/>
                <a:gd name="T18" fmla="*/ 30 w 61"/>
                <a:gd name="T19" fmla="*/ 94 h 110"/>
                <a:gd name="T20" fmla="*/ 31 w 61"/>
                <a:gd name="T21" fmla="*/ 94 h 110"/>
                <a:gd name="T22" fmla="*/ 31 w 61"/>
                <a:gd name="T23" fmla="*/ 94 h 110"/>
                <a:gd name="T24" fmla="*/ 31 w 61"/>
                <a:gd name="T25" fmla="*/ 93 h 110"/>
                <a:gd name="T26" fmla="*/ 32 w 61"/>
                <a:gd name="T27" fmla="*/ 90 h 110"/>
                <a:gd name="T28" fmla="*/ 33 w 61"/>
                <a:gd name="T29" fmla="*/ 85 h 110"/>
                <a:gd name="T30" fmla="*/ 33 w 61"/>
                <a:gd name="T31" fmla="*/ 85 h 110"/>
                <a:gd name="T32" fmla="*/ 33 w 61"/>
                <a:gd name="T33" fmla="*/ 84 h 110"/>
                <a:gd name="T34" fmla="*/ 33 w 61"/>
                <a:gd name="T35" fmla="*/ 84 h 110"/>
                <a:gd name="T36" fmla="*/ 32 w 61"/>
                <a:gd name="T37" fmla="*/ 84 h 110"/>
                <a:gd name="T38" fmla="*/ 33 w 61"/>
                <a:gd name="T39" fmla="*/ 84 h 110"/>
                <a:gd name="T40" fmla="*/ 33 w 61"/>
                <a:gd name="T41" fmla="*/ 81 h 110"/>
                <a:gd name="T42" fmla="*/ 33 w 61"/>
                <a:gd name="T43" fmla="*/ 68 h 110"/>
                <a:gd name="T44" fmla="*/ 31 w 61"/>
                <a:gd name="T45" fmla="*/ 67 h 110"/>
                <a:gd name="T46" fmla="*/ 30 w 61"/>
                <a:gd name="T47" fmla="*/ 67 h 110"/>
                <a:gd name="T48" fmla="*/ 30 w 61"/>
                <a:gd name="T49" fmla="*/ 67 h 110"/>
                <a:gd name="T50" fmla="*/ 33 w 61"/>
                <a:gd name="T51" fmla="*/ 63 h 110"/>
                <a:gd name="T52" fmla="*/ 38 w 61"/>
                <a:gd name="T53" fmla="*/ 55 h 110"/>
                <a:gd name="T54" fmla="*/ 38 w 61"/>
                <a:gd name="T55" fmla="*/ 54 h 110"/>
                <a:gd name="T56" fmla="*/ 44 w 61"/>
                <a:gd name="T57" fmla="*/ 43 h 110"/>
                <a:gd name="T58" fmla="*/ 42 w 61"/>
                <a:gd name="T59" fmla="*/ 42 h 110"/>
                <a:gd name="T60" fmla="*/ 44 w 61"/>
                <a:gd name="T61" fmla="*/ 38 h 110"/>
                <a:gd name="T62" fmla="*/ 49 w 61"/>
                <a:gd name="T63" fmla="*/ 31 h 110"/>
                <a:gd name="T64" fmla="*/ 49 w 61"/>
                <a:gd name="T65" fmla="*/ 30 h 110"/>
                <a:gd name="T66" fmla="*/ 54 w 61"/>
                <a:gd name="T67" fmla="*/ 24 h 110"/>
                <a:gd name="T68" fmla="*/ 54 w 61"/>
                <a:gd name="T69" fmla="*/ 18 h 110"/>
                <a:gd name="T70" fmla="*/ 55 w 61"/>
                <a:gd name="T71" fmla="*/ 18 h 110"/>
                <a:gd name="T72" fmla="*/ 61 w 61"/>
                <a:gd name="T73" fmla="*/ 12 h 110"/>
                <a:gd name="T74" fmla="*/ 61 w 61"/>
                <a:gd name="T75" fmla="*/ 0 h 110"/>
                <a:gd name="T76" fmla="*/ 60 w 61"/>
                <a:gd name="T77" fmla="*/ 0 h 110"/>
                <a:gd name="T78" fmla="*/ 60 w 61"/>
                <a:gd name="T79" fmla="*/ 2 h 110"/>
                <a:gd name="T80" fmla="*/ 1 w 61"/>
                <a:gd name="T81" fmla="*/ 2 h 110"/>
                <a:gd name="T82" fmla="*/ 0 w 61"/>
                <a:gd name="T83" fmla="*/ 2 h 110"/>
                <a:gd name="T84" fmla="*/ 0 w 61"/>
                <a:gd name="T85" fmla="*/ 87 h 110"/>
                <a:gd name="T86" fmla="*/ 7 w 61"/>
                <a:gd name="T87"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1" h="110">
                  <a:moveTo>
                    <a:pt x="7" y="98"/>
                  </a:moveTo>
                  <a:cubicBezTo>
                    <a:pt x="7" y="98"/>
                    <a:pt x="7" y="98"/>
                    <a:pt x="7" y="98"/>
                  </a:cubicBezTo>
                  <a:cubicBezTo>
                    <a:pt x="6" y="100"/>
                    <a:pt x="5" y="104"/>
                    <a:pt x="4" y="108"/>
                  </a:cubicBezTo>
                  <a:cubicBezTo>
                    <a:pt x="4" y="110"/>
                    <a:pt x="4" y="110"/>
                    <a:pt x="4" y="110"/>
                  </a:cubicBezTo>
                  <a:cubicBezTo>
                    <a:pt x="23" y="110"/>
                    <a:pt x="23" y="110"/>
                    <a:pt x="23" y="110"/>
                  </a:cubicBezTo>
                  <a:cubicBezTo>
                    <a:pt x="23" y="102"/>
                    <a:pt x="23" y="102"/>
                    <a:pt x="23" y="102"/>
                  </a:cubicBezTo>
                  <a:cubicBezTo>
                    <a:pt x="24" y="102"/>
                    <a:pt x="24" y="102"/>
                    <a:pt x="24" y="102"/>
                  </a:cubicBezTo>
                  <a:cubicBezTo>
                    <a:pt x="25" y="101"/>
                    <a:pt x="28" y="99"/>
                    <a:pt x="30" y="95"/>
                  </a:cubicBezTo>
                  <a:cubicBezTo>
                    <a:pt x="30" y="95"/>
                    <a:pt x="30" y="95"/>
                    <a:pt x="30" y="94"/>
                  </a:cubicBezTo>
                  <a:cubicBezTo>
                    <a:pt x="30" y="94"/>
                    <a:pt x="30" y="94"/>
                    <a:pt x="30" y="94"/>
                  </a:cubicBezTo>
                  <a:cubicBezTo>
                    <a:pt x="31" y="94"/>
                    <a:pt x="31" y="94"/>
                    <a:pt x="31" y="94"/>
                  </a:cubicBezTo>
                  <a:cubicBezTo>
                    <a:pt x="31" y="94"/>
                    <a:pt x="31" y="94"/>
                    <a:pt x="31" y="94"/>
                  </a:cubicBezTo>
                  <a:cubicBezTo>
                    <a:pt x="31" y="93"/>
                    <a:pt x="31" y="93"/>
                    <a:pt x="31" y="93"/>
                  </a:cubicBezTo>
                  <a:cubicBezTo>
                    <a:pt x="31" y="93"/>
                    <a:pt x="32" y="91"/>
                    <a:pt x="32" y="90"/>
                  </a:cubicBezTo>
                  <a:cubicBezTo>
                    <a:pt x="32" y="87"/>
                    <a:pt x="32" y="86"/>
                    <a:pt x="33" y="85"/>
                  </a:cubicBezTo>
                  <a:cubicBezTo>
                    <a:pt x="33" y="85"/>
                    <a:pt x="33" y="85"/>
                    <a:pt x="33" y="85"/>
                  </a:cubicBezTo>
                  <a:cubicBezTo>
                    <a:pt x="33" y="84"/>
                    <a:pt x="33" y="84"/>
                    <a:pt x="33" y="84"/>
                  </a:cubicBezTo>
                  <a:cubicBezTo>
                    <a:pt x="33" y="84"/>
                    <a:pt x="33" y="84"/>
                    <a:pt x="33" y="84"/>
                  </a:cubicBezTo>
                  <a:cubicBezTo>
                    <a:pt x="32" y="84"/>
                    <a:pt x="32" y="84"/>
                    <a:pt x="32" y="84"/>
                  </a:cubicBezTo>
                  <a:cubicBezTo>
                    <a:pt x="33" y="84"/>
                    <a:pt x="33" y="84"/>
                    <a:pt x="33" y="84"/>
                  </a:cubicBezTo>
                  <a:cubicBezTo>
                    <a:pt x="33" y="83"/>
                    <a:pt x="33" y="82"/>
                    <a:pt x="33" y="81"/>
                  </a:cubicBezTo>
                  <a:cubicBezTo>
                    <a:pt x="33" y="68"/>
                    <a:pt x="33" y="68"/>
                    <a:pt x="33" y="68"/>
                  </a:cubicBezTo>
                  <a:cubicBezTo>
                    <a:pt x="32" y="68"/>
                    <a:pt x="31" y="68"/>
                    <a:pt x="31" y="67"/>
                  </a:cubicBezTo>
                  <a:cubicBezTo>
                    <a:pt x="30" y="67"/>
                    <a:pt x="30" y="67"/>
                    <a:pt x="30" y="67"/>
                  </a:cubicBezTo>
                  <a:cubicBezTo>
                    <a:pt x="30" y="67"/>
                    <a:pt x="30" y="67"/>
                    <a:pt x="30" y="67"/>
                  </a:cubicBezTo>
                  <a:cubicBezTo>
                    <a:pt x="30" y="66"/>
                    <a:pt x="31" y="65"/>
                    <a:pt x="33" y="63"/>
                  </a:cubicBezTo>
                  <a:cubicBezTo>
                    <a:pt x="38" y="59"/>
                    <a:pt x="38" y="55"/>
                    <a:pt x="38" y="55"/>
                  </a:cubicBezTo>
                  <a:cubicBezTo>
                    <a:pt x="38" y="54"/>
                    <a:pt x="38" y="54"/>
                    <a:pt x="38" y="54"/>
                  </a:cubicBezTo>
                  <a:cubicBezTo>
                    <a:pt x="44" y="43"/>
                    <a:pt x="44" y="43"/>
                    <a:pt x="44" y="43"/>
                  </a:cubicBezTo>
                  <a:cubicBezTo>
                    <a:pt x="43" y="43"/>
                    <a:pt x="42" y="43"/>
                    <a:pt x="42" y="42"/>
                  </a:cubicBezTo>
                  <a:cubicBezTo>
                    <a:pt x="42" y="41"/>
                    <a:pt x="42" y="40"/>
                    <a:pt x="44" y="38"/>
                  </a:cubicBezTo>
                  <a:cubicBezTo>
                    <a:pt x="47" y="35"/>
                    <a:pt x="49" y="32"/>
                    <a:pt x="49" y="31"/>
                  </a:cubicBezTo>
                  <a:cubicBezTo>
                    <a:pt x="49" y="30"/>
                    <a:pt x="49" y="30"/>
                    <a:pt x="49" y="30"/>
                  </a:cubicBezTo>
                  <a:cubicBezTo>
                    <a:pt x="54" y="24"/>
                    <a:pt x="54" y="24"/>
                    <a:pt x="54" y="24"/>
                  </a:cubicBezTo>
                  <a:cubicBezTo>
                    <a:pt x="54" y="18"/>
                    <a:pt x="54" y="18"/>
                    <a:pt x="54" y="18"/>
                  </a:cubicBezTo>
                  <a:cubicBezTo>
                    <a:pt x="55" y="18"/>
                    <a:pt x="55" y="18"/>
                    <a:pt x="55" y="18"/>
                  </a:cubicBezTo>
                  <a:cubicBezTo>
                    <a:pt x="58" y="16"/>
                    <a:pt x="61" y="14"/>
                    <a:pt x="61" y="12"/>
                  </a:cubicBezTo>
                  <a:cubicBezTo>
                    <a:pt x="61" y="0"/>
                    <a:pt x="61" y="0"/>
                    <a:pt x="61" y="0"/>
                  </a:cubicBezTo>
                  <a:cubicBezTo>
                    <a:pt x="60" y="0"/>
                    <a:pt x="60" y="0"/>
                    <a:pt x="60" y="0"/>
                  </a:cubicBezTo>
                  <a:cubicBezTo>
                    <a:pt x="60" y="2"/>
                    <a:pt x="60" y="2"/>
                    <a:pt x="60" y="2"/>
                  </a:cubicBezTo>
                  <a:cubicBezTo>
                    <a:pt x="1" y="2"/>
                    <a:pt x="1" y="2"/>
                    <a:pt x="1" y="2"/>
                  </a:cubicBezTo>
                  <a:cubicBezTo>
                    <a:pt x="0" y="2"/>
                    <a:pt x="0" y="2"/>
                    <a:pt x="0" y="2"/>
                  </a:cubicBezTo>
                  <a:cubicBezTo>
                    <a:pt x="0" y="87"/>
                    <a:pt x="0" y="87"/>
                    <a:pt x="0" y="87"/>
                  </a:cubicBezTo>
                  <a:lnTo>
                    <a:pt x="7" y="98"/>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27" name="Freeform 126">
              <a:extLst>
                <a:ext uri="{FF2B5EF4-FFF2-40B4-BE49-F238E27FC236}">
                  <a16:creationId xmlns:a16="http://schemas.microsoft.com/office/drawing/2014/main" id="{EF9A615E-68EA-F940-A35C-1561E9E76542}"/>
                </a:ext>
              </a:extLst>
            </p:cNvPr>
            <p:cNvSpPr>
              <a:spLocks/>
            </p:cNvSpPr>
            <p:nvPr/>
          </p:nvSpPr>
          <p:spPr bwMode="auto">
            <a:xfrm>
              <a:off x="3030680" y="2135272"/>
              <a:ext cx="321423" cy="374994"/>
            </a:xfrm>
            <a:custGeom>
              <a:avLst/>
              <a:gdLst>
                <a:gd name="T0" fmla="*/ 284 w 360"/>
                <a:gd name="T1" fmla="*/ 420 h 420"/>
                <a:gd name="T2" fmla="*/ 306 w 360"/>
                <a:gd name="T3" fmla="*/ 382 h 420"/>
                <a:gd name="T4" fmla="*/ 314 w 360"/>
                <a:gd name="T5" fmla="*/ 358 h 420"/>
                <a:gd name="T6" fmla="*/ 322 w 360"/>
                <a:gd name="T7" fmla="*/ 342 h 420"/>
                <a:gd name="T8" fmla="*/ 328 w 360"/>
                <a:gd name="T9" fmla="*/ 328 h 420"/>
                <a:gd name="T10" fmla="*/ 360 w 360"/>
                <a:gd name="T11" fmla="*/ 280 h 420"/>
                <a:gd name="T12" fmla="*/ 352 w 360"/>
                <a:gd name="T13" fmla="*/ 280 h 420"/>
                <a:gd name="T14" fmla="*/ 344 w 360"/>
                <a:gd name="T15" fmla="*/ 218 h 420"/>
                <a:gd name="T16" fmla="*/ 306 w 360"/>
                <a:gd name="T17" fmla="*/ 178 h 420"/>
                <a:gd name="T18" fmla="*/ 274 w 360"/>
                <a:gd name="T19" fmla="*/ 210 h 420"/>
                <a:gd name="T20" fmla="*/ 244 w 360"/>
                <a:gd name="T21" fmla="*/ 218 h 420"/>
                <a:gd name="T22" fmla="*/ 250 w 360"/>
                <a:gd name="T23" fmla="*/ 186 h 420"/>
                <a:gd name="T24" fmla="*/ 274 w 360"/>
                <a:gd name="T25" fmla="*/ 156 h 420"/>
                <a:gd name="T26" fmla="*/ 290 w 360"/>
                <a:gd name="T27" fmla="*/ 140 h 420"/>
                <a:gd name="T28" fmla="*/ 274 w 360"/>
                <a:gd name="T29" fmla="*/ 86 h 420"/>
                <a:gd name="T30" fmla="*/ 282 w 360"/>
                <a:gd name="T31" fmla="*/ 70 h 420"/>
                <a:gd name="T32" fmla="*/ 266 w 360"/>
                <a:gd name="T33" fmla="*/ 38 h 420"/>
                <a:gd name="T34" fmla="*/ 236 w 360"/>
                <a:gd name="T35" fmla="*/ 22 h 420"/>
                <a:gd name="T36" fmla="*/ 212 w 360"/>
                <a:gd name="T37" fmla="*/ 8 h 420"/>
                <a:gd name="T38" fmla="*/ 188 w 360"/>
                <a:gd name="T39" fmla="*/ 8 h 420"/>
                <a:gd name="T40" fmla="*/ 172 w 360"/>
                <a:gd name="T41" fmla="*/ 0 h 420"/>
                <a:gd name="T42" fmla="*/ 150 w 360"/>
                <a:gd name="T43" fmla="*/ 8 h 420"/>
                <a:gd name="T44" fmla="*/ 158 w 360"/>
                <a:gd name="T45" fmla="*/ 30 h 420"/>
                <a:gd name="T46" fmla="*/ 126 w 360"/>
                <a:gd name="T47" fmla="*/ 46 h 420"/>
                <a:gd name="T48" fmla="*/ 110 w 360"/>
                <a:gd name="T49" fmla="*/ 86 h 420"/>
                <a:gd name="T50" fmla="*/ 102 w 360"/>
                <a:gd name="T51" fmla="*/ 70 h 420"/>
                <a:gd name="T52" fmla="*/ 94 w 360"/>
                <a:gd name="T53" fmla="*/ 70 h 420"/>
                <a:gd name="T54" fmla="*/ 72 w 360"/>
                <a:gd name="T55" fmla="*/ 86 h 420"/>
                <a:gd name="T56" fmla="*/ 56 w 360"/>
                <a:gd name="T57" fmla="*/ 108 h 420"/>
                <a:gd name="T58" fmla="*/ 48 w 360"/>
                <a:gd name="T59" fmla="*/ 164 h 420"/>
                <a:gd name="T60" fmla="*/ 56 w 360"/>
                <a:gd name="T61" fmla="*/ 280 h 420"/>
                <a:gd name="T62" fmla="*/ 24 w 360"/>
                <a:gd name="T63" fmla="*/ 406 h 420"/>
                <a:gd name="T64" fmla="*/ 160 w 360"/>
                <a:gd name="T65" fmla="*/ 420 h 420"/>
                <a:gd name="T66" fmla="*/ 162 w 360"/>
                <a:gd name="T67" fmla="*/ 420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0" h="420">
                  <a:moveTo>
                    <a:pt x="162" y="420"/>
                  </a:moveTo>
                  <a:lnTo>
                    <a:pt x="284" y="420"/>
                  </a:lnTo>
                  <a:lnTo>
                    <a:pt x="306" y="398"/>
                  </a:lnTo>
                  <a:lnTo>
                    <a:pt x="306" y="382"/>
                  </a:lnTo>
                  <a:lnTo>
                    <a:pt x="314" y="366"/>
                  </a:lnTo>
                  <a:lnTo>
                    <a:pt x="314" y="358"/>
                  </a:lnTo>
                  <a:lnTo>
                    <a:pt x="322" y="358"/>
                  </a:lnTo>
                  <a:lnTo>
                    <a:pt x="322" y="342"/>
                  </a:lnTo>
                  <a:lnTo>
                    <a:pt x="322" y="336"/>
                  </a:lnTo>
                  <a:lnTo>
                    <a:pt x="328" y="328"/>
                  </a:lnTo>
                  <a:lnTo>
                    <a:pt x="344" y="328"/>
                  </a:lnTo>
                  <a:lnTo>
                    <a:pt x="360" y="280"/>
                  </a:lnTo>
                  <a:lnTo>
                    <a:pt x="352" y="288"/>
                  </a:lnTo>
                  <a:lnTo>
                    <a:pt x="352" y="280"/>
                  </a:lnTo>
                  <a:lnTo>
                    <a:pt x="344" y="264"/>
                  </a:lnTo>
                  <a:lnTo>
                    <a:pt x="344" y="218"/>
                  </a:lnTo>
                  <a:lnTo>
                    <a:pt x="322" y="172"/>
                  </a:lnTo>
                  <a:lnTo>
                    <a:pt x="306" y="178"/>
                  </a:lnTo>
                  <a:lnTo>
                    <a:pt x="282" y="186"/>
                  </a:lnTo>
                  <a:lnTo>
                    <a:pt x="274" y="210"/>
                  </a:lnTo>
                  <a:lnTo>
                    <a:pt x="250" y="218"/>
                  </a:lnTo>
                  <a:lnTo>
                    <a:pt x="244" y="218"/>
                  </a:lnTo>
                  <a:lnTo>
                    <a:pt x="236" y="210"/>
                  </a:lnTo>
                  <a:lnTo>
                    <a:pt x="250" y="186"/>
                  </a:lnTo>
                  <a:lnTo>
                    <a:pt x="266" y="172"/>
                  </a:lnTo>
                  <a:lnTo>
                    <a:pt x="274" y="156"/>
                  </a:lnTo>
                  <a:lnTo>
                    <a:pt x="282" y="148"/>
                  </a:lnTo>
                  <a:lnTo>
                    <a:pt x="290" y="140"/>
                  </a:lnTo>
                  <a:lnTo>
                    <a:pt x="282" y="94"/>
                  </a:lnTo>
                  <a:lnTo>
                    <a:pt x="274" y="86"/>
                  </a:lnTo>
                  <a:lnTo>
                    <a:pt x="274" y="78"/>
                  </a:lnTo>
                  <a:lnTo>
                    <a:pt x="282" y="70"/>
                  </a:lnTo>
                  <a:lnTo>
                    <a:pt x="274" y="46"/>
                  </a:lnTo>
                  <a:lnTo>
                    <a:pt x="266" y="38"/>
                  </a:lnTo>
                  <a:lnTo>
                    <a:pt x="244" y="30"/>
                  </a:lnTo>
                  <a:lnTo>
                    <a:pt x="236" y="22"/>
                  </a:lnTo>
                  <a:lnTo>
                    <a:pt x="228" y="22"/>
                  </a:lnTo>
                  <a:lnTo>
                    <a:pt x="212" y="8"/>
                  </a:lnTo>
                  <a:lnTo>
                    <a:pt x="204" y="0"/>
                  </a:lnTo>
                  <a:lnTo>
                    <a:pt x="188" y="8"/>
                  </a:lnTo>
                  <a:lnTo>
                    <a:pt x="188" y="0"/>
                  </a:lnTo>
                  <a:lnTo>
                    <a:pt x="172" y="0"/>
                  </a:lnTo>
                  <a:lnTo>
                    <a:pt x="158" y="0"/>
                  </a:lnTo>
                  <a:lnTo>
                    <a:pt x="150" y="8"/>
                  </a:lnTo>
                  <a:lnTo>
                    <a:pt x="150" y="22"/>
                  </a:lnTo>
                  <a:lnTo>
                    <a:pt x="158" y="30"/>
                  </a:lnTo>
                  <a:lnTo>
                    <a:pt x="158" y="38"/>
                  </a:lnTo>
                  <a:lnTo>
                    <a:pt x="126" y="46"/>
                  </a:lnTo>
                  <a:lnTo>
                    <a:pt x="118" y="86"/>
                  </a:lnTo>
                  <a:lnTo>
                    <a:pt x="110" y="86"/>
                  </a:lnTo>
                  <a:lnTo>
                    <a:pt x="110" y="94"/>
                  </a:lnTo>
                  <a:lnTo>
                    <a:pt x="102" y="70"/>
                  </a:lnTo>
                  <a:lnTo>
                    <a:pt x="102" y="62"/>
                  </a:lnTo>
                  <a:lnTo>
                    <a:pt x="94" y="70"/>
                  </a:lnTo>
                  <a:lnTo>
                    <a:pt x="86" y="78"/>
                  </a:lnTo>
                  <a:lnTo>
                    <a:pt x="72" y="86"/>
                  </a:lnTo>
                  <a:lnTo>
                    <a:pt x="64" y="100"/>
                  </a:lnTo>
                  <a:lnTo>
                    <a:pt x="56" y="108"/>
                  </a:lnTo>
                  <a:lnTo>
                    <a:pt x="56" y="156"/>
                  </a:lnTo>
                  <a:lnTo>
                    <a:pt x="48" y="164"/>
                  </a:lnTo>
                  <a:lnTo>
                    <a:pt x="32" y="218"/>
                  </a:lnTo>
                  <a:lnTo>
                    <a:pt x="56" y="280"/>
                  </a:lnTo>
                  <a:lnTo>
                    <a:pt x="56" y="328"/>
                  </a:lnTo>
                  <a:lnTo>
                    <a:pt x="24" y="406"/>
                  </a:lnTo>
                  <a:lnTo>
                    <a:pt x="0" y="420"/>
                  </a:lnTo>
                  <a:lnTo>
                    <a:pt x="160" y="420"/>
                  </a:lnTo>
                  <a:lnTo>
                    <a:pt x="162" y="420"/>
                  </a:lnTo>
                  <a:lnTo>
                    <a:pt x="162" y="420"/>
                  </a:lnTo>
                  <a:close/>
                </a:path>
              </a:pathLst>
            </a:custGeom>
            <a:solidFill>
              <a:schemeClr val="accent5"/>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28" name="Freeform 127">
              <a:extLst>
                <a:ext uri="{FF2B5EF4-FFF2-40B4-BE49-F238E27FC236}">
                  <a16:creationId xmlns:a16="http://schemas.microsoft.com/office/drawing/2014/main" id="{E48EAF42-8970-5E4F-A757-470E4F69FD72}"/>
                </a:ext>
              </a:extLst>
            </p:cNvPr>
            <p:cNvSpPr>
              <a:spLocks/>
            </p:cNvSpPr>
            <p:nvPr/>
          </p:nvSpPr>
          <p:spPr bwMode="auto">
            <a:xfrm>
              <a:off x="2919968" y="2481695"/>
              <a:ext cx="253567" cy="349102"/>
            </a:xfrm>
            <a:custGeom>
              <a:avLst/>
              <a:gdLst>
                <a:gd name="T0" fmla="*/ 35 w 142"/>
                <a:gd name="T1" fmla="*/ 142 h 195"/>
                <a:gd name="T2" fmla="*/ 30 w 142"/>
                <a:gd name="T3" fmla="*/ 149 h 195"/>
                <a:gd name="T4" fmla="*/ 23 w 142"/>
                <a:gd name="T5" fmla="*/ 153 h 195"/>
                <a:gd name="T6" fmla="*/ 23 w 142"/>
                <a:gd name="T7" fmla="*/ 160 h 195"/>
                <a:gd name="T8" fmla="*/ 19 w 142"/>
                <a:gd name="T9" fmla="*/ 164 h 195"/>
                <a:gd name="T10" fmla="*/ 15 w 142"/>
                <a:gd name="T11" fmla="*/ 171 h 195"/>
                <a:gd name="T12" fmla="*/ 9 w 142"/>
                <a:gd name="T13" fmla="*/ 177 h 195"/>
                <a:gd name="T14" fmla="*/ 5 w 142"/>
                <a:gd name="T15" fmla="*/ 183 h 195"/>
                <a:gd name="T16" fmla="*/ 4 w 142"/>
                <a:gd name="T17" fmla="*/ 185 h 195"/>
                <a:gd name="T18" fmla="*/ 2 w 142"/>
                <a:gd name="T19" fmla="*/ 189 h 195"/>
                <a:gd name="T20" fmla="*/ 2 w 142"/>
                <a:gd name="T21" fmla="*/ 191 h 195"/>
                <a:gd name="T22" fmla="*/ 1 w 142"/>
                <a:gd name="T23" fmla="*/ 191 h 195"/>
                <a:gd name="T24" fmla="*/ 0 w 142"/>
                <a:gd name="T25" fmla="*/ 192 h 195"/>
                <a:gd name="T26" fmla="*/ 0 w 142"/>
                <a:gd name="T27" fmla="*/ 192 h 195"/>
                <a:gd name="T28" fmla="*/ 15 w 142"/>
                <a:gd name="T29" fmla="*/ 192 h 195"/>
                <a:gd name="T30" fmla="*/ 19 w 142"/>
                <a:gd name="T31" fmla="*/ 195 h 195"/>
                <a:gd name="T32" fmla="*/ 19 w 142"/>
                <a:gd name="T33" fmla="*/ 195 h 195"/>
                <a:gd name="T34" fmla="*/ 21 w 142"/>
                <a:gd name="T35" fmla="*/ 192 h 195"/>
                <a:gd name="T36" fmla="*/ 22 w 142"/>
                <a:gd name="T37" fmla="*/ 190 h 195"/>
                <a:gd name="T38" fmla="*/ 22 w 142"/>
                <a:gd name="T39" fmla="*/ 189 h 195"/>
                <a:gd name="T40" fmla="*/ 21 w 142"/>
                <a:gd name="T41" fmla="*/ 189 h 195"/>
                <a:gd name="T42" fmla="*/ 23 w 142"/>
                <a:gd name="T43" fmla="*/ 187 h 195"/>
                <a:gd name="T44" fmla="*/ 27 w 142"/>
                <a:gd name="T45" fmla="*/ 182 h 195"/>
                <a:gd name="T46" fmla="*/ 29 w 142"/>
                <a:gd name="T47" fmla="*/ 186 h 195"/>
                <a:gd name="T48" fmla="*/ 37 w 142"/>
                <a:gd name="T49" fmla="*/ 188 h 195"/>
                <a:gd name="T50" fmla="*/ 48 w 142"/>
                <a:gd name="T51" fmla="*/ 188 h 195"/>
                <a:gd name="T52" fmla="*/ 47 w 142"/>
                <a:gd name="T53" fmla="*/ 189 h 195"/>
                <a:gd name="T54" fmla="*/ 50 w 142"/>
                <a:gd name="T55" fmla="*/ 189 h 195"/>
                <a:gd name="T56" fmla="*/ 53 w 142"/>
                <a:gd name="T57" fmla="*/ 188 h 195"/>
                <a:gd name="T58" fmla="*/ 57 w 142"/>
                <a:gd name="T59" fmla="*/ 188 h 195"/>
                <a:gd name="T60" fmla="*/ 62 w 142"/>
                <a:gd name="T61" fmla="*/ 188 h 195"/>
                <a:gd name="T62" fmla="*/ 62 w 142"/>
                <a:gd name="T63" fmla="*/ 188 h 195"/>
                <a:gd name="T64" fmla="*/ 67 w 142"/>
                <a:gd name="T65" fmla="*/ 188 h 195"/>
                <a:gd name="T66" fmla="*/ 73 w 142"/>
                <a:gd name="T67" fmla="*/ 182 h 195"/>
                <a:gd name="T68" fmla="*/ 80 w 142"/>
                <a:gd name="T69" fmla="*/ 182 h 195"/>
                <a:gd name="T70" fmla="*/ 80 w 142"/>
                <a:gd name="T71" fmla="*/ 182 h 195"/>
                <a:gd name="T72" fmla="*/ 81 w 142"/>
                <a:gd name="T73" fmla="*/ 181 h 195"/>
                <a:gd name="T74" fmla="*/ 83 w 142"/>
                <a:gd name="T75" fmla="*/ 182 h 195"/>
                <a:gd name="T76" fmla="*/ 88 w 142"/>
                <a:gd name="T77" fmla="*/ 187 h 195"/>
                <a:gd name="T78" fmla="*/ 88 w 142"/>
                <a:gd name="T79" fmla="*/ 188 h 195"/>
                <a:gd name="T80" fmla="*/ 95 w 142"/>
                <a:gd name="T81" fmla="*/ 188 h 195"/>
                <a:gd name="T82" fmla="*/ 95 w 142"/>
                <a:gd name="T83" fmla="*/ 186 h 195"/>
                <a:gd name="T84" fmla="*/ 95 w 142"/>
                <a:gd name="T85" fmla="*/ 181 h 195"/>
                <a:gd name="T86" fmla="*/ 93 w 142"/>
                <a:gd name="T87" fmla="*/ 177 h 195"/>
                <a:gd name="T88" fmla="*/ 92 w 142"/>
                <a:gd name="T89" fmla="*/ 176 h 195"/>
                <a:gd name="T90" fmla="*/ 95 w 142"/>
                <a:gd name="T91" fmla="*/ 174 h 195"/>
                <a:gd name="T92" fmla="*/ 110 w 142"/>
                <a:gd name="T93" fmla="*/ 166 h 195"/>
                <a:gd name="T94" fmla="*/ 117 w 142"/>
                <a:gd name="T95" fmla="*/ 160 h 195"/>
                <a:gd name="T96" fmla="*/ 117 w 142"/>
                <a:gd name="T97" fmla="*/ 159 h 195"/>
                <a:gd name="T98" fmla="*/ 120 w 142"/>
                <a:gd name="T99" fmla="*/ 150 h 195"/>
                <a:gd name="T100" fmla="*/ 130 w 142"/>
                <a:gd name="T101" fmla="*/ 146 h 195"/>
                <a:gd name="T102" fmla="*/ 130 w 142"/>
                <a:gd name="T103" fmla="*/ 146 h 195"/>
                <a:gd name="T104" fmla="*/ 130 w 142"/>
                <a:gd name="T105" fmla="*/ 146 h 195"/>
                <a:gd name="T106" fmla="*/ 137 w 142"/>
                <a:gd name="T107" fmla="*/ 146 h 195"/>
                <a:gd name="T108" fmla="*/ 142 w 142"/>
                <a:gd name="T109" fmla="*/ 141 h 195"/>
                <a:gd name="T110" fmla="*/ 142 w 142"/>
                <a:gd name="T111" fmla="*/ 16 h 195"/>
                <a:gd name="T112" fmla="*/ 62 w 142"/>
                <a:gd name="T113" fmla="*/ 16 h 195"/>
                <a:gd name="T114" fmla="*/ 55 w 142"/>
                <a:gd name="T115" fmla="*/ 20 h 195"/>
                <a:gd name="T116" fmla="*/ 51 w 142"/>
                <a:gd name="T117" fmla="*/ 20 h 195"/>
                <a:gd name="T118" fmla="*/ 43 w 142"/>
                <a:gd name="T119" fmla="*/ 16 h 195"/>
                <a:gd name="T120" fmla="*/ 36 w 142"/>
                <a:gd name="T121" fmla="*/ 0 h 195"/>
                <a:gd name="T122" fmla="*/ 35 w 142"/>
                <a:gd name="T123" fmla="*/ 0 h 195"/>
                <a:gd name="T124" fmla="*/ 35 w 142"/>
                <a:gd name="T125" fmla="*/ 142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 h="195">
                  <a:moveTo>
                    <a:pt x="35" y="142"/>
                  </a:moveTo>
                  <a:cubicBezTo>
                    <a:pt x="30" y="149"/>
                    <a:pt x="30" y="149"/>
                    <a:pt x="30" y="149"/>
                  </a:cubicBezTo>
                  <a:cubicBezTo>
                    <a:pt x="23" y="153"/>
                    <a:pt x="23" y="153"/>
                    <a:pt x="23" y="153"/>
                  </a:cubicBezTo>
                  <a:cubicBezTo>
                    <a:pt x="23" y="160"/>
                    <a:pt x="23" y="160"/>
                    <a:pt x="23" y="160"/>
                  </a:cubicBezTo>
                  <a:cubicBezTo>
                    <a:pt x="19" y="164"/>
                    <a:pt x="19" y="164"/>
                    <a:pt x="19" y="164"/>
                  </a:cubicBezTo>
                  <a:cubicBezTo>
                    <a:pt x="15" y="171"/>
                    <a:pt x="15" y="171"/>
                    <a:pt x="15" y="171"/>
                  </a:cubicBezTo>
                  <a:cubicBezTo>
                    <a:pt x="14" y="171"/>
                    <a:pt x="12" y="174"/>
                    <a:pt x="9" y="177"/>
                  </a:cubicBezTo>
                  <a:cubicBezTo>
                    <a:pt x="7" y="180"/>
                    <a:pt x="6" y="182"/>
                    <a:pt x="5" y="183"/>
                  </a:cubicBezTo>
                  <a:cubicBezTo>
                    <a:pt x="4" y="184"/>
                    <a:pt x="4" y="185"/>
                    <a:pt x="4" y="185"/>
                  </a:cubicBezTo>
                  <a:cubicBezTo>
                    <a:pt x="4" y="185"/>
                    <a:pt x="4" y="186"/>
                    <a:pt x="2" y="189"/>
                  </a:cubicBezTo>
                  <a:cubicBezTo>
                    <a:pt x="2" y="191"/>
                    <a:pt x="2" y="191"/>
                    <a:pt x="2" y="191"/>
                  </a:cubicBezTo>
                  <a:cubicBezTo>
                    <a:pt x="1" y="191"/>
                    <a:pt x="1" y="191"/>
                    <a:pt x="1" y="191"/>
                  </a:cubicBezTo>
                  <a:cubicBezTo>
                    <a:pt x="0" y="192"/>
                    <a:pt x="0" y="192"/>
                    <a:pt x="0" y="192"/>
                  </a:cubicBezTo>
                  <a:cubicBezTo>
                    <a:pt x="0" y="192"/>
                    <a:pt x="0" y="192"/>
                    <a:pt x="0" y="192"/>
                  </a:cubicBezTo>
                  <a:cubicBezTo>
                    <a:pt x="15" y="192"/>
                    <a:pt x="15" y="192"/>
                    <a:pt x="15" y="192"/>
                  </a:cubicBezTo>
                  <a:cubicBezTo>
                    <a:pt x="15" y="193"/>
                    <a:pt x="17" y="195"/>
                    <a:pt x="19" y="195"/>
                  </a:cubicBezTo>
                  <a:cubicBezTo>
                    <a:pt x="19" y="195"/>
                    <a:pt x="19" y="195"/>
                    <a:pt x="19" y="195"/>
                  </a:cubicBezTo>
                  <a:cubicBezTo>
                    <a:pt x="20" y="195"/>
                    <a:pt x="21" y="194"/>
                    <a:pt x="21" y="192"/>
                  </a:cubicBezTo>
                  <a:cubicBezTo>
                    <a:pt x="22" y="191"/>
                    <a:pt x="22" y="190"/>
                    <a:pt x="22" y="190"/>
                  </a:cubicBezTo>
                  <a:cubicBezTo>
                    <a:pt x="22" y="189"/>
                    <a:pt x="22" y="189"/>
                    <a:pt x="22" y="189"/>
                  </a:cubicBezTo>
                  <a:cubicBezTo>
                    <a:pt x="21" y="189"/>
                    <a:pt x="21" y="189"/>
                    <a:pt x="21" y="189"/>
                  </a:cubicBezTo>
                  <a:cubicBezTo>
                    <a:pt x="22" y="188"/>
                    <a:pt x="22" y="188"/>
                    <a:pt x="23" y="187"/>
                  </a:cubicBezTo>
                  <a:cubicBezTo>
                    <a:pt x="27" y="182"/>
                    <a:pt x="27" y="182"/>
                    <a:pt x="27" y="182"/>
                  </a:cubicBezTo>
                  <a:cubicBezTo>
                    <a:pt x="29" y="186"/>
                    <a:pt x="29" y="186"/>
                    <a:pt x="29" y="186"/>
                  </a:cubicBezTo>
                  <a:cubicBezTo>
                    <a:pt x="37" y="188"/>
                    <a:pt x="37" y="188"/>
                    <a:pt x="37" y="188"/>
                  </a:cubicBezTo>
                  <a:cubicBezTo>
                    <a:pt x="48" y="188"/>
                    <a:pt x="48" y="188"/>
                    <a:pt x="48" y="188"/>
                  </a:cubicBezTo>
                  <a:cubicBezTo>
                    <a:pt x="47" y="189"/>
                    <a:pt x="47" y="189"/>
                    <a:pt x="47" y="189"/>
                  </a:cubicBezTo>
                  <a:cubicBezTo>
                    <a:pt x="50" y="189"/>
                    <a:pt x="50" y="189"/>
                    <a:pt x="50" y="189"/>
                  </a:cubicBezTo>
                  <a:cubicBezTo>
                    <a:pt x="50" y="189"/>
                    <a:pt x="51" y="189"/>
                    <a:pt x="53" y="188"/>
                  </a:cubicBezTo>
                  <a:cubicBezTo>
                    <a:pt x="54" y="188"/>
                    <a:pt x="56" y="188"/>
                    <a:pt x="57" y="188"/>
                  </a:cubicBezTo>
                  <a:cubicBezTo>
                    <a:pt x="60" y="188"/>
                    <a:pt x="62" y="188"/>
                    <a:pt x="62" y="188"/>
                  </a:cubicBezTo>
                  <a:cubicBezTo>
                    <a:pt x="62" y="188"/>
                    <a:pt x="62" y="188"/>
                    <a:pt x="62" y="188"/>
                  </a:cubicBezTo>
                  <a:cubicBezTo>
                    <a:pt x="67" y="188"/>
                    <a:pt x="67" y="188"/>
                    <a:pt x="67" y="188"/>
                  </a:cubicBezTo>
                  <a:cubicBezTo>
                    <a:pt x="73" y="182"/>
                    <a:pt x="73" y="182"/>
                    <a:pt x="73" y="182"/>
                  </a:cubicBezTo>
                  <a:cubicBezTo>
                    <a:pt x="80" y="182"/>
                    <a:pt x="80" y="182"/>
                    <a:pt x="80" y="182"/>
                  </a:cubicBezTo>
                  <a:cubicBezTo>
                    <a:pt x="80" y="182"/>
                    <a:pt x="80" y="182"/>
                    <a:pt x="80" y="182"/>
                  </a:cubicBezTo>
                  <a:cubicBezTo>
                    <a:pt x="80" y="181"/>
                    <a:pt x="81" y="181"/>
                    <a:pt x="81" y="181"/>
                  </a:cubicBezTo>
                  <a:cubicBezTo>
                    <a:pt x="82" y="181"/>
                    <a:pt x="82" y="181"/>
                    <a:pt x="83" y="182"/>
                  </a:cubicBezTo>
                  <a:cubicBezTo>
                    <a:pt x="85" y="183"/>
                    <a:pt x="87" y="186"/>
                    <a:pt x="88" y="187"/>
                  </a:cubicBezTo>
                  <a:cubicBezTo>
                    <a:pt x="88" y="188"/>
                    <a:pt x="88" y="188"/>
                    <a:pt x="88" y="188"/>
                  </a:cubicBezTo>
                  <a:cubicBezTo>
                    <a:pt x="95" y="188"/>
                    <a:pt x="95" y="188"/>
                    <a:pt x="95" y="188"/>
                  </a:cubicBezTo>
                  <a:cubicBezTo>
                    <a:pt x="95" y="186"/>
                    <a:pt x="95" y="186"/>
                    <a:pt x="95" y="186"/>
                  </a:cubicBezTo>
                  <a:cubicBezTo>
                    <a:pt x="94" y="185"/>
                    <a:pt x="94" y="183"/>
                    <a:pt x="95" y="181"/>
                  </a:cubicBezTo>
                  <a:cubicBezTo>
                    <a:pt x="96" y="179"/>
                    <a:pt x="95" y="178"/>
                    <a:pt x="93" y="177"/>
                  </a:cubicBezTo>
                  <a:cubicBezTo>
                    <a:pt x="92" y="176"/>
                    <a:pt x="92" y="176"/>
                    <a:pt x="92" y="176"/>
                  </a:cubicBezTo>
                  <a:cubicBezTo>
                    <a:pt x="92" y="176"/>
                    <a:pt x="93" y="175"/>
                    <a:pt x="95" y="174"/>
                  </a:cubicBezTo>
                  <a:cubicBezTo>
                    <a:pt x="103" y="171"/>
                    <a:pt x="110" y="166"/>
                    <a:pt x="110" y="166"/>
                  </a:cubicBezTo>
                  <a:cubicBezTo>
                    <a:pt x="117" y="160"/>
                    <a:pt x="117" y="160"/>
                    <a:pt x="117" y="160"/>
                  </a:cubicBezTo>
                  <a:cubicBezTo>
                    <a:pt x="117" y="159"/>
                    <a:pt x="117" y="159"/>
                    <a:pt x="117" y="159"/>
                  </a:cubicBezTo>
                  <a:cubicBezTo>
                    <a:pt x="117" y="158"/>
                    <a:pt x="116" y="151"/>
                    <a:pt x="120" y="150"/>
                  </a:cubicBezTo>
                  <a:cubicBezTo>
                    <a:pt x="124" y="150"/>
                    <a:pt x="130" y="146"/>
                    <a:pt x="130" y="146"/>
                  </a:cubicBezTo>
                  <a:cubicBezTo>
                    <a:pt x="130" y="146"/>
                    <a:pt x="130" y="146"/>
                    <a:pt x="130" y="146"/>
                  </a:cubicBezTo>
                  <a:cubicBezTo>
                    <a:pt x="130" y="146"/>
                    <a:pt x="130" y="146"/>
                    <a:pt x="130" y="146"/>
                  </a:cubicBezTo>
                  <a:cubicBezTo>
                    <a:pt x="137" y="146"/>
                    <a:pt x="137" y="146"/>
                    <a:pt x="137" y="146"/>
                  </a:cubicBezTo>
                  <a:cubicBezTo>
                    <a:pt x="142" y="141"/>
                    <a:pt x="142" y="141"/>
                    <a:pt x="142" y="141"/>
                  </a:cubicBezTo>
                  <a:cubicBezTo>
                    <a:pt x="142" y="16"/>
                    <a:pt x="142" y="16"/>
                    <a:pt x="142" y="16"/>
                  </a:cubicBezTo>
                  <a:cubicBezTo>
                    <a:pt x="62" y="16"/>
                    <a:pt x="62" y="16"/>
                    <a:pt x="62" y="16"/>
                  </a:cubicBezTo>
                  <a:cubicBezTo>
                    <a:pt x="55" y="20"/>
                    <a:pt x="55" y="20"/>
                    <a:pt x="55" y="20"/>
                  </a:cubicBezTo>
                  <a:cubicBezTo>
                    <a:pt x="51" y="20"/>
                    <a:pt x="51" y="20"/>
                    <a:pt x="51" y="20"/>
                  </a:cubicBezTo>
                  <a:cubicBezTo>
                    <a:pt x="43" y="16"/>
                    <a:pt x="43" y="16"/>
                    <a:pt x="43" y="16"/>
                  </a:cubicBezTo>
                  <a:cubicBezTo>
                    <a:pt x="36" y="0"/>
                    <a:pt x="36" y="0"/>
                    <a:pt x="36" y="0"/>
                  </a:cubicBezTo>
                  <a:cubicBezTo>
                    <a:pt x="35" y="0"/>
                    <a:pt x="35" y="0"/>
                    <a:pt x="35" y="0"/>
                  </a:cubicBezTo>
                  <a:lnTo>
                    <a:pt x="35" y="142"/>
                  </a:lnTo>
                  <a:close/>
                </a:path>
              </a:pathLst>
            </a:custGeom>
            <a:solidFill>
              <a:schemeClr val="accent5"/>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29" name="Freeform 128">
              <a:extLst>
                <a:ext uri="{FF2B5EF4-FFF2-40B4-BE49-F238E27FC236}">
                  <a16:creationId xmlns:a16="http://schemas.microsoft.com/office/drawing/2014/main" id="{F99E32C3-7008-B34F-BCB8-8241E70FB3EF}"/>
                </a:ext>
              </a:extLst>
            </p:cNvPr>
            <p:cNvSpPr>
              <a:spLocks/>
            </p:cNvSpPr>
            <p:nvPr/>
          </p:nvSpPr>
          <p:spPr bwMode="auto">
            <a:xfrm>
              <a:off x="2798541" y="1953132"/>
              <a:ext cx="442850" cy="267853"/>
            </a:xfrm>
            <a:custGeom>
              <a:avLst/>
              <a:gdLst>
                <a:gd name="T0" fmla="*/ 9 w 248"/>
                <a:gd name="T1" fmla="*/ 70 h 150"/>
                <a:gd name="T2" fmla="*/ 23 w 248"/>
                <a:gd name="T3" fmla="*/ 75 h 150"/>
                <a:gd name="T4" fmla="*/ 38 w 248"/>
                <a:gd name="T5" fmla="*/ 75 h 150"/>
                <a:gd name="T6" fmla="*/ 40 w 248"/>
                <a:gd name="T7" fmla="*/ 76 h 150"/>
                <a:gd name="T8" fmla="*/ 41 w 248"/>
                <a:gd name="T9" fmla="*/ 76 h 150"/>
                <a:gd name="T10" fmla="*/ 48 w 248"/>
                <a:gd name="T11" fmla="*/ 81 h 150"/>
                <a:gd name="T12" fmla="*/ 79 w 248"/>
                <a:gd name="T13" fmla="*/ 92 h 150"/>
                <a:gd name="T14" fmla="*/ 80 w 248"/>
                <a:gd name="T15" fmla="*/ 99 h 150"/>
                <a:gd name="T16" fmla="*/ 93 w 248"/>
                <a:gd name="T17" fmla="*/ 113 h 150"/>
                <a:gd name="T18" fmla="*/ 97 w 248"/>
                <a:gd name="T19" fmla="*/ 120 h 150"/>
                <a:gd name="T20" fmla="*/ 96 w 248"/>
                <a:gd name="T21" fmla="*/ 122 h 150"/>
                <a:gd name="T22" fmla="*/ 97 w 248"/>
                <a:gd name="T23" fmla="*/ 143 h 150"/>
                <a:gd name="T24" fmla="*/ 98 w 248"/>
                <a:gd name="T25" fmla="*/ 150 h 150"/>
                <a:gd name="T26" fmla="*/ 103 w 248"/>
                <a:gd name="T27" fmla="*/ 141 h 150"/>
                <a:gd name="T28" fmla="*/ 134 w 248"/>
                <a:gd name="T29" fmla="*/ 98 h 150"/>
                <a:gd name="T30" fmla="*/ 146 w 248"/>
                <a:gd name="T31" fmla="*/ 94 h 150"/>
                <a:gd name="T32" fmla="*/ 146 w 248"/>
                <a:gd name="T33" fmla="*/ 106 h 150"/>
                <a:gd name="T34" fmla="*/ 181 w 248"/>
                <a:gd name="T35" fmla="*/ 86 h 150"/>
                <a:gd name="T36" fmla="*/ 193 w 248"/>
                <a:gd name="T37" fmla="*/ 82 h 150"/>
                <a:gd name="T38" fmla="*/ 213 w 248"/>
                <a:gd name="T39" fmla="*/ 86 h 150"/>
                <a:gd name="T40" fmla="*/ 220 w 248"/>
                <a:gd name="T41" fmla="*/ 90 h 150"/>
                <a:gd name="T42" fmla="*/ 224 w 248"/>
                <a:gd name="T43" fmla="*/ 82 h 150"/>
                <a:gd name="T44" fmla="*/ 232 w 248"/>
                <a:gd name="T45" fmla="*/ 90 h 150"/>
                <a:gd name="T46" fmla="*/ 248 w 248"/>
                <a:gd name="T47" fmla="*/ 82 h 150"/>
                <a:gd name="T48" fmla="*/ 240 w 248"/>
                <a:gd name="T49" fmla="*/ 78 h 150"/>
                <a:gd name="T50" fmla="*/ 236 w 248"/>
                <a:gd name="T51" fmla="*/ 67 h 150"/>
                <a:gd name="T52" fmla="*/ 236 w 248"/>
                <a:gd name="T53" fmla="*/ 59 h 150"/>
                <a:gd name="T54" fmla="*/ 216 w 248"/>
                <a:gd name="T55" fmla="*/ 59 h 150"/>
                <a:gd name="T56" fmla="*/ 205 w 248"/>
                <a:gd name="T57" fmla="*/ 47 h 150"/>
                <a:gd name="T58" fmla="*/ 197 w 248"/>
                <a:gd name="T59" fmla="*/ 43 h 150"/>
                <a:gd name="T60" fmla="*/ 162 w 248"/>
                <a:gd name="T61" fmla="*/ 47 h 150"/>
                <a:gd name="T62" fmla="*/ 146 w 248"/>
                <a:gd name="T63" fmla="*/ 59 h 150"/>
                <a:gd name="T64" fmla="*/ 123 w 248"/>
                <a:gd name="T65" fmla="*/ 59 h 150"/>
                <a:gd name="T66" fmla="*/ 107 w 248"/>
                <a:gd name="T67" fmla="*/ 43 h 150"/>
                <a:gd name="T68" fmla="*/ 84 w 248"/>
                <a:gd name="T69" fmla="*/ 39 h 150"/>
                <a:gd name="T70" fmla="*/ 72 w 248"/>
                <a:gd name="T71" fmla="*/ 43 h 150"/>
                <a:gd name="T72" fmla="*/ 76 w 248"/>
                <a:gd name="T73" fmla="*/ 28 h 150"/>
                <a:gd name="T74" fmla="*/ 92 w 248"/>
                <a:gd name="T75" fmla="*/ 8 h 150"/>
                <a:gd name="T76" fmla="*/ 99 w 248"/>
                <a:gd name="T77" fmla="*/ 0 h 150"/>
                <a:gd name="T78" fmla="*/ 76 w 248"/>
                <a:gd name="T79" fmla="*/ 8 h 150"/>
                <a:gd name="T80" fmla="*/ 21 w 248"/>
                <a:gd name="T81" fmla="*/ 43 h 150"/>
                <a:gd name="T82" fmla="*/ 0 w 248"/>
                <a:gd name="T83" fmla="*/ 51 h 150"/>
                <a:gd name="T84" fmla="*/ 6 w 248"/>
                <a:gd name="T85" fmla="*/ 7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48" h="150">
                  <a:moveTo>
                    <a:pt x="6" y="70"/>
                  </a:moveTo>
                  <a:cubicBezTo>
                    <a:pt x="9" y="70"/>
                    <a:pt x="9" y="70"/>
                    <a:pt x="9" y="70"/>
                  </a:cubicBezTo>
                  <a:cubicBezTo>
                    <a:pt x="17" y="74"/>
                    <a:pt x="17" y="74"/>
                    <a:pt x="17" y="74"/>
                  </a:cubicBezTo>
                  <a:cubicBezTo>
                    <a:pt x="23" y="75"/>
                    <a:pt x="23" y="75"/>
                    <a:pt x="23" y="75"/>
                  </a:cubicBezTo>
                  <a:cubicBezTo>
                    <a:pt x="23" y="75"/>
                    <a:pt x="27" y="74"/>
                    <a:pt x="32" y="74"/>
                  </a:cubicBezTo>
                  <a:cubicBezTo>
                    <a:pt x="35" y="74"/>
                    <a:pt x="37" y="74"/>
                    <a:pt x="38" y="75"/>
                  </a:cubicBezTo>
                  <a:cubicBezTo>
                    <a:pt x="39" y="75"/>
                    <a:pt x="39" y="75"/>
                    <a:pt x="40" y="75"/>
                  </a:cubicBezTo>
                  <a:cubicBezTo>
                    <a:pt x="40" y="76"/>
                    <a:pt x="40" y="76"/>
                    <a:pt x="40" y="76"/>
                  </a:cubicBezTo>
                  <a:cubicBezTo>
                    <a:pt x="40" y="76"/>
                    <a:pt x="40" y="76"/>
                    <a:pt x="40" y="76"/>
                  </a:cubicBezTo>
                  <a:cubicBezTo>
                    <a:pt x="41" y="76"/>
                    <a:pt x="41" y="76"/>
                    <a:pt x="41" y="76"/>
                  </a:cubicBezTo>
                  <a:cubicBezTo>
                    <a:pt x="41" y="76"/>
                    <a:pt x="42" y="76"/>
                    <a:pt x="44" y="77"/>
                  </a:cubicBezTo>
                  <a:cubicBezTo>
                    <a:pt x="48" y="78"/>
                    <a:pt x="49" y="80"/>
                    <a:pt x="48" y="81"/>
                  </a:cubicBezTo>
                  <a:cubicBezTo>
                    <a:pt x="48" y="92"/>
                    <a:pt x="48" y="92"/>
                    <a:pt x="48" y="92"/>
                  </a:cubicBezTo>
                  <a:cubicBezTo>
                    <a:pt x="79" y="92"/>
                    <a:pt x="79" y="92"/>
                    <a:pt x="79" y="92"/>
                  </a:cubicBezTo>
                  <a:cubicBezTo>
                    <a:pt x="81" y="92"/>
                    <a:pt x="82" y="93"/>
                    <a:pt x="83" y="94"/>
                  </a:cubicBezTo>
                  <a:cubicBezTo>
                    <a:pt x="83" y="95"/>
                    <a:pt x="80" y="98"/>
                    <a:pt x="80" y="99"/>
                  </a:cubicBezTo>
                  <a:cubicBezTo>
                    <a:pt x="81" y="100"/>
                    <a:pt x="87" y="107"/>
                    <a:pt x="91" y="111"/>
                  </a:cubicBezTo>
                  <a:cubicBezTo>
                    <a:pt x="92" y="112"/>
                    <a:pt x="92" y="113"/>
                    <a:pt x="93" y="113"/>
                  </a:cubicBezTo>
                  <a:cubicBezTo>
                    <a:pt x="93" y="114"/>
                    <a:pt x="93" y="114"/>
                    <a:pt x="95" y="118"/>
                  </a:cubicBezTo>
                  <a:cubicBezTo>
                    <a:pt x="97" y="120"/>
                    <a:pt x="97" y="120"/>
                    <a:pt x="97" y="120"/>
                  </a:cubicBezTo>
                  <a:cubicBezTo>
                    <a:pt x="96" y="121"/>
                    <a:pt x="96" y="121"/>
                    <a:pt x="96" y="121"/>
                  </a:cubicBezTo>
                  <a:cubicBezTo>
                    <a:pt x="96" y="121"/>
                    <a:pt x="96" y="121"/>
                    <a:pt x="96" y="122"/>
                  </a:cubicBezTo>
                  <a:cubicBezTo>
                    <a:pt x="97" y="126"/>
                    <a:pt x="97" y="131"/>
                    <a:pt x="96" y="135"/>
                  </a:cubicBezTo>
                  <a:cubicBezTo>
                    <a:pt x="96" y="137"/>
                    <a:pt x="96" y="140"/>
                    <a:pt x="97" y="143"/>
                  </a:cubicBezTo>
                  <a:cubicBezTo>
                    <a:pt x="98" y="145"/>
                    <a:pt x="98" y="147"/>
                    <a:pt x="98" y="149"/>
                  </a:cubicBezTo>
                  <a:cubicBezTo>
                    <a:pt x="98" y="150"/>
                    <a:pt x="98" y="150"/>
                    <a:pt x="98" y="150"/>
                  </a:cubicBezTo>
                  <a:cubicBezTo>
                    <a:pt x="99" y="149"/>
                    <a:pt x="99" y="149"/>
                    <a:pt x="99" y="149"/>
                  </a:cubicBezTo>
                  <a:cubicBezTo>
                    <a:pt x="103" y="141"/>
                    <a:pt x="103" y="141"/>
                    <a:pt x="103" y="141"/>
                  </a:cubicBezTo>
                  <a:cubicBezTo>
                    <a:pt x="131" y="98"/>
                    <a:pt x="131" y="98"/>
                    <a:pt x="131" y="98"/>
                  </a:cubicBezTo>
                  <a:cubicBezTo>
                    <a:pt x="134" y="98"/>
                    <a:pt x="134" y="98"/>
                    <a:pt x="134" y="98"/>
                  </a:cubicBezTo>
                  <a:cubicBezTo>
                    <a:pt x="138" y="98"/>
                    <a:pt x="138" y="98"/>
                    <a:pt x="138" y="98"/>
                  </a:cubicBezTo>
                  <a:cubicBezTo>
                    <a:pt x="146" y="94"/>
                    <a:pt x="146" y="94"/>
                    <a:pt x="146" y="94"/>
                  </a:cubicBezTo>
                  <a:cubicBezTo>
                    <a:pt x="142" y="106"/>
                    <a:pt x="142" y="106"/>
                    <a:pt x="142" y="106"/>
                  </a:cubicBezTo>
                  <a:cubicBezTo>
                    <a:pt x="146" y="106"/>
                    <a:pt x="146" y="106"/>
                    <a:pt x="146" y="106"/>
                  </a:cubicBezTo>
                  <a:cubicBezTo>
                    <a:pt x="162" y="94"/>
                    <a:pt x="162" y="94"/>
                    <a:pt x="162" y="94"/>
                  </a:cubicBezTo>
                  <a:cubicBezTo>
                    <a:pt x="181" y="86"/>
                    <a:pt x="181" y="86"/>
                    <a:pt x="181" y="86"/>
                  </a:cubicBezTo>
                  <a:cubicBezTo>
                    <a:pt x="185" y="82"/>
                    <a:pt x="185" y="82"/>
                    <a:pt x="185" y="82"/>
                  </a:cubicBezTo>
                  <a:cubicBezTo>
                    <a:pt x="193" y="82"/>
                    <a:pt x="193" y="82"/>
                    <a:pt x="193" y="82"/>
                  </a:cubicBezTo>
                  <a:cubicBezTo>
                    <a:pt x="205" y="82"/>
                    <a:pt x="205" y="82"/>
                    <a:pt x="205" y="82"/>
                  </a:cubicBezTo>
                  <a:cubicBezTo>
                    <a:pt x="213" y="86"/>
                    <a:pt x="213" y="86"/>
                    <a:pt x="213" y="86"/>
                  </a:cubicBezTo>
                  <a:cubicBezTo>
                    <a:pt x="216" y="90"/>
                    <a:pt x="216" y="90"/>
                    <a:pt x="216" y="90"/>
                  </a:cubicBezTo>
                  <a:cubicBezTo>
                    <a:pt x="220" y="90"/>
                    <a:pt x="220" y="90"/>
                    <a:pt x="220" y="90"/>
                  </a:cubicBezTo>
                  <a:cubicBezTo>
                    <a:pt x="224" y="86"/>
                    <a:pt x="224" y="86"/>
                    <a:pt x="224" y="86"/>
                  </a:cubicBezTo>
                  <a:cubicBezTo>
                    <a:pt x="224" y="82"/>
                    <a:pt x="224" y="82"/>
                    <a:pt x="224" y="82"/>
                  </a:cubicBezTo>
                  <a:cubicBezTo>
                    <a:pt x="228" y="86"/>
                    <a:pt x="228" y="86"/>
                    <a:pt x="228" y="86"/>
                  </a:cubicBezTo>
                  <a:cubicBezTo>
                    <a:pt x="232" y="90"/>
                    <a:pt x="232" y="90"/>
                    <a:pt x="232" y="90"/>
                  </a:cubicBezTo>
                  <a:cubicBezTo>
                    <a:pt x="248" y="86"/>
                    <a:pt x="248" y="86"/>
                    <a:pt x="248" y="86"/>
                  </a:cubicBezTo>
                  <a:cubicBezTo>
                    <a:pt x="248" y="82"/>
                    <a:pt x="248" y="82"/>
                    <a:pt x="248" y="82"/>
                  </a:cubicBezTo>
                  <a:cubicBezTo>
                    <a:pt x="244" y="82"/>
                    <a:pt x="244" y="82"/>
                    <a:pt x="244" y="82"/>
                  </a:cubicBezTo>
                  <a:cubicBezTo>
                    <a:pt x="240" y="78"/>
                    <a:pt x="240" y="78"/>
                    <a:pt x="240" y="78"/>
                  </a:cubicBezTo>
                  <a:cubicBezTo>
                    <a:pt x="236" y="74"/>
                    <a:pt x="236" y="74"/>
                    <a:pt x="236" y="74"/>
                  </a:cubicBezTo>
                  <a:cubicBezTo>
                    <a:pt x="236" y="67"/>
                    <a:pt x="236" y="67"/>
                    <a:pt x="236" y="67"/>
                  </a:cubicBezTo>
                  <a:cubicBezTo>
                    <a:pt x="236" y="63"/>
                    <a:pt x="236" y="63"/>
                    <a:pt x="236" y="63"/>
                  </a:cubicBezTo>
                  <a:cubicBezTo>
                    <a:pt x="236" y="59"/>
                    <a:pt x="236" y="59"/>
                    <a:pt x="236" y="59"/>
                  </a:cubicBezTo>
                  <a:cubicBezTo>
                    <a:pt x="232" y="59"/>
                    <a:pt x="232" y="59"/>
                    <a:pt x="232" y="59"/>
                  </a:cubicBezTo>
                  <a:cubicBezTo>
                    <a:pt x="216" y="59"/>
                    <a:pt x="216" y="59"/>
                    <a:pt x="216" y="59"/>
                  </a:cubicBezTo>
                  <a:cubicBezTo>
                    <a:pt x="205" y="55"/>
                    <a:pt x="205" y="55"/>
                    <a:pt x="205" y="55"/>
                  </a:cubicBezTo>
                  <a:cubicBezTo>
                    <a:pt x="205" y="47"/>
                    <a:pt x="205" y="47"/>
                    <a:pt x="205" y="47"/>
                  </a:cubicBezTo>
                  <a:cubicBezTo>
                    <a:pt x="205" y="43"/>
                    <a:pt x="205" y="43"/>
                    <a:pt x="205" y="43"/>
                  </a:cubicBezTo>
                  <a:cubicBezTo>
                    <a:pt x="197" y="43"/>
                    <a:pt x="197" y="43"/>
                    <a:pt x="197" y="43"/>
                  </a:cubicBezTo>
                  <a:cubicBezTo>
                    <a:pt x="193" y="47"/>
                    <a:pt x="193" y="47"/>
                    <a:pt x="193" y="47"/>
                  </a:cubicBezTo>
                  <a:cubicBezTo>
                    <a:pt x="162" y="47"/>
                    <a:pt x="162" y="47"/>
                    <a:pt x="162" y="47"/>
                  </a:cubicBezTo>
                  <a:cubicBezTo>
                    <a:pt x="150" y="55"/>
                    <a:pt x="150" y="55"/>
                    <a:pt x="150" y="55"/>
                  </a:cubicBezTo>
                  <a:cubicBezTo>
                    <a:pt x="146" y="59"/>
                    <a:pt x="146" y="59"/>
                    <a:pt x="146" y="59"/>
                  </a:cubicBezTo>
                  <a:cubicBezTo>
                    <a:pt x="142" y="59"/>
                    <a:pt x="142" y="59"/>
                    <a:pt x="142" y="59"/>
                  </a:cubicBezTo>
                  <a:cubicBezTo>
                    <a:pt x="123" y="59"/>
                    <a:pt x="123" y="59"/>
                    <a:pt x="123" y="59"/>
                  </a:cubicBezTo>
                  <a:cubicBezTo>
                    <a:pt x="119" y="59"/>
                    <a:pt x="119" y="59"/>
                    <a:pt x="119" y="59"/>
                  </a:cubicBezTo>
                  <a:cubicBezTo>
                    <a:pt x="107" y="43"/>
                    <a:pt x="107" y="43"/>
                    <a:pt x="107" y="43"/>
                  </a:cubicBezTo>
                  <a:cubicBezTo>
                    <a:pt x="92" y="35"/>
                    <a:pt x="92" y="35"/>
                    <a:pt x="92" y="35"/>
                  </a:cubicBezTo>
                  <a:cubicBezTo>
                    <a:pt x="84" y="39"/>
                    <a:pt x="84" y="39"/>
                    <a:pt x="84" y="39"/>
                  </a:cubicBezTo>
                  <a:cubicBezTo>
                    <a:pt x="80" y="35"/>
                    <a:pt x="80" y="35"/>
                    <a:pt x="80" y="35"/>
                  </a:cubicBezTo>
                  <a:cubicBezTo>
                    <a:pt x="72" y="43"/>
                    <a:pt x="72" y="43"/>
                    <a:pt x="72" y="43"/>
                  </a:cubicBezTo>
                  <a:cubicBezTo>
                    <a:pt x="72" y="31"/>
                    <a:pt x="72" y="31"/>
                    <a:pt x="72" y="31"/>
                  </a:cubicBezTo>
                  <a:cubicBezTo>
                    <a:pt x="76" y="28"/>
                    <a:pt x="76" y="28"/>
                    <a:pt x="76" y="28"/>
                  </a:cubicBezTo>
                  <a:cubicBezTo>
                    <a:pt x="80" y="24"/>
                    <a:pt x="80" y="24"/>
                    <a:pt x="80" y="24"/>
                  </a:cubicBezTo>
                  <a:cubicBezTo>
                    <a:pt x="92" y="8"/>
                    <a:pt x="92" y="8"/>
                    <a:pt x="92" y="8"/>
                  </a:cubicBezTo>
                  <a:cubicBezTo>
                    <a:pt x="99" y="4"/>
                    <a:pt x="99" y="4"/>
                    <a:pt x="99" y="4"/>
                  </a:cubicBezTo>
                  <a:cubicBezTo>
                    <a:pt x="99" y="0"/>
                    <a:pt x="99" y="0"/>
                    <a:pt x="99" y="0"/>
                  </a:cubicBezTo>
                  <a:cubicBezTo>
                    <a:pt x="92" y="0"/>
                    <a:pt x="92" y="0"/>
                    <a:pt x="92" y="0"/>
                  </a:cubicBezTo>
                  <a:cubicBezTo>
                    <a:pt x="76" y="8"/>
                    <a:pt x="76" y="8"/>
                    <a:pt x="76" y="8"/>
                  </a:cubicBezTo>
                  <a:cubicBezTo>
                    <a:pt x="41" y="35"/>
                    <a:pt x="41" y="35"/>
                    <a:pt x="41" y="35"/>
                  </a:cubicBezTo>
                  <a:cubicBezTo>
                    <a:pt x="21" y="43"/>
                    <a:pt x="21" y="43"/>
                    <a:pt x="21" y="43"/>
                  </a:cubicBezTo>
                  <a:cubicBezTo>
                    <a:pt x="6" y="51"/>
                    <a:pt x="6" y="51"/>
                    <a:pt x="6" y="51"/>
                  </a:cubicBezTo>
                  <a:cubicBezTo>
                    <a:pt x="0" y="51"/>
                    <a:pt x="0" y="51"/>
                    <a:pt x="0" y="51"/>
                  </a:cubicBezTo>
                  <a:cubicBezTo>
                    <a:pt x="0" y="60"/>
                    <a:pt x="0" y="60"/>
                    <a:pt x="0" y="60"/>
                  </a:cubicBezTo>
                  <a:lnTo>
                    <a:pt x="6" y="70"/>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30" name="Freeform 129">
              <a:extLst>
                <a:ext uri="{FF2B5EF4-FFF2-40B4-BE49-F238E27FC236}">
                  <a16:creationId xmlns:a16="http://schemas.microsoft.com/office/drawing/2014/main" id="{9E29A0E3-7968-DF4F-A1E7-8088B707CE16}"/>
                </a:ext>
              </a:extLst>
            </p:cNvPr>
            <p:cNvSpPr>
              <a:spLocks/>
            </p:cNvSpPr>
            <p:nvPr/>
          </p:nvSpPr>
          <p:spPr bwMode="auto">
            <a:xfrm>
              <a:off x="2703900" y="2378125"/>
              <a:ext cx="278567" cy="468743"/>
            </a:xfrm>
            <a:custGeom>
              <a:avLst/>
              <a:gdLst>
                <a:gd name="T0" fmla="*/ 39 w 156"/>
                <a:gd name="T1" fmla="*/ 7 h 262"/>
                <a:gd name="T2" fmla="*/ 51 w 156"/>
                <a:gd name="T3" fmla="*/ 19 h 262"/>
                <a:gd name="T4" fmla="*/ 39 w 156"/>
                <a:gd name="T5" fmla="*/ 40 h 262"/>
                <a:gd name="T6" fmla="*/ 29 w 156"/>
                <a:gd name="T7" fmla="*/ 52 h 262"/>
                <a:gd name="T8" fmla="*/ 20 w 156"/>
                <a:gd name="T9" fmla="*/ 69 h 262"/>
                <a:gd name="T10" fmla="*/ 15 w 156"/>
                <a:gd name="T11" fmla="*/ 90 h 262"/>
                <a:gd name="T12" fmla="*/ 0 w 156"/>
                <a:gd name="T13" fmla="*/ 109 h 262"/>
                <a:gd name="T14" fmla="*/ 0 w 156"/>
                <a:gd name="T15" fmla="*/ 109 h 262"/>
                <a:gd name="T16" fmla="*/ 0 w 156"/>
                <a:gd name="T17" fmla="*/ 144 h 262"/>
                <a:gd name="T18" fmla="*/ 15 w 156"/>
                <a:gd name="T19" fmla="*/ 154 h 262"/>
                <a:gd name="T20" fmla="*/ 32 w 156"/>
                <a:gd name="T21" fmla="*/ 165 h 262"/>
                <a:gd name="T22" fmla="*/ 49 w 156"/>
                <a:gd name="T23" fmla="*/ 182 h 262"/>
                <a:gd name="T24" fmla="*/ 46 w 156"/>
                <a:gd name="T25" fmla="*/ 198 h 262"/>
                <a:gd name="T26" fmla="*/ 51 w 156"/>
                <a:gd name="T27" fmla="*/ 215 h 262"/>
                <a:gd name="T28" fmla="*/ 71 w 156"/>
                <a:gd name="T29" fmla="*/ 225 h 262"/>
                <a:gd name="T30" fmla="*/ 78 w 156"/>
                <a:gd name="T31" fmla="*/ 238 h 262"/>
                <a:gd name="T32" fmla="*/ 80 w 156"/>
                <a:gd name="T33" fmla="*/ 246 h 262"/>
                <a:gd name="T34" fmla="*/ 92 w 156"/>
                <a:gd name="T35" fmla="*/ 262 h 262"/>
                <a:gd name="T36" fmla="*/ 92 w 156"/>
                <a:gd name="T37" fmla="*/ 262 h 262"/>
                <a:gd name="T38" fmla="*/ 92 w 156"/>
                <a:gd name="T39" fmla="*/ 262 h 262"/>
                <a:gd name="T40" fmla="*/ 102 w 156"/>
                <a:gd name="T41" fmla="*/ 262 h 262"/>
                <a:gd name="T42" fmla="*/ 106 w 156"/>
                <a:gd name="T43" fmla="*/ 257 h 262"/>
                <a:gd name="T44" fmla="*/ 113 w 156"/>
                <a:gd name="T45" fmla="*/ 252 h 262"/>
                <a:gd name="T46" fmla="*/ 120 w 156"/>
                <a:gd name="T47" fmla="*/ 250 h 262"/>
                <a:gd name="T48" fmla="*/ 121 w 156"/>
                <a:gd name="T49" fmla="*/ 249 h 262"/>
                <a:gd name="T50" fmla="*/ 122 w 156"/>
                <a:gd name="T51" fmla="*/ 249 h 262"/>
                <a:gd name="T52" fmla="*/ 122 w 156"/>
                <a:gd name="T53" fmla="*/ 249 h 262"/>
                <a:gd name="T54" fmla="*/ 123 w 156"/>
                <a:gd name="T55" fmla="*/ 249 h 262"/>
                <a:gd name="T56" fmla="*/ 123 w 156"/>
                <a:gd name="T57" fmla="*/ 247 h 262"/>
                <a:gd name="T58" fmla="*/ 125 w 156"/>
                <a:gd name="T59" fmla="*/ 243 h 262"/>
                <a:gd name="T60" fmla="*/ 126 w 156"/>
                <a:gd name="T61" fmla="*/ 241 h 262"/>
                <a:gd name="T62" fmla="*/ 130 w 156"/>
                <a:gd name="T63" fmla="*/ 235 h 262"/>
                <a:gd name="T64" fmla="*/ 136 w 156"/>
                <a:gd name="T65" fmla="*/ 229 h 262"/>
                <a:gd name="T66" fmla="*/ 140 w 156"/>
                <a:gd name="T67" fmla="*/ 222 h 262"/>
                <a:gd name="T68" fmla="*/ 144 w 156"/>
                <a:gd name="T69" fmla="*/ 218 h 262"/>
                <a:gd name="T70" fmla="*/ 144 w 156"/>
                <a:gd name="T71" fmla="*/ 211 h 262"/>
                <a:gd name="T72" fmla="*/ 151 w 156"/>
                <a:gd name="T73" fmla="*/ 207 h 262"/>
                <a:gd name="T74" fmla="*/ 156 w 156"/>
                <a:gd name="T75" fmla="*/ 200 h 262"/>
                <a:gd name="T76" fmla="*/ 156 w 156"/>
                <a:gd name="T77" fmla="*/ 58 h 262"/>
                <a:gd name="T78" fmla="*/ 156 w 156"/>
                <a:gd name="T79" fmla="*/ 57 h 262"/>
                <a:gd name="T80" fmla="*/ 152 w 156"/>
                <a:gd name="T81" fmla="*/ 47 h 262"/>
                <a:gd name="T82" fmla="*/ 149 w 156"/>
                <a:gd name="T83" fmla="*/ 0 h 262"/>
                <a:gd name="T84" fmla="*/ 33 w 156"/>
                <a:gd name="T85" fmla="*/ 0 h 262"/>
                <a:gd name="T86" fmla="*/ 39 w 156"/>
                <a:gd name="T87" fmla="*/ 7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6" h="262">
                  <a:moveTo>
                    <a:pt x="39" y="7"/>
                  </a:moveTo>
                  <a:cubicBezTo>
                    <a:pt x="51" y="19"/>
                    <a:pt x="51" y="19"/>
                    <a:pt x="51" y="19"/>
                  </a:cubicBezTo>
                  <a:cubicBezTo>
                    <a:pt x="39" y="40"/>
                    <a:pt x="39" y="40"/>
                    <a:pt x="39" y="40"/>
                  </a:cubicBezTo>
                  <a:cubicBezTo>
                    <a:pt x="29" y="52"/>
                    <a:pt x="29" y="52"/>
                    <a:pt x="29" y="52"/>
                  </a:cubicBezTo>
                  <a:cubicBezTo>
                    <a:pt x="20" y="69"/>
                    <a:pt x="20" y="69"/>
                    <a:pt x="20" y="69"/>
                  </a:cubicBezTo>
                  <a:cubicBezTo>
                    <a:pt x="15" y="90"/>
                    <a:pt x="15" y="90"/>
                    <a:pt x="15" y="90"/>
                  </a:cubicBezTo>
                  <a:cubicBezTo>
                    <a:pt x="0" y="109"/>
                    <a:pt x="0" y="109"/>
                    <a:pt x="0" y="109"/>
                  </a:cubicBezTo>
                  <a:cubicBezTo>
                    <a:pt x="0" y="109"/>
                    <a:pt x="0" y="109"/>
                    <a:pt x="0" y="109"/>
                  </a:cubicBezTo>
                  <a:cubicBezTo>
                    <a:pt x="0" y="144"/>
                    <a:pt x="0" y="144"/>
                    <a:pt x="0" y="144"/>
                  </a:cubicBezTo>
                  <a:cubicBezTo>
                    <a:pt x="15" y="154"/>
                    <a:pt x="15" y="154"/>
                    <a:pt x="15" y="154"/>
                  </a:cubicBezTo>
                  <a:cubicBezTo>
                    <a:pt x="32" y="165"/>
                    <a:pt x="32" y="165"/>
                    <a:pt x="32" y="165"/>
                  </a:cubicBezTo>
                  <a:cubicBezTo>
                    <a:pt x="49" y="182"/>
                    <a:pt x="49" y="182"/>
                    <a:pt x="49" y="182"/>
                  </a:cubicBezTo>
                  <a:cubicBezTo>
                    <a:pt x="46" y="198"/>
                    <a:pt x="46" y="198"/>
                    <a:pt x="46" y="198"/>
                  </a:cubicBezTo>
                  <a:cubicBezTo>
                    <a:pt x="51" y="215"/>
                    <a:pt x="51" y="215"/>
                    <a:pt x="51" y="215"/>
                  </a:cubicBezTo>
                  <a:cubicBezTo>
                    <a:pt x="71" y="225"/>
                    <a:pt x="71" y="225"/>
                    <a:pt x="71" y="225"/>
                  </a:cubicBezTo>
                  <a:cubicBezTo>
                    <a:pt x="78" y="238"/>
                    <a:pt x="78" y="238"/>
                    <a:pt x="78" y="238"/>
                  </a:cubicBezTo>
                  <a:cubicBezTo>
                    <a:pt x="80" y="246"/>
                    <a:pt x="80" y="246"/>
                    <a:pt x="80" y="246"/>
                  </a:cubicBezTo>
                  <a:cubicBezTo>
                    <a:pt x="82" y="252"/>
                    <a:pt x="90" y="260"/>
                    <a:pt x="92" y="262"/>
                  </a:cubicBezTo>
                  <a:cubicBezTo>
                    <a:pt x="92" y="262"/>
                    <a:pt x="92" y="262"/>
                    <a:pt x="92" y="262"/>
                  </a:cubicBezTo>
                  <a:cubicBezTo>
                    <a:pt x="92" y="262"/>
                    <a:pt x="92" y="262"/>
                    <a:pt x="92" y="262"/>
                  </a:cubicBezTo>
                  <a:cubicBezTo>
                    <a:pt x="102" y="262"/>
                    <a:pt x="102" y="262"/>
                    <a:pt x="102" y="262"/>
                  </a:cubicBezTo>
                  <a:cubicBezTo>
                    <a:pt x="106" y="257"/>
                    <a:pt x="106" y="257"/>
                    <a:pt x="106" y="257"/>
                  </a:cubicBezTo>
                  <a:cubicBezTo>
                    <a:pt x="113" y="252"/>
                    <a:pt x="113" y="252"/>
                    <a:pt x="113" y="252"/>
                  </a:cubicBezTo>
                  <a:cubicBezTo>
                    <a:pt x="114" y="252"/>
                    <a:pt x="117" y="251"/>
                    <a:pt x="120" y="250"/>
                  </a:cubicBezTo>
                  <a:cubicBezTo>
                    <a:pt x="120" y="250"/>
                    <a:pt x="120" y="249"/>
                    <a:pt x="121" y="249"/>
                  </a:cubicBezTo>
                  <a:cubicBezTo>
                    <a:pt x="121" y="249"/>
                    <a:pt x="121" y="249"/>
                    <a:pt x="122" y="249"/>
                  </a:cubicBezTo>
                  <a:cubicBezTo>
                    <a:pt x="122" y="249"/>
                    <a:pt x="122" y="249"/>
                    <a:pt x="122" y="249"/>
                  </a:cubicBezTo>
                  <a:cubicBezTo>
                    <a:pt x="123" y="249"/>
                    <a:pt x="123" y="249"/>
                    <a:pt x="123" y="249"/>
                  </a:cubicBezTo>
                  <a:cubicBezTo>
                    <a:pt x="123" y="247"/>
                    <a:pt x="123" y="247"/>
                    <a:pt x="123" y="247"/>
                  </a:cubicBezTo>
                  <a:cubicBezTo>
                    <a:pt x="125" y="244"/>
                    <a:pt x="125" y="243"/>
                    <a:pt x="125" y="243"/>
                  </a:cubicBezTo>
                  <a:cubicBezTo>
                    <a:pt x="125" y="243"/>
                    <a:pt x="125" y="242"/>
                    <a:pt x="126" y="241"/>
                  </a:cubicBezTo>
                  <a:cubicBezTo>
                    <a:pt x="127" y="240"/>
                    <a:pt x="128" y="238"/>
                    <a:pt x="130" y="235"/>
                  </a:cubicBezTo>
                  <a:cubicBezTo>
                    <a:pt x="133" y="232"/>
                    <a:pt x="135" y="229"/>
                    <a:pt x="136" y="229"/>
                  </a:cubicBezTo>
                  <a:cubicBezTo>
                    <a:pt x="140" y="222"/>
                    <a:pt x="140" y="222"/>
                    <a:pt x="140" y="222"/>
                  </a:cubicBezTo>
                  <a:cubicBezTo>
                    <a:pt x="144" y="218"/>
                    <a:pt x="144" y="218"/>
                    <a:pt x="144" y="218"/>
                  </a:cubicBezTo>
                  <a:cubicBezTo>
                    <a:pt x="144" y="211"/>
                    <a:pt x="144" y="211"/>
                    <a:pt x="144" y="211"/>
                  </a:cubicBezTo>
                  <a:cubicBezTo>
                    <a:pt x="151" y="207"/>
                    <a:pt x="151" y="207"/>
                    <a:pt x="151" y="207"/>
                  </a:cubicBezTo>
                  <a:cubicBezTo>
                    <a:pt x="156" y="200"/>
                    <a:pt x="156" y="200"/>
                    <a:pt x="156" y="200"/>
                  </a:cubicBezTo>
                  <a:cubicBezTo>
                    <a:pt x="156" y="58"/>
                    <a:pt x="156" y="58"/>
                    <a:pt x="156" y="58"/>
                  </a:cubicBezTo>
                  <a:cubicBezTo>
                    <a:pt x="156" y="57"/>
                    <a:pt x="156" y="57"/>
                    <a:pt x="156" y="57"/>
                  </a:cubicBezTo>
                  <a:cubicBezTo>
                    <a:pt x="152" y="47"/>
                    <a:pt x="152" y="47"/>
                    <a:pt x="152" y="47"/>
                  </a:cubicBezTo>
                  <a:cubicBezTo>
                    <a:pt x="149" y="0"/>
                    <a:pt x="149" y="0"/>
                    <a:pt x="149" y="0"/>
                  </a:cubicBezTo>
                  <a:cubicBezTo>
                    <a:pt x="33" y="0"/>
                    <a:pt x="33" y="0"/>
                    <a:pt x="33" y="0"/>
                  </a:cubicBezTo>
                  <a:lnTo>
                    <a:pt x="39" y="7"/>
                  </a:lnTo>
                  <a:close/>
                </a:path>
              </a:pathLst>
            </a:custGeom>
            <a:solidFill>
              <a:schemeClr val="accent5"/>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srgbClr val="5DA9DD"/>
                </a:solidFill>
              </a:endParaRPr>
            </a:p>
          </p:txBody>
        </p:sp>
        <p:sp>
          <p:nvSpPr>
            <p:cNvPr id="131" name="Freeform 130">
              <a:extLst>
                <a:ext uri="{FF2B5EF4-FFF2-40B4-BE49-F238E27FC236}">
                  <a16:creationId xmlns:a16="http://schemas.microsoft.com/office/drawing/2014/main" id="{F278D23C-206D-874E-B7E1-9B90B97DE5B1}"/>
                </a:ext>
              </a:extLst>
            </p:cNvPr>
            <p:cNvSpPr>
              <a:spLocks/>
            </p:cNvSpPr>
            <p:nvPr/>
          </p:nvSpPr>
          <p:spPr bwMode="auto">
            <a:xfrm>
              <a:off x="3995843" y="2395982"/>
              <a:ext cx="228568" cy="135712"/>
            </a:xfrm>
            <a:custGeom>
              <a:avLst/>
              <a:gdLst>
                <a:gd name="T0" fmla="*/ 64 w 128"/>
                <a:gd name="T1" fmla="*/ 9 h 76"/>
                <a:gd name="T2" fmla="*/ 64 w 128"/>
                <a:gd name="T3" fmla="*/ 1 h 76"/>
                <a:gd name="T4" fmla="*/ 26 w 128"/>
                <a:gd name="T5" fmla="*/ 1 h 76"/>
                <a:gd name="T6" fmla="*/ 25 w 128"/>
                <a:gd name="T7" fmla="*/ 1 h 76"/>
                <a:gd name="T8" fmla="*/ 25 w 128"/>
                <a:gd name="T9" fmla="*/ 1 h 76"/>
                <a:gd name="T10" fmla="*/ 6 w 128"/>
                <a:gd name="T11" fmla="*/ 1 h 76"/>
                <a:gd name="T12" fmla="*/ 5 w 128"/>
                <a:gd name="T13" fmla="*/ 5 h 76"/>
                <a:gd name="T14" fmla="*/ 2 w 128"/>
                <a:gd name="T15" fmla="*/ 28 h 76"/>
                <a:gd name="T16" fmla="*/ 3 w 128"/>
                <a:gd name="T17" fmla="*/ 51 h 76"/>
                <a:gd name="T18" fmla="*/ 52 w 128"/>
                <a:gd name="T19" fmla="*/ 51 h 76"/>
                <a:gd name="T20" fmla="*/ 52 w 128"/>
                <a:gd name="T21" fmla="*/ 51 h 76"/>
                <a:gd name="T22" fmla="*/ 52 w 128"/>
                <a:gd name="T23" fmla="*/ 52 h 76"/>
                <a:gd name="T24" fmla="*/ 68 w 128"/>
                <a:gd name="T25" fmla="*/ 52 h 76"/>
                <a:gd name="T26" fmla="*/ 74 w 128"/>
                <a:gd name="T27" fmla="*/ 59 h 76"/>
                <a:gd name="T28" fmla="*/ 74 w 128"/>
                <a:gd name="T29" fmla="*/ 61 h 76"/>
                <a:gd name="T30" fmla="*/ 76 w 128"/>
                <a:gd name="T31" fmla="*/ 67 h 76"/>
                <a:gd name="T32" fmla="*/ 77 w 128"/>
                <a:gd name="T33" fmla="*/ 68 h 76"/>
                <a:gd name="T34" fmla="*/ 77 w 128"/>
                <a:gd name="T35" fmla="*/ 76 h 76"/>
                <a:gd name="T36" fmla="*/ 81 w 128"/>
                <a:gd name="T37" fmla="*/ 76 h 76"/>
                <a:gd name="T38" fmla="*/ 85 w 128"/>
                <a:gd name="T39" fmla="*/ 72 h 76"/>
                <a:gd name="T40" fmla="*/ 97 w 128"/>
                <a:gd name="T41" fmla="*/ 68 h 76"/>
                <a:gd name="T42" fmla="*/ 101 w 128"/>
                <a:gd name="T43" fmla="*/ 68 h 76"/>
                <a:gd name="T44" fmla="*/ 101 w 128"/>
                <a:gd name="T45" fmla="*/ 72 h 76"/>
                <a:gd name="T46" fmla="*/ 105 w 128"/>
                <a:gd name="T47" fmla="*/ 72 h 76"/>
                <a:gd name="T48" fmla="*/ 112 w 128"/>
                <a:gd name="T49" fmla="*/ 72 h 76"/>
                <a:gd name="T50" fmla="*/ 116 w 128"/>
                <a:gd name="T51" fmla="*/ 72 h 76"/>
                <a:gd name="T52" fmla="*/ 124 w 128"/>
                <a:gd name="T53" fmla="*/ 68 h 76"/>
                <a:gd name="T54" fmla="*/ 128 w 128"/>
                <a:gd name="T55" fmla="*/ 64 h 76"/>
                <a:gd name="T56" fmla="*/ 124 w 128"/>
                <a:gd name="T57" fmla="*/ 53 h 76"/>
                <a:gd name="T58" fmla="*/ 124 w 128"/>
                <a:gd name="T59" fmla="*/ 61 h 76"/>
                <a:gd name="T60" fmla="*/ 124 w 128"/>
                <a:gd name="T61" fmla="*/ 64 h 76"/>
                <a:gd name="T62" fmla="*/ 116 w 128"/>
                <a:gd name="T63" fmla="*/ 64 h 76"/>
                <a:gd name="T64" fmla="*/ 105 w 128"/>
                <a:gd name="T65" fmla="*/ 61 h 76"/>
                <a:gd name="T66" fmla="*/ 101 w 128"/>
                <a:gd name="T67" fmla="*/ 53 h 76"/>
                <a:gd name="T68" fmla="*/ 97 w 128"/>
                <a:gd name="T69" fmla="*/ 49 h 76"/>
                <a:gd name="T70" fmla="*/ 97 w 128"/>
                <a:gd name="T71" fmla="*/ 45 h 76"/>
                <a:gd name="T72" fmla="*/ 93 w 128"/>
                <a:gd name="T73" fmla="*/ 41 h 76"/>
                <a:gd name="T74" fmla="*/ 85 w 128"/>
                <a:gd name="T75" fmla="*/ 37 h 76"/>
                <a:gd name="T76" fmla="*/ 85 w 128"/>
                <a:gd name="T77" fmla="*/ 29 h 76"/>
                <a:gd name="T78" fmla="*/ 89 w 128"/>
                <a:gd name="T79" fmla="*/ 29 h 76"/>
                <a:gd name="T80" fmla="*/ 93 w 128"/>
                <a:gd name="T81" fmla="*/ 22 h 76"/>
                <a:gd name="T82" fmla="*/ 97 w 128"/>
                <a:gd name="T83" fmla="*/ 22 h 76"/>
                <a:gd name="T84" fmla="*/ 89 w 128"/>
                <a:gd name="T85" fmla="*/ 6 h 76"/>
                <a:gd name="T86" fmla="*/ 90 w 128"/>
                <a:gd name="T87" fmla="*/ 2 h 76"/>
                <a:gd name="T88" fmla="*/ 91 w 128"/>
                <a:gd name="T89" fmla="*/ 0 h 76"/>
                <a:gd name="T90" fmla="*/ 80 w 128"/>
                <a:gd name="T91" fmla="*/ 9 h 76"/>
                <a:gd name="T92" fmla="*/ 64 w 128"/>
                <a:gd name="T93" fmla="*/ 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8" h="76">
                  <a:moveTo>
                    <a:pt x="64" y="9"/>
                  </a:moveTo>
                  <a:cubicBezTo>
                    <a:pt x="64" y="1"/>
                    <a:pt x="64" y="1"/>
                    <a:pt x="64" y="1"/>
                  </a:cubicBezTo>
                  <a:cubicBezTo>
                    <a:pt x="26" y="1"/>
                    <a:pt x="26" y="1"/>
                    <a:pt x="26" y="1"/>
                  </a:cubicBezTo>
                  <a:cubicBezTo>
                    <a:pt x="25" y="1"/>
                    <a:pt x="25" y="1"/>
                    <a:pt x="25" y="1"/>
                  </a:cubicBezTo>
                  <a:cubicBezTo>
                    <a:pt x="25" y="1"/>
                    <a:pt x="25" y="1"/>
                    <a:pt x="25" y="1"/>
                  </a:cubicBezTo>
                  <a:cubicBezTo>
                    <a:pt x="6" y="1"/>
                    <a:pt x="6" y="1"/>
                    <a:pt x="6" y="1"/>
                  </a:cubicBezTo>
                  <a:cubicBezTo>
                    <a:pt x="5" y="5"/>
                    <a:pt x="5" y="5"/>
                    <a:pt x="5" y="5"/>
                  </a:cubicBezTo>
                  <a:cubicBezTo>
                    <a:pt x="0" y="25"/>
                    <a:pt x="1" y="28"/>
                    <a:pt x="2" y="28"/>
                  </a:cubicBezTo>
                  <a:cubicBezTo>
                    <a:pt x="3" y="30"/>
                    <a:pt x="3" y="40"/>
                    <a:pt x="3" y="51"/>
                  </a:cubicBezTo>
                  <a:cubicBezTo>
                    <a:pt x="52" y="51"/>
                    <a:pt x="52" y="51"/>
                    <a:pt x="52" y="51"/>
                  </a:cubicBezTo>
                  <a:cubicBezTo>
                    <a:pt x="52" y="51"/>
                    <a:pt x="52" y="51"/>
                    <a:pt x="52" y="51"/>
                  </a:cubicBezTo>
                  <a:cubicBezTo>
                    <a:pt x="52" y="52"/>
                    <a:pt x="52" y="52"/>
                    <a:pt x="52" y="52"/>
                  </a:cubicBezTo>
                  <a:cubicBezTo>
                    <a:pt x="68" y="52"/>
                    <a:pt x="68" y="52"/>
                    <a:pt x="68" y="52"/>
                  </a:cubicBezTo>
                  <a:cubicBezTo>
                    <a:pt x="74" y="59"/>
                    <a:pt x="74" y="59"/>
                    <a:pt x="74" y="59"/>
                  </a:cubicBezTo>
                  <a:cubicBezTo>
                    <a:pt x="74" y="61"/>
                    <a:pt x="74" y="61"/>
                    <a:pt x="74" y="61"/>
                  </a:cubicBezTo>
                  <a:cubicBezTo>
                    <a:pt x="75" y="63"/>
                    <a:pt x="76" y="66"/>
                    <a:pt x="76" y="67"/>
                  </a:cubicBezTo>
                  <a:cubicBezTo>
                    <a:pt x="77" y="68"/>
                    <a:pt x="77" y="68"/>
                    <a:pt x="77" y="68"/>
                  </a:cubicBezTo>
                  <a:cubicBezTo>
                    <a:pt x="77" y="76"/>
                    <a:pt x="77" y="76"/>
                    <a:pt x="77" y="76"/>
                  </a:cubicBezTo>
                  <a:cubicBezTo>
                    <a:pt x="81" y="76"/>
                    <a:pt x="81" y="76"/>
                    <a:pt x="81" y="76"/>
                  </a:cubicBezTo>
                  <a:cubicBezTo>
                    <a:pt x="85" y="72"/>
                    <a:pt x="85" y="72"/>
                    <a:pt x="85" y="72"/>
                  </a:cubicBezTo>
                  <a:cubicBezTo>
                    <a:pt x="97" y="68"/>
                    <a:pt x="97" y="68"/>
                    <a:pt x="97" y="68"/>
                  </a:cubicBezTo>
                  <a:cubicBezTo>
                    <a:pt x="101" y="68"/>
                    <a:pt x="101" y="68"/>
                    <a:pt x="101" y="68"/>
                  </a:cubicBezTo>
                  <a:cubicBezTo>
                    <a:pt x="101" y="72"/>
                    <a:pt x="101" y="72"/>
                    <a:pt x="101" y="72"/>
                  </a:cubicBezTo>
                  <a:cubicBezTo>
                    <a:pt x="105" y="72"/>
                    <a:pt x="105" y="72"/>
                    <a:pt x="105" y="72"/>
                  </a:cubicBezTo>
                  <a:cubicBezTo>
                    <a:pt x="112" y="72"/>
                    <a:pt x="112" y="72"/>
                    <a:pt x="112" y="72"/>
                  </a:cubicBezTo>
                  <a:cubicBezTo>
                    <a:pt x="116" y="72"/>
                    <a:pt x="116" y="72"/>
                    <a:pt x="116" y="72"/>
                  </a:cubicBezTo>
                  <a:cubicBezTo>
                    <a:pt x="124" y="68"/>
                    <a:pt x="124" y="68"/>
                    <a:pt x="124" y="68"/>
                  </a:cubicBezTo>
                  <a:cubicBezTo>
                    <a:pt x="128" y="64"/>
                    <a:pt x="128" y="64"/>
                    <a:pt x="128" y="64"/>
                  </a:cubicBezTo>
                  <a:cubicBezTo>
                    <a:pt x="124" y="53"/>
                    <a:pt x="124" y="53"/>
                    <a:pt x="124" y="53"/>
                  </a:cubicBezTo>
                  <a:cubicBezTo>
                    <a:pt x="124" y="61"/>
                    <a:pt x="124" y="61"/>
                    <a:pt x="124" y="61"/>
                  </a:cubicBezTo>
                  <a:cubicBezTo>
                    <a:pt x="124" y="64"/>
                    <a:pt x="124" y="64"/>
                    <a:pt x="124" y="64"/>
                  </a:cubicBezTo>
                  <a:cubicBezTo>
                    <a:pt x="116" y="64"/>
                    <a:pt x="116" y="64"/>
                    <a:pt x="116" y="64"/>
                  </a:cubicBezTo>
                  <a:cubicBezTo>
                    <a:pt x="105" y="61"/>
                    <a:pt x="105" y="61"/>
                    <a:pt x="105" y="61"/>
                  </a:cubicBezTo>
                  <a:cubicBezTo>
                    <a:pt x="101" y="53"/>
                    <a:pt x="101" y="53"/>
                    <a:pt x="101" y="53"/>
                  </a:cubicBezTo>
                  <a:cubicBezTo>
                    <a:pt x="97" y="49"/>
                    <a:pt x="97" y="49"/>
                    <a:pt x="97" y="49"/>
                  </a:cubicBezTo>
                  <a:cubicBezTo>
                    <a:pt x="97" y="45"/>
                    <a:pt x="97" y="45"/>
                    <a:pt x="97" y="45"/>
                  </a:cubicBezTo>
                  <a:cubicBezTo>
                    <a:pt x="93" y="41"/>
                    <a:pt x="93" y="41"/>
                    <a:pt x="93" y="41"/>
                  </a:cubicBezTo>
                  <a:cubicBezTo>
                    <a:pt x="85" y="37"/>
                    <a:pt x="85" y="37"/>
                    <a:pt x="85" y="37"/>
                  </a:cubicBezTo>
                  <a:cubicBezTo>
                    <a:pt x="85" y="29"/>
                    <a:pt x="85" y="29"/>
                    <a:pt x="85" y="29"/>
                  </a:cubicBezTo>
                  <a:cubicBezTo>
                    <a:pt x="89" y="29"/>
                    <a:pt x="89" y="29"/>
                    <a:pt x="89" y="29"/>
                  </a:cubicBezTo>
                  <a:cubicBezTo>
                    <a:pt x="93" y="22"/>
                    <a:pt x="93" y="22"/>
                    <a:pt x="93" y="22"/>
                  </a:cubicBezTo>
                  <a:cubicBezTo>
                    <a:pt x="97" y="22"/>
                    <a:pt x="97" y="22"/>
                    <a:pt x="97" y="22"/>
                  </a:cubicBezTo>
                  <a:cubicBezTo>
                    <a:pt x="89" y="6"/>
                    <a:pt x="89" y="6"/>
                    <a:pt x="89" y="6"/>
                  </a:cubicBezTo>
                  <a:cubicBezTo>
                    <a:pt x="90" y="2"/>
                    <a:pt x="90" y="2"/>
                    <a:pt x="90" y="2"/>
                  </a:cubicBezTo>
                  <a:cubicBezTo>
                    <a:pt x="91" y="0"/>
                    <a:pt x="91" y="0"/>
                    <a:pt x="91" y="0"/>
                  </a:cubicBezTo>
                  <a:cubicBezTo>
                    <a:pt x="80" y="9"/>
                    <a:pt x="80" y="9"/>
                    <a:pt x="80" y="9"/>
                  </a:cubicBezTo>
                  <a:lnTo>
                    <a:pt x="64" y="9"/>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32" name="Freeform 131">
              <a:extLst>
                <a:ext uri="{FF2B5EF4-FFF2-40B4-BE49-F238E27FC236}">
                  <a16:creationId xmlns:a16="http://schemas.microsoft.com/office/drawing/2014/main" id="{C0694B64-87F8-8B49-9135-C5D2CF04A40D}"/>
                </a:ext>
              </a:extLst>
            </p:cNvPr>
            <p:cNvSpPr>
              <a:spLocks/>
            </p:cNvSpPr>
            <p:nvPr/>
          </p:nvSpPr>
          <p:spPr bwMode="auto">
            <a:xfrm>
              <a:off x="947679" y="1799563"/>
              <a:ext cx="408922" cy="603561"/>
            </a:xfrm>
            <a:custGeom>
              <a:avLst/>
              <a:gdLst>
                <a:gd name="T0" fmla="*/ 9 w 229"/>
                <a:gd name="T1" fmla="*/ 148 h 338"/>
                <a:gd name="T2" fmla="*/ 19 w 229"/>
                <a:gd name="T3" fmla="*/ 163 h 338"/>
                <a:gd name="T4" fmla="*/ 4 w 229"/>
                <a:gd name="T5" fmla="*/ 201 h 338"/>
                <a:gd name="T6" fmla="*/ 4 w 229"/>
                <a:gd name="T7" fmla="*/ 215 h 338"/>
                <a:gd name="T8" fmla="*/ 7 w 229"/>
                <a:gd name="T9" fmla="*/ 248 h 338"/>
                <a:gd name="T10" fmla="*/ 0 w 229"/>
                <a:gd name="T11" fmla="*/ 293 h 338"/>
                <a:gd name="T12" fmla="*/ 2 w 229"/>
                <a:gd name="T13" fmla="*/ 338 h 338"/>
                <a:gd name="T14" fmla="*/ 118 w 229"/>
                <a:gd name="T15" fmla="*/ 338 h 338"/>
                <a:gd name="T16" fmla="*/ 229 w 229"/>
                <a:gd name="T17" fmla="*/ 338 h 338"/>
                <a:gd name="T18" fmla="*/ 222 w 229"/>
                <a:gd name="T19" fmla="*/ 216 h 338"/>
                <a:gd name="T20" fmla="*/ 205 w 229"/>
                <a:gd name="T21" fmla="*/ 221 h 338"/>
                <a:gd name="T22" fmla="*/ 196 w 229"/>
                <a:gd name="T23" fmla="*/ 225 h 338"/>
                <a:gd name="T24" fmla="*/ 194 w 229"/>
                <a:gd name="T25" fmla="*/ 224 h 338"/>
                <a:gd name="T26" fmla="*/ 183 w 229"/>
                <a:gd name="T27" fmla="*/ 224 h 338"/>
                <a:gd name="T28" fmla="*/ 178 w 229"/>
                <a:gd name="T29" fmla="*/ 224 h 338"/>
                <a:gd name="T30" fmla="*/ 162 w 229"/>
                <a:gd name="T31" fmla="*/ 224 h 338"/>
                <a:gd name="T32" fmla="*/ 147 w 229"/>
                <a:gd name="T33" fmla="*/ 212 h 338"/>
                <a:gd name="T34" fmla="*/ 145 w 229"/>
                <a:gd name="T35" fmla="*/ 214 h 338"/>
                <a:gd name="T36" fmla="*/ 145 w 229"/>
                <a:gd name="T37" fmla="*/ 214 h 338"/>
                <a:gd name="T38" fmla="*/ 144 w 229"/>
                <a:gd name="T39" fmla="*/ 206 h 338"/>
                <a:gd name="T40" fmla="*/ 133 w 229"/>
                <a:gd name="T41" fmla="*/ 194 h 338"/>
                <a:gd name="T42" fmla="*/ 128 w 229"/>
                <a:gd name="T43" fmla="*/ 173 h 338"/>
                <a:gd name="T44" fmla="*/ 113 w 229"/>
                <a:gd name="T45" fmla="*/ 166 h 338"/>
                <a:gd name="T46" fmla="*/ 110 w 229"/>
                <a:gd name="T47" fmla="*/ 166 h 338"/>
                <a:gd name="T48" fmla="*/ 100 w 229"/>
                <a:gd name="T49" fmla="*/ 167 h 338"/>
                <a:gd name="T50" fmla="*/ 100 w 229"/>
                <a:gd name="T51" fmla="*/ 153 h 338"/>
                <a:gd name="T52" fmla="*/ 100 w 229"/>
                <a:gd name="T53" fmla="*/ 151 h 338"/>
                <a:gd name="T54" fmla="*/ 99 w 229"/>
                <a:gd name="T55" fmla="*/ 141 h 338"/>
                <a:gd name="T56" fmla="*/ 93 w 229"/>
                <a:gd name="T57" fmla="*/ 107 h 338"/>
                <a:gd name="T58" fmla="*/ 78 w 229"/>
                <a:gd name="T59" fmla="*/ 101 h 338"/>
                <a:gd name="T60" fmla="*/ 78 w 229"/>
                <a:gd name="T61" fmla="*/ 97 h 338"/>
                <a:gd name="T62" fmla="*/ 71 w 229"/>
                <a:gd name="T63" fmla="*/ 87 h 338"/>
                <a:gd name="T64" fmla="*/ 63 w 229"/>
                <a:gd name="T65" fmla="*/ 82 h 338"/>
                <a:gd name="T66" fmla="*/ 53 w 229"/>
                <a:gd name="T67" fmla="*/ 77 h 338"/>
                <a:gd name="T68" fmla="*/ 50 w 229"/>
                <a:gd name="T69" fmla="*/ 63 h 338"/>
                <a:gd name="T70" fmla="*/ 40 w 229"/>
                <a:gd name="T71" fmla="*/ 59 h 338"/>
                <a:gd name="T72" fmla="*/ 2 w 229"/>
                <a:gd name="T73" fmla="*/ 0 h 338"/>
                <a:gd name="T74" fmla="*/ 3 w 229"/>
                <a:gd name="T75" fmla="*/ 148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29" h="338">
                  <a:moveTo>
                    <a:pt x="3" y="148"/>
                  </a:moveTo>
                  <a:cubicBezTo>
                    <a:pt x="6" y="148"/>
                    <a:pt x="9" y="148"/>
                    <a:pt x="9" y="148"/>
                  </a:cubicBezTo>
                  <a:cubicBezTo>
                    <a:pt x="15" y="154"/>
                    <a:pt x="15" y="154"/>
                    <a:pt x="15" y="154"/>
                  </a:cubicBezTo>
                  <a:cubicBezTo>
                    <a:pt x="19" y="163"/>
                    <a:pt x="19" y="163"/>
                    <a:pt x="19" y="163"/>
                  </a:cubicBezTo>
                  <a:cubicBezTo>
                    <a:pt x="19" y="189"/>
                    <a:pt x="19" y="189"/>
                    <a:pt x="19" y="189"/>
                  </a:cubicBezTo>
                  <a:cubicBezTo>
                    <a:pt x="4" y="201"/>
                    <a:pt x="4" y="201"/>
                    <a:pt x="4" y="201"/>
                  </a:cubicBezTo>
                  <a:cubicBezTo>
                    <a:pt x="2" y="211"/>
                    <a:pt x="2" y="211"/>
                    <a:pt x="2" y="211"/>
                  </a:cubicBezTo>
                  <a:cubicBezTo>
                    <a:pt x="4" y="215"/>
                    <a:pt x="4" y="215"/>
                    <a:pt x="4" y="215"/>
                  </a:cubicBezTo>
                  <a:cubicBezTo>
                    <a:pt x="7" y="236"/>
                    <a:pt x="7" y="236"/>
                    <a:pt x="7" y="236"/>
                  </a:cubicBezTo>
                  <a:cubicBezTo>
                    <a:pt x="7" y="248"/>
                    <a:pt x="7" y="248"/>
                    <a:pt x="7" y="248"/>
                  </a:cubicBezTo>
                  <a:cubicBezTo>
                    <a:pt x="2" y="263"/>
                    <a:pt x="2" y="263"/>
                    <a:pt x="2" y="263"/>
                  </a:cubicBezTo>
                  <a:cubicBezTo>
                    <a:pt x="0" y="293"/>
                    <a:pt x="0" y="293"/>
                    <a:pt x="0" y="293"/>
                  </a:cubicBezTo>
                  <a:cubicBezTo>
                    <a:pt x="2" y="312"/>
                    <a:pt x="2" y="312"/>
                    <a:pt x="2" y="312"/>
                  </a:cubicBezTo>
                  <a:cubicBezTo>
                    <a:pt x="2" y="338"/>
                    <a:pt x="2" y="338"/>
                    <a:pt x="2" y="338"/>
                  </a:cubicBezTo>
                  <a:cubicBezTo>
                    <a:pt x="2" y="338"/>
                    <a:pt x="2" y="338"/>
                    <a:pt x="2" y="338"/>
                  </a:cubicBezTo>
                  <a:cubicBezTo>
                    <a:pt x="118" y="338"/>
                    <a:pt x="118" y="338"/>
                    <a:pt x="118" y="338"/>
                  </a:cubicBezTo>
                  <a:cubicBezTo>
                    <a:pt x="229" y="338"/>
                    <a:pt x="229" y="338"/>
                    <a:pt x="229" y="338"/>
                  </a:cubicBezTo>
                  <a:cubicBezTo>
                    <a:pt x="229" y="338"/>
                    <a:pt x="229" y="338"/>
                    <a:pt x="229" y="338"/>
                  </a:cubicBezTo>
                  <a:cubicBezTo>
                    <a:pt x="229" y="216"/>
                    <a:pt x="229" y="216"/>
                    <a:pt x="229" y="216"/>
                  </a:cubicBezTo>
                  <a:cubicBezTo>
                    <a:pt x="222" y="216"/>
                    <a:pt x="222" y="216"/>
                    <a:pt x="222" y="216"/>
                  </a:cubicBezTo>
                  <a:cubicBezTo>
                    <a:pt x="216" y="217"/>
                    <a:pt x="216" y="217"/>
                    <a:pt x="216" y="217"/>
                  </a:cubicBezTo>
                  <a:cubicBezTo>
                    <a:pt x="205" y="221"/>
                    <a:pt x="205" y="221"/>
                    <a:pt x="205" y="221"/>
                  </a:cubicBezTo>
                  <a:cubicBezTo>
                    <a:pt x="200" y="224"/>
                    <a:pt x="200" y="224"/>
                    <a:pt x="200" y="224"/>
                  </a:cubicBezTo>
                  <a:cubicBezTo>
                    <a:pt x="198" y="225"/>
                    <a:pt x="197" y="225"/>
                    <a:pt x="196" y="225"/>
                  </a:cubicBezTo>
                  <a:cubicBezTo>
                    <a:pt x="195" y="225"/>
                    <a:pt x="195" y="225"/>
                    <a:pt x="195" y="225"/>
                  </a:cubicBezTo>
                  <a:cubicBezTo>
                    <a:pt x="194" y="224"/>
                    <a:pt x="194" y="224"/>
                    <a:pt x="194" y="224"/>
                  </a:cubicBezTo>
                  <a:cubicBezTo>
                    <a:pt x="193" y="224"/>
                    <a:pt x="189" y="224"/>
                    <a:pt x="187" y="224"/>
                  </a:cubicBezTo>
                  <a:cubicBezTo>
                    <a:pt x="185" y="224"/>
                    <a:pt x="183" y="224"/>
                    <a:pt x="183" y="224"/>
                  </a:cubicBezTo>
                  <a:cubicBezTo>
                    <a:pt x="182" y="224"/>
                    <a:pt x="181" y="223"/>
                    <a:pt x="180" y="223"/>
                  </a:cubicBezTo>
                  <a:cubicBezTo>
                    <a:pt x="179" y="223"/>
                    <a:pt x="179" y="223"/>
                    <a:pt x="178" y="224"/>
                  </a:cubicBezTo>
                  <a:cubicBezTo>
                    <a:pt x="177" y="224"/>
                    <a:pt x="176" y="224"/>
                    <a:pt x="174" y="224"/>
                  </a:cubicBezTo>
                  <a:cubicBezTo>
                    <a:pt x="162" y="224"/>
                    <a:pt x="162" y="224"/>
                    <a:pt x="162" y="224"/>
                  </a:cubicBezTo>
                  <a:cubicBezTo>
                    <a:pt x="161" y="224"/>
                    <a:pt x="157" y="222"/>
                    <a:pt x="151" y="216"/>
                  </a:cubicBezTo>
                  <a:cubicBezTo>
                    <a:pt x="150" y="213"/>
                    <a:pt x="149" y="212"/>
                    <a:pt x="147" y="212"/>
                  </a:cubicBezTo>
                  <a:cubicBezTo>
                    <a:pt x="146" y="213"/>
                    <a:pt x="146" y="213"/>
                    <a:pt x="146" y="213"/>
                  </a:cubicBezTo>
                  <a:cubicBezTo>
                    <a:pt x="145" y="214"/>
                    <a:pt x="145" y="214"/>
                    <a:pt x="145" y="214"/>
                  </a:cubicBezTo>
                  <a:cubicBezTo>
                    <a:pt x="145" y="214"/>
                    <a:pt x="145" y="214"/>
                    <a:pt x="145" y="214"/>
                  </a:cubicBezTo>
                  <a:cubicBezTo>
                    <a:pt x="145" y="214"/>
                    <a:pt x="145" y="214"/>
                    <a:pt x="145" y="214"/>
                  </a:cubicBezTo>
                  <a:cubicBezTo>
                    <a:pt x="144" y="214"/>
                    <a:pt x="144" y="214"/>
                    <a:pt x="144" y="214"/>
                  </a:cubicBezTo>
                  <a:cubicBezTo>
                    <a:pt x="144" y="206"/>
                    <a:pt x="144" y="206"/>
                    <a:pt x="144" y="206"/>
                  </a:cubicBezTo>
                  <a:cubicBezTo>
                    <a:pt x="140" y="206"/>
                    <a:pt x="140" y="206"/>
                    <a:pt x="140" y="206"/>
                  </a:cubicBezTo>
                  <a:cubicBezTo>
                    <a:pt x="133" y="194"/>
                    <a:pt x="133" y="194"/>
                    <a:pt x="133" y="194"/>
                  </a:cubicBezTo>
                  <a:cubicBezTo>
                    <a:pt x="128" y="188"/>
                    <a:pt x="128" y="188"/>
                    <a:pt x="128" y="188"/>
                  </a:cubicBezTo>
                  <a:cubicBezTo>
                    <a:pt x="128" y="173"/>
                    <a:pt x="128" y="173"/>
                    <a:pt x="128" y="173"/>
                  </a:cubicBezTo>
                  <a:cubicBezTo>
                    <a:pt x="127" y="172"/>
                    <a:pt x="122" y="168"/>
                    <a:pt x="115" y="167"/>
                  </a:cubicBezTo>
                  <a:cubicBezTo>
                    <a:pt x="114" y="166"/>
                    <a:pt x="113" y="166"/>
                    <a:pt x="113" y="166"/>
                  </a:cubicBezTo>
                  <a:cubicBezTo>
                    <a:pt x="111" y="166"/>
                    <a:pt x="111" y="166"/>
                    <a:pt x="111" y="166"/>
                  </a:cubicBezTo>
                  <a:cubicBezTo>
                    <a:pt x="110" y="166"/>
                    <a:pt x="110" y="166"/>
                    <a:pt x="110" y="166"/>
                  </a:cubicBezTo>
                  <a:cubicBezTo>
                    <a:pt x="110" y="167"/>
                    <a:pt x="110" y="167"/>
                    <a:pt x="110" y="167"/>
                  </a:cubicBezTo>
                  <a:cubicBezTo>
                    <a:pt x="100" y="167"/>
                    <a:pt x="100" y="167"/>
                    <a:pt x="100" y="167"/>
                  </a:cubicBezTo>
                  <a:cubicBezTo>
                    <a:pt x="100" y="166"/>
                    <a:pt x="100" y="166"/>
                    <a:pt x="100" y="166"/>
                  </a:cubicBezTo>
                  <a:cubicBezTo>
                    <a:pt x="100" y="163"/>
                    <a:pt x="98" y="156"/>
                    <a:pt x="100" y="153"/>
                  </a:cubicBezTo>
                  <a:cubicBezTo>
                    <a:pt x="100" y="152"/>
                    <a:pt x="100" y="151"/>
                    <a:pt x="100" y="151"/>
                  </a:cubicBezTo>
                  <a:cubicBezTo>
                    <a:pt x="100" y="151"/>
                    <a:pt x="100" y="151"/>
                    <a:pt x="100" y="151"/>
                  </a:cubicBezTo>
                  <a:cubicBezTo>
                    <a:pt x="100" y="151"/>
                    <a:pt x="99" y="150"/>
                    <a:pt x="99" y="148"/>
                  </a:cubicBezTo>
                  <a:cubicBezTo>
                    <a:pt x="98" y="144"/>
                    <a:pt x="98" y="141"/>
                    <a:pt x="99" y="141"/>
                  </a:cubicBezTo>
                  <a:cubicBezTo>
                    <a:pt x="99" y="113"/>
                    <a:pt x="99" y="113"/>
                    <a:pt x="99" y="113"/>
                  </a:cubicBezTo>
                  <a:cubicBezTo>
                    <a:pt x="93" y="107"/>
                    <a:pt x="93" y="107"/>
                    <a:pt x="93" y="107"/>
                  </a:cubicBezTo>
                  <a:cubicBezTo>
                    <a:pt x="89" y="106"/>
                    <a:pt x="89" y="106"/>
                    <a:pt x="89" y="106"/>
                  </a:cubicBezTo>
                  <a:cubicBezTo>
                    <a:pt x="86" y="105"/>
                    <a:pt x="80" y="102"/>
                    <a:pt x="78" y="101"/>
                  </a:cubicBezTo>
                  <a:cubicBezTo>
                    <a:pt x="78" y="101"/>
                    <a:pt x="78" y="101"/>
                    <a:pt x="78" y="101"/>
                  </a:cubicBezTo>
                  <a:cubicBezTo>
                    <a:pt x="78" y="97"/>
                    <a:pt x="78" y="97"/>
                    <a:pt x="78" y="97"/>
                  </a:cubicBezTo>
                  <a:cubicBezTo>
                    <a:pt x="71" y="93"/>
                    <a:pt x="71" y="93"/>
                    <a:pt x="71" y="93"/>
                  </a:cubicBezTo>
                  <a:cubicBezTo>
                    <a:pt x="71" y="87"/>
                    <a:pt x="71" y="87"/>
                    <a:pt x="71" y="87"/>
                  </a:cubicBezTo>
                  <a:cubicBezTo>
                    <a:pt x="63" y="87"/>
                    <a:pt x="63" y="87"/>
                    <a:pt x="63" y="87"/>
                  </a:cubicBezTo>
                  <a:cubicBezTo>
                    <a:pt x="63" y="82"/>
                    <a:pt x="63" y="82"/>
                    <a:pt x="63" y="82"/>
                  </a:cubicBezTo>
                  <a:cubicBezTo>
                    <a:pt x="59" y="77"/>
                    <a:pt x="59" y="77"/>
                    <a:pt x="59" y="77"/>
                  </a:cubicBezTo>
                  <a:cubicBezTo>
                    <a:pt x="53" y="77"/>
                    <a:pt x="53" y="77"/>
                    <a:pt x="53" y="77"/>
                  </a:cubicBezTo>
                  <a:cubicBezTo>
                    <a:pt x="53" y="69"/>
                    <a:pt x="53" y="69"/>
                    <a:pt x="53" y="69"/>
                  </a:cubicBezTo>
                  <a:cubicBezTo>
                    <a:pt x="50" y="63"/>
                    <a:pt x="50" y="63"/>
                    <a:pt x="50" y="63"/>
                  </a:cubicBezTo>
                  <a:cubicBezTo>
                    <a:pt x="50" y="59"/>
                    <a:pt x="50" y="59"/>
                    <a:pt x="50" y="59"/>
                  </a:cubicBezTo>
                  <a:cubicBezTo>
                    <a:pt x="40" y="59"/>
                    <a:pt x="40" y="59"/>
                    <a:pt x="40" y="59"/>
                  </a:cubicBezTo>
                  <a:cubicBezTo>
                    <a:pt x="40" y="0"/>
                    <a:pt x="40" y="0"/>
                    <a:pt x="40" y="0"/>
                  </a:cubicBezTo>
                  <a:cubicBezTo>
                    <a:pt x="2" y="0"/>
                    <a:pt x="2" y="0"/>
                    <a:pt x="2" y="0"/>
                  </a:cubicBezTo>
                  <a:cubicBezTo>
                    <a:pt x="2" y="149"/>
                    <a:pt x="2" y="149"/>
                    <a:pt x="2" y="149"/>
                  </a:cubicBezTo>
                  <a:lnTo>
                    <a:pt x="3" y="148"/>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33" name="Freeform 132">
              <a:extLst>
                <a:ext uri="{FF2B5EF4-FFF2-40B4-BE49-F238E27FC236}">
                  <a16:creationId xmlns:a16="http://schemas.microsoft.com/office/drawing/2014/main" id="{14838D44-F02F-0842-A3A4-878A08D7D0FC}"/>
                </a:ext>
              </a:extLst>
            </p:cNvPr>
            <p:cNvSpPr>
              <a:spLocks/>
            </p:cNvSpPr>
            <p:nvPr/>
          </p:nvSpPr>
          <p:spPr bwMode="auto">
            <a:xfrm>
              <a:off x="1019106" y="1799563"/>
              <a:ext cx="825880" cy="401779"/>
            </a:xfrm>
            <a:custGeom>
              <a:avLst/>
              <a:gdLst>
                <a:gd name="T0" fmla="*/ 10 w 462"/>
                <a:gd name="T1" fmla="*/ 63 h 225"/>
                <a:gd name="T2" fmla="*/ 13 w 462"/>
                <a:gd name="T3" fmla="*/ 77 h 225"/>
                <a:gd name="T4" fmla="*/ 23 w 462"/>
                <a:gd name="T5" fmla="*/ 82 h 225"/>
                <a:gd name="T6" fmla="*/ 31 w 462"/>
                <a:gd name="T7" fmla="*/ 87 h 225"/>
                <a:gd name="T8" fmla="*/ 38 w 462"/>
                <a:gd name="T9" fmla="*/ 97 h 225"/>
                <a:gd name="T10" fmla="*/ 38 w 462"/>
                <a:gd name="T11" fmla="*/ 101 h 225"/>
                <a:gd name="T12" fmla="*/ 53 w 462"/>
                <a:gd name="T13" fmla="*/ 107 h 225"/>
                <a:gd name="T14" fmla="*/ 59 w 462"/>
                <a:gd name="T15" fmla="*/ 141 h 225"/>
                <a:gd name="T16" fmla="*/ 60 w 462"/>
                <a:gd name="T17" fmla="*/ 151 h 225"/>
                <a:gd name="T18" fmla="*/ 60 w 462"/>
                <a:gd name="T19" fmla="*/ 153 h 225"/>
                <a:gd name="T20" fmla="*/ 60 w 462"/>
                <a:gd name="T21" fmla="*/ 167 h 225"/>
                <a:gd name="T22" fmla="*/ 70 w 462"/>
                <a:gd name="T23" fmla="*/ 166 h 225"/>
                <a:gd name="T24" fmla="*/ 71 w 462"/>
                <a:gd name="T25" fmla="*/ 166 h 225"/>
                <a:gd name="T26" fmla="*/ 75 w 462"/>
                <a:gd name="T27" fmla="*/ 167 h 225"/>
                <a:gd name="T28" fmla="*/ 88 w 462"/>
                <a:gd name="T29" fmla="*/ 188 h 225"/>
                <a:gd name="T30" fmla="*/ 100 w 462"/>
                <a:gd name="T31" fmla="*/ 206 h 225"/>
                <a:gd name="T32" fmla="*/ 104 w 462"/>
                <a:gd name="T33" fmla="*/ 214 h 225"/>
                <a:gd name="T34" fmla="*/ 105 w 462"/>
                <a:gd name="T35" fmla="*/ 214 h 225"/>
                <a:gd name="T36" fmla="*/ 107 w 462"/>
                <a:gd name="T37" fmla="*/ 212 h 225"/>
                <a:gd name="T38" fmla="*/ 122 w 462"/>
                <a:gd name="T39" fmla="*/ 224 h 225"/>
                <a:gd name="T40" fmla="*/ 138 w 462"/>
                <a:gd name="T41" fmla="*/ 224 h 225"/>
                <a:gd name="T42" fmla="*/ 143 w 462"/>
                <a:gd name="T43" fmla="*/ 224 h 225"/>
                <a:gd name="T44" fmla="*/ 154 w 462"/>
                <a:gd name="T45" fmla="*/ 224 h 225"/>
                <a:gd name="T46" fmla="*/ 156 w 462"/>
                <a:gd name="T47" fmla="*/ 225 h 225"/>
                <a:gd name="T48" fmla="*/ 165 w 462"/>
                <a:gd name="T49" fmla="*/ 221 h 225"/>
                <a:gd name="T50" fmla="*/ 182 w 462"/>
                <a:gd name="T51" fmla="*/ 216 h 225"/>
                <a:gd name="T52" fmla="*/ 189 w 462"/>
                <a:gd name="T53" fmla="*/ 215 h 225"/>
                <a:gd name="T54" fmla="*/ 461 w 462"/>
                <a:gd name="T55" fmla="*/ 204 h 225"/>
                <a:gd name="T56" fmla="*/ 462 w 462"/>
                <a:gd name="T57" fmla="*/ 203 h 225"/>
                <a:gd name="T58" fmla="*/ 461 w 462"/>
                <a:gd name="T59" fmla="*/ 154 h 225"/>
                <a:gd name="T60" fmla="*/ 461 w 462"/>
                <a:gd name="T61" fmla="*/ 0 h 225"/>
                <a:gd name="T62" fmla="*/ 0 w 462"/>
                <a:gd name="T63" fmla="*/ 59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62" h="225">
                  <a:moveTo>
                    <a:pt x="10" y="59"/>
                  </a:moveTo>
                  <a:cubicBezTo>
                    <a:pt x="10" y="63"/>
                    <a:pt x="10" y="63"/>
                    <a:pt x="10" y="63"/>
                  </a:cubicBezTo>
                  <a:cubicBezTo>
                    <a:pt x="13" y="69"/>
                    <a:pt x="13" y="69"/>
                    <a:pt x="13" y="69"/>
                  </a:cubicBezTo>
                  <a:cubicBezTo>
                    <a:pt x="13" y="77"/>
                    <a:pt x="13" y="77"/>
                    <a:pt x="13" y="77"/>
                  </a:cubicBezTo>
                  <a:cubicBezTo>
                    <a:pt x="19" y="77"/>
                    <a:pt x="19" y="77"/>
                    <a:pt x="19" y="77"/>
                  </a:cubicBezTo>
                  <a:cubicBezTo>
                    <a:pt x="23" y="82"/>
                    <a:pt x="23" y="82"/>
                    <a:pt x="23" y="82"/>
                  </a:cubicBezTo>
                  <a:cubicBezTo>
                    <a:pt x="23" y="87"/>
                    <a:pt x="23" y="87"/>
                    <a:pt x="23" y="87"/>
                  </a:cubicBezTo>
                  <a:cubicBezTo>
                    <a:pt x="31" y="87"/>
                    <a:pt x="31" y="87"/>
                    <a:pt x="31" y="87"/>
                  </a:cubicBezTo>
                  <a:cubicBezTo>
                    <a:pt x="31" y="93"/>
                    <a:pt x="31" y="93"/>
                    <a:pt x="31" y="93"/>
                  </a:cubicBezTo>
                  <a:cubicBezTo>
                    <a:pt x="38" y="97"/>
                    <a:pt x="38" y="97"/>
                    <a:pt x="38" y="97"/>
                  </a:cubicBezTo>
                  <a:cubicBezTo>
                    <a:pt x="38" y="101"/>
                    <a:pt x="38" y="101"/>
                    <a:pt x="38" y="101"/>
                  </a:cubicBezTo>
                  <a:cubicBezTo>
                    <a:pt x="38" y="101"/>
                    <a:pt x="38" y="101"/>
                    <a:pt x="38" y="101"/>
                  </a:cubicBezTo>
                  <a:cubicBezTo>
                    <a:pt x="40" y="102"/>
                    <a:pt x="46" y="105"/>
                    <a:pt x="49" y="106"/>
                  </a:cubicBezTo>
                  <a:cubicBezTo>
                    <a:pt x="53" y="107"/>
                    <a:pt x="53" y="107"/>
                    <a:pt x="53" y="107"/>
                  </a:cubicBezTo>
                  <a:cubicBezTo>
                    <a:pt x="59" y="113"/>
                    <a:pt x="59" y="113"/>
                    <a:pt x="59" y="113"/>
                  </a:cubicBezTo>
                  <a:cubicBezTo>
                    <a:pt x="59" y="141"/>
                    <a:pt x="59" y="141"/>
                    <a:pt x="59" y="141"/>
                  </a:cubicBezTo>
                  <a:cubicBezTo>
                    <a:pt x="58" y="141"/>
                    <a:pt x="58" y="144"/>
                    <a:pt x="59" y="148"/>
                  </a:cubicBezTo>
                  <a:cubicBezTo>
                    <a:pt x="59" y="150"/>
                    <a:pt x="60" y="151"/>
                    <a:pt x="60" y="151"/>
                  </a:cubicBezTo>
                  <a:cubicBezTo>
                    <a:pt x="60" y="151"/>
                    <a:pt x="60" y="151"/>
                    <a:pt x="60" y="151"/>
                  </a:cubicBezTo>
                  <a:cubicBezTo>
                    <a:pt x="60" y="151"/>
                    <a:pt x="60" y="152"/>
                    <a:pt x="60" y="153"/>
                  </a:cubicBezTo>
                  <a:cubicBezTo>
                    <a:pt x="58" y="156"/>
                    <a:pt x="60" y="163"/>
                    <a:pt x="60" y="166"/>
                  </a:cubicBezTo>
                  <a:cubicBezTo>
                    <a:pt x="60" y="167"/>
                    <a:pt x="60" y="167"/>
                    <a:pt x="60" y="167"/>
                  </a:cubicBezTo>
                  <a:cubicBezTo>
                    <a:pt x="70" y="167"/>
                    <a:pt x="70" y="167"/>
                    <a:pt x="70" y="167"/>
                  </a:cubicBezTo>
                  <a:cubicBezTo>
                    <a:pt x="70" y="166"/>
                    <a:pt x="70" y="166"/>
                    <a:pt x="70" y="166"/>
                  </a:cubicBezTo>
                  <a:cubicBezTo>
                    <a:pt x="70" y="166"/>
                    <a:pt x="70" y="166"/>
                    <a:pt x="70" y="166"/>
                  </a:cubicBezTo>
                  <a:cubicBezTo>
                    <a:pt x="71" y="166"/>
                    <a:pt x="71" y="166"/>
                    <a:pt x="71" y="166"/>
                  </a:cubicBezTo>
                  <a:cubicBezTo>
                    <a:pt x="71" y="166"/>
                    <a:pt x="72" y="166"/>
                    <a:pt x="73" y="166"/>
                  </a:cubicBezTo>
                  <a:cubicBezTo>
                    <a:pt x="73" y="166"/>
                    <a:pt x="74" y="166"/>
                    <a:pt x="75" y="167"/>
                  </a:cubicBezTo>
                  <a:cubicBezTo>
                    <a:pt x="82" y="168"/>
                    <a:pt x="87" y="172"/>
                    <a:pt x="88" y="173"/>
                  </a:cubicBezTo>
                  <a:cubicBezTo>
                    <a:pt x="88" y="188"/>
                    <a:pt x="88" y="188"/>
                    <a:pt x="88" y="188"/>
                  </a:cubicBezTo>
                  <a:cubicBezTo>
                    <a:pt x="93" y="194"/>
                    <a:pt x="93" y="194"/>
                    <a:pt x="93" y="194"/>
                  </a:cubicBezTo>
                  <a:cubicBezTo>
                    <a:pt x="100" y="206"/>
                    <a:pt x="100" y="206"/>
                    <a:pt x="100" y="206"/>
                  </a:cubicBezTo>
                  <a:cubicBezTo>
                    <a:pt x="104" y="206"/>
                    <a:pt x="104" y="206"/>
                    <a:pt x="104" y="206"/>
                  </a:cubicBezTo>
                  <a:cubicBezTo>
                    <a:pt x="104" y="214"/>
                    <a:pt x="104" y="214"/>
                    <a:pt x="104" y="214"/>
                  </a:cubicBezTo>
                  <a:cubicBezTo>
                    <a:pt x="105" y="214"/>
                    <a:pt x="105" y="214"/>
                    <a:pt x="105" y="214"/>
                  </a:cubicBezTo>
                  <a:cubicBezTo>
                    <a:pt x="105" y="214"/>
                    <a:pt x="105" y="214"/>
                    <a:pt x="105" y="214"/>
                  </a:cubicBezTo>
                  <a:cubicBezTo>
                    <a:pt x="106" y="213"/>
                    <a:pt x="106" y="213"/>
                    <a:pt x="106" y="213"/>
                  </a:cubicBezTo>
                  <a:cubicBezTo>
                    <a:pt x="107" y="212"/>
                    <a:pt x="107" y="212"/>
                    <a:pt x="107" y="212"/>
                  </a:cubicBezTo>
                  <a:cubicBezTo>
                    <a:pt x="109" y="212"/>
                    <a:pt x="110" y="213"/>
                    <a:pt x="111" y="216"/>
                  </a:cubicBezTo>
                  <a:cubicBezTo>
                    <a:pt x="117" y="222"/>
                    <a:pt x="121" y="224"/>
                    <a:pt x="122" y="224"/>
                  </a:cubicBezTo>
                  <a:cubicBezTo>
                    <a:pt x="134" y="224"/>
                    <a:pt x="134" y="224"/>
                    <a:pt x="134" y="224"/>
                  </a:cubicBezTo>
                  <a:cubicBezTo>
                    <a:pt x="136" y="224"/>
                    <a:pt x="137" y="224"/>
                    <a:pt x="138" y="224"/>
                  </a:cubicBezTo>
                  <a:cubicBezTo>
                    <a:pt x="139" y="223"/>
                    <a:pt x="139" y="223"/>
                    <a:pt x="140" y="223"/>
                  </a:cubicBezTo>
                  <a:cubicBezTo>
                    <a:pt x="141" y="223"/>
                    <a:pt x="142" y="224"/>
                    <a:pt x="143" y="224"/>
                  </a:cubicBezTo>
                  <a:cubicBezTo>
                    <a:pt x="143" y="224"/>
                    <a:pt x="145" y="224"/>
                    <a:pt x="147" y="224"/>
                  </a:cubicBezTo>
                  <a:cubicBezTo>
                    <a:pt x="149" y="224"/>
                    <a:pt x="153" y="224"/>
                    <a:pt x="154" y="224"/>
                  </a:cubicBezTo>
                  <a:cubicBezTo>
                    <a:pt x="155" y="225"/>
                    <a:pt x="155" y="225"/>
                    <a:pt x="155" y="225"/>
                  </a:cubicBezTo>
                  <a:cubicBezTo>
                    <a:pt x="156" y="225"/>
                    <a:pt x="156" y="225"/>
                    <a:pt x="156" y="225"/>
                  </a:cubicBezTo>
                  <a:cubicBezTo>
                    <a:pt x="157" y="225"/>
                    <a:pt x="158" y="225"/>
                    <a:pt x="160" y="224"/>
                  </a:cubicBezTo>
                  <a:cubicBezTo>
                    <a:pt x="165" y="221"/>
                    <a:pt x="165" y="221"/>
                    <a:pt x="165" y="221"/>
                  </a:cubicBezTo>
                  <a:cubicBezTo>
                    <a:pt x="176" y="217"/>
                    <a:pt x="176" y="217"/>
                    <a:pt x="176" y="217"/>
                  </a:cubicBezTo>
                  <a:cubicBezTo>
                    <a:pt x="182" y="216"/>
                    <a:pt x="182" y="216"/>
                    <a:pt x="182" y="216"/>
                  </a:cubicBezTo>
                  <a:cubicBezTo>
                    <a:pt x="189" y="216"/>
                    <a:pt x="189" y="216"/>
                    <a:pt x="189" y="216"/>
                  </a:cubicBezTo>
                  <a:cubicBezTo>
                    <a:pt x="189" y="215"/>
                    <a:pt x="189" y="215"/>
                    <a:pt x="189" y="215"/>
                  </a:cubicBezTo>
                  <a:cubicBezTo>
                    <a:pt x="189" y="204"/>
                    <a:pt x="189" y="204"/>
                    <a:pt x="189" y="204"/>
                  </a:cubicBezTo>
                  <a:cubicBezTo>
                    <a:pt x="461" y="204"/>
                    <a:pt x="461" y="204"/>
                    <a:pt x="461" y="204"/>
                  </a:cubicBezTo>
                  <a:cubicBezTo>
                    <a:pt x="462" y="204"/>
                    <a:pt x="462" y="204"/>
                    <a:pt x="462" y="204"/>
                  </a:cubicBezTo>
                  <a:cubicBezTo>
                    <a:pt x="462" y="203"/>
                    <a:pt x="462" y="203"/>
                    <a:pt x="462" y="203"/>
                  </a:cubicBezTo>
                  <a:cubicBezTo>
                    <a:pt x="462" y="154"/>
                    <a:pt x="462" y="154"/>
                    <a:pt x="462" y="154"/>
                  </a:cubicBezTo>
                  <a:cubicBezTo>
                    <a:pt x="461" y="154"/>
                    <a:pt x="461" y="154"/>
                    <a:pt x="461" y="154"/>
                  </a:cubicBezTo>
                  <a:cubicBezTo>
                    <a:pt x="461" y="154"/>
                    <a:pt x="461" y="154"/>
                    <a:pt x="461" y="154"/>
                  </a:cubicBezTo>
                  <a:cubicBezTo>
                    <a:pt x="461" y="0"/>
                    <a:pt x="461" y="0"/>
                    <a:pt x="461" y="0"/>
                  </a:cubicBezTo>
                  <a:cubicBezTo>
                    <a:pt x="0" y="0"/>
                    <a:pt x="0" y="0"/>
                    <a:pt x="0" y="0"/>
                  </a:cubicBezTo>
                  <a:cubicBezTo>
                    <a:pt x="0" y="59"/>
                    <a:pt x="0" y="59"/>
                    <a:pt x="0" y="59"/>
                  </a:cubicBezTo>
                  <a:lnTo>
                    <a:pt x="10" y="59"/>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34" name="Freeform 133">
              <a:extLst>
                <a:ext uri="{FF2B5EF4-FFF2-40B4-BE49-F238E27FC236}">
                  <a16:creationId xmlns:a16="http://schemas.microsoft.com/office/drawing/2014/main" id="{A7F1C7E3-6913-0047-AF6B-1B0EE995AA0E}"/>
                </a:ext>
              </a:extLst>
            </p:cNvPr>
            <p:cNvSpPr>
              <a:spLocks/>
            </p:cNvSpPr>
            <p:nvPr/>
          </p:nvSpPr>
          <p:spPr bwMode="auto">
            <a:xfrm>
              <a:off x="417330" y="1799563"/>
              <a:ext cx="533920" cy="291067"/>
            </a:xfrm>
            <a:custGeom>
              <a:avLst/>
              <a:gdLst>
                <a:gd name="T0" fmla="*/ 79 w 299"/>
                <a:gd name="T1" fmla="*/ 152 h 163"/>
                <a:gd name="T2" fmla="*/ 79 w 299"/>
                <a:gd name="T3" fmla="*/ 163 h 163"/>
                <a:gd name="T4" fmla="*/ 205 w 299"/>
                <a:gd name="T5" fmla="*/ 163 h 163"/>
                <a:gd name="T6" fmla="*/ 222 w 299"/>
                <a:gd name="T7" fmla="*/ 148 h 163"/>
                <a:gd name="T8" fmla="*/ 261 w 299"/>
                <a:gd name="T9" fmla="*/ 148 h 163"/>
                <a:gd name="T10" fmla="*/ 272 w 299"/>
                <a:gd name="T11" fmla="*/ 148 h 163"/>
                <a:gd name="T12" fmla="*/ 282 w 299"/>
                <a:gd name="T13" fmla="*/ 148 h 163"/>
                <a:gd name="T14" fmla="*/ 293 w 299"/>
                <a:gd name="T15" fmla="*/ 149 h 163"/>
                <a:gd name="T16" fmla="*/ 298 w 299"/>
                <a:gd name="T17" fmla="*/ 149 h 163"/>
                <a:gd name="T18" fmla="*/ 299 w 299"/>
                <a:gd name="T19" fmla="*/ 149 h 163"/>
                <a:gd name="T20" fmla="*/ 299 w 299"/>
                <a:gd name="T21" fmla="*/ 149 h 163"/>
                <a:gd name="T22" fmla="*/ 299 w 299"/>
                <a:gd name="T23" fmla="*/ 149 h 163"/>
                <a:gd name="T24" fmla="*/ 299 w 299"/>
                <a:gd name="T25" fmla="*/ 0 h 163"/>
                <a:gd name="T26" fmla="*/ 74 w 299"/>
                <a:gd name="T27" fmla="*/ 0 h 163"/>
                <a:gd name="T28" fmla="*/ 78 w 299"/>
                <a:gd name="T29" fmla="*/ 4 h 163"/>
                <a:gd name="T30" fmla="*/ 82 w 299"/>
                <a:gd name="T31" fmla="*/ 12 h 163"/>
                <a:gd name="T32" fmla="*/ 86 w 299"/>
                <a:gd name="T33" fmla="*/ 12 h 163"/>
                <a:gd name="T34" fmla="*/ 94 w 299"/>
                <a:gd name="T35" fmla="*/ 12 h 163"/>
                <a:gd name="T36" fmla="*/ 94 w 299"/>
                <a:gd name="T37" fmla="*/ 16 h 163"/>
                <a:gd name="T38" fmla="*/ 90 w 299"/>
                <a:gd name="T39" fmla="*/ 16 h 163"/>
                <a:gd name="T40" fmla="*/ 90 w 299"/>
                <a:gd name="T41" fmla="*/ 24 h 163"/>
                <a:gd name="T42" fmla="*/ 86 w 299"/>
                <a:gd name="T43" fmla="*/ 28 h 163"/>
                <a:gd name="T44" fmla="*/ 82 w 299"/>
                <a:gd name="T45" fmla="*/ 28 h 163"/>
                <a:gd name="T46" fmla="*/ 86 w 299"/>
                <a:gd name="T47" fmla="*/ 32 h 163"/>
                <a:gd name="T48" fmla="*/ 90 w 299"/>
                <a:gd name="T49" fmla="*/ 35 h 163"/>
                <a:gd name="T50" fmla="*/ 94 w 299"/>
                <a:gd name="T51" fmla="*/ 47 h 163"/>
                <a:gd name="T52" fmla="*/ 94 w 299"/>
                <a:gd name="T53" fmla="*/ 71 h 163"/>
                <a:gd name="T54" fmla="*/ 90 w 299"/>
                <a:gd name="T55" fmla="*/ 63 h 163"/>
                <a:gd name="T56" fmla="*/ 86 w 299"/>
                <a:gd name="T57" fmla="*/ 67 h 163"/>
                <a:gd name="T58" fmla="*/ 78 w 299"/>
                <a:gd name="T59" fmla="*/ 75 h 163"/>
                <a:gd name="T60" fmla="*/ 70 w 299"/>
                <a:gd name="T61" fmla="*/ 82 h 163"/>
                <a:gd name="T62" fmla="*/ 70 w 299"/>
                <a:gd name="T63" fmla="*/ 86 h 163"/>
                <a:gd name="T64" fmla="*/ 70 w 299"/>
                <a:gd name="T65" fmla="*/ 90 h 163"/>
                <a:gd name="T66" fmla="*/ 66 w 299"/>
                <a:gd name="T67" fmla="*/ 90 h 163"/>
                <a:gd name="T68" fmla="*/ 66 w 299"/>
                <a:gd name="T69" fmla="*/ 82 h 163"/>
                <a:gd name="T70" fmla="*/ 74 w 299"/>
                <a:gd name="T71" fmla="*/ 67 h 163"/>
                <a:gd name="T72" fmla="*/ 78 w 299"/>
                <a:gd name="T73" fmla="*/ 63 h 163"/>
                <a:gd name="T74" fmla="*/ 82 w 299"/>
                <a:gd name="T75" fmla="*/ 55 h 163"/>
                <a:gd name="T76" fmla="*/ 78 w 299"/>
                <a:gd name="T77" fmla="*/ 51 h 163"/>
                <a:gd name="T78" fmla="*/ 70 w 299"/>
                <a:gd name="T79" fmla="*/ 51 h 163"/>
                <a:gd name="T80" fmla="*/ 58 w 299"/>
                <a:gd name="T81" fmla="*/ 47 h 163"/>
                <a:gd name="T82" fmla="*/ 35 w 299"/>
                <a:gd name="T83" fmla="*/ 43 h 163"/>
                <a:gd name="T84" fmla="*/ 8 w 299"/>
                <a:gd name="T85" fmla="*/ 32 h 163"/>
                <a:gd name="T86" fmla="*/ 4 w 299"/>
                <a:gd name="T87" fmla="*/ 35 h 163"/>
                <a:gd name="T88" fmla="*/ 0 w 299"/>
                <a:gd name="T89" fmla="*/ 43 h 163"/>
                <a:gd name="T90" fmla="*/ 0 w 299"/>
                <a:gd name="T91" fmla="*/ 51 h 163"/>
                <a:gd name="T92" fmla="*/ 8 w 299"/>
                <a:gd name="T93" fmla="*/ 59 h 163"/>
                <a:gd name="T94" fmla="*/ 12 w 299"/>
                <a:gd name="T95" fmla="*/ 67 h 163"/>
                <a:gd name="T96" fmla="*/ 23 w 299"/>
                <a:gd name="T97" fmla="*/ 114 h 163"/>
                <a:gd name="T98" fmla="*/ 27 w 299"/>
                <a:gd name="T99" fmla="*/ 110 h 163"/>
                <a:gd name="T100" fmla="*/ 31 w 299"/>
                <a:gd name="T101" fmla="*/ 114 h 163"/>
                <a:gd name="T102" fmla="*/ 31 w 299"/>
                <a:gd name="T103" fmla="*/ 117 h 163"/>
                <a:gd name="T104" fmla="*/ 27 w 299"/>
                <a:gd name="T105" fmla="*/ 121 h 163"/>
                <a:gd name="T106" fmla="*/ 27 w 299"/>
                <a:gd name="T107" fmla="*/ 125 h 163"/>
                <a:gd name="T108" fmla="*/ 27 w 299"/>
                <a:gd name="T109" fmla="*/ 129 h 163"/>
                <a:gd name="T110" fmla="*/ 31 w 299"/>
                <a:gd name="T111" fmla="*/ 129 h 163"/>
                <a:gd name="T112" fmla="*/ 35 w 299"/>
                <a:gd name="T113" fmla="*/ 129 h 163"/>
                <a:gd name="T114" fmla="*/ 35 w 299"/>
                <a:gd name="T115" fmla="*/ 133 h 163"/>
                <a:gd name="T116" fmla="*/ 68 w 299"/>
                <a:gd name="T117" fmla="*/ 133 h 163"/>
                <a:gd name="T118" fmla="*/ 79 w 299"/>
                <a:gd name="T119" fmla="*/ 15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9" h="163">
                  <a:moveTo>
                    <a:pt x="79" y="152"/>
                  </a:moveTo>
                  <a:cubicBezTo>
                    <a:pt x="79" y="163"/>
                    <a:pt x="79" y="163"/>
                    <a:pt x="79" y="163"/>
                  </a:cubicBezTo>
                  <a:cubicBezTo>
                    <a:pt x="205" y="163"/>
                    <a:pt x="205" y="163"/>
                    <a:pt x="205" y="163"/>
                  </a:cubicBezTo>
                  <a:cubicBezTo>
                    <a:pt x="222" y="148"/>
                    <a:pt x="222" y="148"/>
                    <a:pt x="222" y="148"/>
                  </a:cubicBezTo>
                  <a:cubicBezTo>
                    <a:pt x="261" y="148"/>
                    <a:pt x="261" y="148"/>
                    <a:pt x="261" y="148"/>
                  </a:cubicBezTo>
                  <a:cubicBezTo>
                    <a:pt x="261" y="148"/>
                    <a:pt x="266" y="148"/>
                    <a:pt x="272" y="148"/>
                  </a:cubicBezTo>
                  <a:cubicBezTo>
                    <a:pt x="276" y="148"/>
                    <a:pt x="279" y="148"/>
                    <a:pt x="282" y="148"/>
                  </a:cubicBezTo>
                  <a:cubicBezTo>
                    <a:pt x="285" y="148"/>
                    <a:pt x="289" y="149"/>
                    <a:pt x="293" y="149"/>
                  </a:cubicBezTo>
                  <a:cubicBezTo>
                    <a:pt x="295" y="149"/>
                    <a:pt x="297" y="149"/>
                    <a:pt x="298" y="149"/>
                  </a:cubicBezTo>
                  <a:cubicBezTo>
                    <a:pt x="299" y="149"/>
                    <a:pt x="299" y="149"/>
                    <a:pt x="299" y="149"/>
                  </a:cubicBezTo>
                  <a:cubicBezTo>
                    <a:pt x="299" y="149"/>
                    <a:pt x="299" y="149"/>
                    <a:pt x="299" y="149"/>
                  </a:cubicBezTo>
                  <a:cubicBezTo>
                    <a:pt x="299" y="149"/>
                    <a:pt x="299" y="149"/>
                    <a:pt x="299" y="149"/>
                  </a:cubicBezTo>
                  <a:cubicBezTo>
                    <a:pt x="299" y="0"/>
                    <a:pt x="299" y="0"/>
                    <a:pt x="299" y="0"/>
                  </a:cubicBezTo>
                  <a:cubicBezTo>
                    <a:pt x="74" y="0"/>
                    <a:pt x="74" y="0"/>
                    <a:pt x="74" y="0"/>
                  </a:cubicBezTo>
                  <a:cubicBezTo>
                    <a:pt x="78" y="4"/>
                    <a:pt x="78" y="4"/>
                    <a:pt x="78" y="4"/>
                  </a:cubicBezTo>
                  <a:cubicBezTo>
                    <a:pt x="82" y="12"/>
                    <a:pt x="82" y="12"/>
                    <a:pt x="82" y="12"/>
                  </a:cubicBezTo>
                  <a:cubicBezTo>
                    <a:pt x="86" y="12"/>
                    <a:pt x="86" y="12"/>
                    <a:pt x="86" y="12"/>
                  </a:cubicBezTo>
                  <a:cubicBezTo>
                    <a:pt x="94" y="12"/>
                    <a:pt x="94" y="12"/>
                    <a:pt x="94" y="12"/>
                  </a:cubicBezTo>
                  <a:cubicBezTo>
                    <a:pt x="94" y="16"/>
                    <a:pt x="94" y="16"/>
                    <a:pt x="94" y="16"/>
                  </a:cubicBezTo>
                  <a:cubicBezTo>
                    <a:pt x="90" y="16"/>
                    <a:pt x="90" y="16"/>
                    <a:pt x="90" y="16"/>
                  </a:cubicBezTo>
                  <a:cubicBezTo>
                    <a:pt x="90" y="24"/>
                    <a:pt x="90" y="24"/>
                    <a:pt x="90" y="24"/>
                  </a:cubicBezTo>
                  <a:cubicBezTo>
                    <a:pt x="86" y="28"/>
                    <a:pt x="86" y="28"/>
                    <a:pt x="86" y="28"/>
                  </a:cubicBezTo>
                  <a:cubicBezTo>
                    <a:pt x="82" y="28"/>
                    <a:pt x="82" y="28"/>
                    <a:pt x="82" y="28"/>
                  </a:cubicBezTo>
                  <a:cubicBezTo>
                    <a:pt x="86" y="32"/>
                    <a:pt x="86" y="32"/>
                    <a:pt x="86" y="32"/>
                  </a:cubicBezTo>
                  <a:cubicBezTo>
                    <a:pt x="90" y="35"/>
                    <a:pt x="90" y="35"/>
                    <a:pt x="90" y="35"/>
                  </a:cubicBezTo>
                  <a:cubicBezTo>
                    <a:pt x="94" y="47"/>
                    <a:pt x="94" y="47"/>
                    <a:pt x="94" y="47"/>
                  </a:cubicBezTo>
                  <a:cubicBezTo>
                    <a:pt x="94" y="71"/>
                    <a:pt x="94" y="71"/>
                    <a:pt x="94" y="71"/>
                  </a:cubicBezTo>
                  <a:cubicBezTo>
                    <a:pt x="90" y="63"/>
                    <a:pt x="90" y="63"/>
                    <a:pt x="90" y="63"/>
                  </a:cubicBezTo>
                  <a:cubicBezTo>
                    <a:pt x="86" y="67"/>
                    <a:pt x="86" y="67"/>
                    <a:pt x="86" y="67"/>
                  </a:cubicBezTo>
                  <a:cubicBezTo>
                    <a:pt x="78" y="75"/>
                    <a:pt x="78" y="75"/>
                    <a:pt x="78" y="75"/>
                  </a:cubicBezTo>
                  <a:cubicBezTo>
                    <a:pt x="70" y="82"/>
                    <a:pt x="70" y="82"/>
                    <a:pt x="70" y="82"/>
                  </a:cubicBezTo>
                  <a:cubicBezTo>
                    <a:pt x="70" y="86"/>
                    <a:pt x="70" y="86"/>
                    <a:pt x="70" y="86"/>
                  </a:cubicBezTo>
                  <a:cubicBezTo>
                    <a:pt x="70" y="90"/>
                    <a:pt x="70" y="90"/>
                    <a:pt x="70" y="90"/>
                  </a:cubicBezTo>
                  <a:cubicBezTo>
                    <a:pt x="66" y="90"/>
                    <a:pt x="66" y="90"/>
                    <a:pt x="66" y="90"/>
                  </a:cubicBezTo>
                  <a:cubicBezTo>
                    <a:pt x="66" y="82"/>
                    <a:pt x="66" y="82"/>
                    <a:pt x="66" y="82"/>
                  </a:cubicBezTo>
                  <a:cubicBezTo>
                    <a:pt x="74" y="67"/>
                    <a:pt x="74" y="67"/>
                    <a:pt x="74" y="67"/>
                  </a:cubicBezTo>
                  <a:cubicBezTo>
                    <a:pt x="78" y="63"/>
                    <a:pt x="78" y="63"/>
                    <a:pt x="78" y="63"/>
                  </a:cubicBezTo>
                  <a:cubicBezTo>
                    <a:pt x="82" y="55"/>
                    <a:pt x="82" y="55"/>
                    <a:pt x="82" y="55"/>
                  </a:cubicBezTo>
                  <a:cubicBezTo>
                    <a:pt x="78" y="51"/>
                    <a:pt x="78" y="51"/>
                    <a:pt x="78" y="51"/>
                  </a:cubicBezTo>
                  <a:cubicBezTo>
                    <a:pt x="70" y="51"/>
                    <a:pt x="70" y="51"/>
                    <a:pt x="70" y="51"/>
                  </a:cubicBezTo>
                  <a:cubicBezTo>
                    <a:pt x="58" y="47"/>
                    <a:pt x="58" y="47"/>
                    <a:pt x="58" y="47"/>
                  </a:cubicBezTo>
                  <a:cubicBezTo>
                    <a:pt x="35" y="43"/>
                    <a:pt x="35" y="43"/>
                    <a:pt x="35" y="43"/>
                  </a:cubicBezTo>
                  <a:cubicBezTo>
                    <a:pt x="8" y="32"/>
                    <a:pt x="8" y="32"/>
                    <a:pt x="8" y="32"/>
                  </a:cubicBezTo>
                  <a:cubicBezTo>
                    <a:pt x="4" y="35"/>
                    <a:pt x="4" y="35"/>
                    <a:pt x="4" y="35"/>
                  </a:cubicBezTo>
                  <a:cubicBezTo>
                    <a:pt x="0" y="43"/>
                    <a:pt x="0" y="43"/>
                    <a:pt x="0" y="43"/>
                  </a:cubicBezTo>
                  <a:cubicBezTo>
                    <a:pt x="0" y="51"/>
                    <a:pt x="0" y="51"/>
                    <a:pt x="0" y="51"/>
                  </a:cubicBezTo>
                  <a:cubicBezTo>
                    <a:pt x="8" y="59"/>
                    <a:pt x="8" y="59"/>
                    <a:pt x="8" y="59"/>
                  </a:cubicBezTo>
                  <a:cubicBezTo>
                    <a:pt x="12" y="67"/>
                    <a:pt x="12" y="67"/>
                    <a:pt x="12" y="67"/>
                  </a:cubicBezTo>
                  <a:cubicBezTo>
                    <a:pt x="23" y="114"/>
                    <a:pt x="23" y="114"/>
                    <a:pt x="23" y="114"/>
                  </a:cubicBezTo>
                  <a:cubicBezTo>
                    <a:pt x="27" y="110"/>
                    <a:pt x="27" y="110"/>
                    <a:pt x="27" y="110"/>
                  </a:cubicBezTo>
                  <a:cubicBezTo>
                    <a:pt x="31" y="114"/>
                    <a:pt x="31" y="114"/>
                    <a:pt x="31" y="114"/>
                  </a:cubicBezTo>
                  <a:cubicBezTo>
                    <a:pt x="31" y="117"/>
                    <a:pt x="31" y="117"/>
                    <a:pt x="31" y="117"/>
                  </a:cubicBezTo>
                  <a:cubicBezTo>
                    <a:pt x="27" y="121"/>
                    <a:pt x="27" y="121"/>
                    <a:pt x="27" y="121"/>
                  </a:cubicBezTo>
                  <a:cubicBezTo>
                    <a:pt x="27" y="125"/>
                    <a:pt x="27" y="125"/>
                    <a:pt x="27" y="125"/>
                  </a:cubicBezTo>
                  <a:cubicBezTo>
                    <a:pt x="27" y="129"/>
                    <a:pt x="27" y="129"/>
                    <a:pt x="27" y="129"/>
                  </a:cubicBezTo>
                  <a:cubicBezTo>
                    <a:pt x="31" y="129"/>
                    <a:pt x="31" y="129"/>
                    <a:pt x="31" y="129"/>
                  </a:cubicBezTo>
                  <a:cubicBezTo>
                    <a:pt x="35" y="129"/>
                    <a:pt x="35" y="129"/>
                    <a:pt x="35" y="129"/>
                  </a:cubicBezTo>
                  <a:cubicBezTo>
                    <a:pt x="35" y="133"/>
                    <a:pt x="35" y="133"/>
                    <a:pt x="35" y="133"/>
                  </a:cubicBezTo>
                  <a:cubicBezTo>
                    <a:pt x="68" y="133"/>
                    <a:pt x="68" y="133"/>
                    <a:pt x="68" y="133"/>
                  </a:cubicBezTo>
                  <a:lnTo>
                    <a:pt x="79" y="152"/>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35" name="Freeform 134">
              <a:extLst>
                <a:ext uri="{FF2B5EF4-FFF2-40B4-BE49-F238E27FC236}">
                  <a16:creationId xmlns:a16="http://schemas.microsoft.com/office/drawing/2014/main" id="{79E3F1A3-8CA3-3142-8CE1-30241D2D226F}"/>
                </a:ext>
              </a:extLst>
            </p:cNvPr>
            <p:cNvSpPr>
              <a:spLocks/>
            </p:cNvSpPr>
            <p:nvPr/>
          </p:nvSpPr>
          <p:spPr bwMode="auto">
            <a:xfrm>
              <a:off x="1843200" y="1799563"/>
              <a:ext cx="512492" cy="274995"/>
            </a:xfrm>
            <a:custGeom>
              <a:avLst/>
              <a:gdLst>
                <a:gd name="T0" fmla="*/ 0 w 574"/>
                <a:gd name="T1" fmla="*/ 308 h 308"/>
                <a:gd name="T2" fmla="*/ 2 w 574"/>
                <a:gd name="T3" fmla="*/ 308 h 308"/>
                <a:gd name="T4" fmla="*/ 574 w 574"/>
                <a:gd name="T5" fmla="*/ 308 h 308"/>
                <a:gd name="T6" fmla="*/ 574 w 574"/>
                <a:gd name="T7" fmla="*/ 306 h 308"/>
                <a:gd name="T8" fmla="*/ 574 w 574"/>
                <a:gd name="T9" fmla="*/ 306 h 308"/>
                <a:gd name="T10" fmla="*/ 570 w 574"/>
                <a:gd name="T11" fmla="*/ 270 h 308"/>
                <a:gd name="T12" fmla="*/ 570 w 574"/>
                <a:gd name="T13" fmla="*/ 246 h 308"/>
                <a:gd name="T14" fmla="*/ 546 w 574"/>
                <a:gd name="T15" fmla="*/ 204 h 308"/>
                <a:gd name="T16" fmla="*/ 546 w 574"/>
                <a:gd name="T17" fmla="*/ 138 h 308"/>
                <a:gd name="T18" fmla="*/ 526 w 574"/>
                <a:gd name="T19" fmla="*/ 100 h 308"/>
                <a:gd name="T20" fmla="*/ 526 w 574"/>
                <a:gd name="T21" fmla="*/ 0 h 308"/>
                <a:gd name="T22" fmla="*/ 0 w 574"/>
                <a:gd name="T23" fmla="*/ 0 h 308"/>
                <a:gd name="T24" fmla="*/ 0 w 574"/>
                <a:gd name="T25" fmla="*/ 308 h 308"/>
                <a:gd name="T26" fmla="*/ 0 w 574"/>
                <a:gd name="T27" fmla="*/ 308 h 308"/>
                <a:gd name="T28" fmla="*/ 0 w 574"/>
                <a:gd name="T29"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4" h="308">
                  <a:moveTo>
                    <a:pt x="0" y="308"/>
                  </a:moveTo>
                  <a:lnTo>
                    <a:pt x="2" y="308"/>
                  </a:lnTo>
                  <a:lnTo>
                    <a:pt x="574" y="308"/>
                  </a:lnTo>
                  <a:lnTo>
                    <a:pt x="574" y="306"/>
                  </a:lnTo>
                  <a:lnTo>
                    <a:pt x="574" y="306"/>
                  </a:lnTo>
                  <a:lnTo>
                    <a:pt x="570" y="270"/>
                  </a:lnTo>
                  <a:lnTo>
                    <a:pt x="570" y="246"/>
                  </a:lnTo>
                  <a:lnTo>
                    <a:pt x="546" y="204"/>
                  </a:lnTo>
                  <a:lnTo>
                    <a:pt x="546" y="138"/>
                  </a:lnTo>
                  <a:lnTo>
                    <a:pt x="526" y="100"/>
                  </a:lnTo>
                  <a:lnTo>
                    <a:pt x="526" y="0"/>
                  </a:lnTo>
                  <a:lnTo>
                    <a:pt x="0" y="0"/>
                  </a:lnTo>
                  <a:lnTo>
                    <a:pt x="0" y="308"/>
                  </a:lnTo>
                  <a:lnTo>
                    <a:pt x="0" y="308"/>
                  </a:lnTo>
                  <a:lnTo>
                    <a:pt x="0" y="308"/>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36" name="Freeform 135">
              <a:extLst>
                <a:ext uri="{FF2B5EF4-FFF2-40B4-BE49-F238E27FC236}">
                  <a16:creationId xmlns:a16="http://schemas.microsoft.com/office/drawing/2014/main" id="{7C78B92B-07C5-9248-B6F5-4AB839ABD6AD}"/>
                </a:ext>
              </a:extLst>
            </p:cNvPr>
            <p:cNvSpPr>
              <a:spLocks/>
            </p:cNvSpPr>
            <p:nvPr/>
          </p:nvSpPr>
          <p:spPr bwMode="auto">
            <a:xfrm>
              <a:off x="2619973" y="2008488"/>
              <a:ext cx="405350" cy="369637"/>
            </a:xfrm>
            <a:custGeom>
              <a:avLst/>
              <a:gdLst>
                <a:gd name="T0" fmla="*/ 18 w 227"/>
                <a:gd name="T1" fmla="*/ 20 h 207"/>
                <a:gd name="T2" fmla="*/ 0 w 227"/>
                <a:gd name="T3" fmla="*/ 49 h 207"/>
                <a:gd name="T4" fmla="*/ 2 w 227"/>
                <a:gd name="T5" fmla="*/ 70 h 207"/>
                <a:gd name="T6" fmla="*/ 4 w 227"/>
                <a:gd name="T7" fmla="*/ 93 h 207"/>
                <a:gd name="T8" fmla="*/ 43 w 227"/>
                <a:gd name="T9" fmla="*/ 129 h 207"/>
                <a:gd name="T10" fmla="*/ 56 w 227"/>
                <a:gd name="T11" fmla="*/ 145 h 207"/>
                <a:gd name="T12" fmla="*/ 56 w 227"/>
                <a:gd name="T13" fmla="*/ 146 h 207"/>
                <a:gd name="T14" fmla="*/ 55 w 227"/>
                <a:gd name="T15" fmla="*/ 156 h 207"/>
                <a:gd name="T16" fmla="*/ 55 w 227"/>
                <a:gd name="T17" fmla="*/ 158 h 207"/>
                <a:gd name="T18" fmla="*/ 57 w 227"/>
                <a:gd name="T19" fmla="*/ 172 h 207"/>
                <a:gd name="T20" fmla="*/ 76 w 227"/>
                <a:gd name="T21" fmla="*/ 202 h 207"/>
                <a:gd name="T22" fmla="*/ 80 w 227"/>
                <a:gd name="T23" fmla="*/ 207 h 207"/>
                <a:gd name="T24" fmla="*/ 195 w 227"/>
                <a:gd name="T25" fmla="*/ 203 h 207"/>
                <a:gd name="T26" fmla="*/ 227 w 227"/>
                <a:gd name="T27" fmla="*/ 94 h 207"/>
                <a:gd name="T28" fmla="*/ 215 w 227"/>
                <a:gd name="T29" fmla="*/ 118 h 207"/>
                <a:gd name="T30" fmla="*/ 192 w 227"/>
                <a:gd name="T31" fmla="*/ 133 h 207"/>
                <a:gd name="T32" fmla="*/ 198 w 227"/>
                <a:gd name="T33" fmla="*/ 119 h 207"/>
                <a:gd name="T34" fmla="*/ 197 w 227"/>
                <a:gd name="T35" fmla="*/ 112 h 207"/>
                <a:gd name="T36" fmla="*/ 196 w 227"/>
                <a:gd name="T37" fmla="*/ 91 h 207"/>
                <a:gd name="T38" fmla="*/ 197 w 227"/>
                <a:gd name="T39" fmla="*/ 89 h 207"/>
                <a:gd name="T40" fmla="*/ 193 w 227"/>
                <a:gd name="T41" fmla="*/ 82 h 207"/>
                <a:gd name="T42" fmla="*/ 180 w 227"/>
                <a:gd name="T43" fmla="*/ 68 h 207"/>
                <a:gd name="T44" fmla="*/ 179 w 227"/>
                <a:gd name="T45" fmla="*/ 61 h 207"/>
                <a:gd name="T46" fmla="*/ 148 w 227"/>
                <a:gd name="T47" fmla="*/ 50 h 207"/>
                <a:gd name="T48" fmla="*/ 141 w 227"/>
                <a:gd name="T49" fmla="*/ 45 h 207"/>
                <a:gd name="T50" fmla="*/ 140 w 227"/>
                <a:gd name="T51" fmla="*/ 45 h 207"/>
                <a:gd name="T52" fmla="*/ 140 w 227"/>
                <a:gd name="T53" fmla="*/ 45 h 207"/>
                <a:gd name="T54" fmla="*/ 138 w 227"/>
                <a:gd name="T55" fmla="*/ 44 h 207"/>
                <a:gd name="T56" fmla="*/ 123 w 227"/>
                <a:gd name="T57" fmla="*/ 44 h 207"/>
                <a:gd name="T58" fmla="*/ 109 w 227"/>
                <a:gd name="T59" fmla="*/ 39 h 207"/>
                <a:gd name="T60" fmla="*/ 100 w 227"/>
                <a:gd name="T61" fmla="*/ 29 h 207"/>
                <a:gd name="T62" fmla="*/ 82 w 227"/>
                <a:gd name="T63" fmla="*/ 20 h 207"/>
                <a:gd name="T64" fmla="*/ 78 w 227"/>
                <a:gd name="T65" fmla="*/ 20 h 207"/>
                <a:gd name="T66" fmla="*/ 82 w 227"/>
                <a:gd name="T67" fmla="*/ 4 h 207"/>
                <a:gd name="T68" fmla="*/ 51 w 227"/>
                <a:gd name="T69" fmla="*/ 20 h 207"/>
                <a:gd name="T70" fmla="*/ 35 w 227"/>
                <a:gd name="T71" fmla="*/ 20 h 207"/>
                <a:gd name="T72" fmla="*/ 24 w 227"/>
                <a:gd name="T73" fmla="*/ 15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27" h="207">
                  <a:moveTo>
                    <a:pt x="21" y="15"/>
                  </a:moveTo>
                  <a:cubicBezTo>
                    <a:pt x="20" y="16"/>
                    <a:pt x="18" y="18"/>
                    <a:pt x="18" y="20"/>
                  </a:cubicBezTo>
                  <a:cubicBezTo>
                    <a:pt x="16" y="29"/>
                    <a:pt x="10" y="30"/>
                    <a:pt x="9" y="30"/>
                  </a:cubicBezTo>
                  <a:cubicBezTo>
                    <a:pt x="0" y="49"/>
                    <a:pt x="0" y="49"/>
                    <a:pt x="0" y="49"/>
                  </a:cubicBezTo>
                  <a:cubicBezTo>
                    <a:pt x="0" y="61"/>
                    <a:pt x="0" y="61"/>
                    <a:pt x="0" y="61"/>
                  </a:cubicBezTo>
                  <a:cubicBezTo>
                    <a:pt x="2" y="70"/>
                    <a:pt x="2" y="70"/>
                    <a:pt x="2" y="70"/>
                  </a:cubicBezTo>
                  <a:cubicBezTo>
                    <a:pt x="4" y="78"/>
                    <a:pt x="1" y="81"/>
                    <a:pt x="0" y="82"/>
                  </a:cubicBezTo>
                  <a:cubicBezTo>
                    <a:pt x="4" y="93"/>
                    <a:pt x="4" y="93"/>
                    <a:pt x="4" y="93"/>
                  </a:cubicBezTo>
                  <a:cubicBezTo>
                    <a:pt x="21" y="105"/>
                    <a:pt x="21" y="105"/>
                    <a:pt x="21" y="105"/>
                  </a:cubicBezTo>
                  <a:cubicBezTo>
                    <a:pt x="43" y="129"/>
                    <a:pt x="43" y="129"/>
                    <a:pt x="43" y="129"/>
                  </a:cubicBezTo>
                  <a:cubicBezTo>
                    <a:pt x="44" y="129"/>
                    <a:pt x="46" y="132"/>
                    <a:pt x="55" y="143"/>
                  </a:cubicBezTo>
                  <a:cubicBezTo>
                    <a:pt x="56" y="144"/>
                    <a:pt x="56" y="144"/>
                    <a:pt x="56" y="145"/>
                  </a:cubicBezTo>
                  <a:cubicBezTo>
                    <a:pt x="57" y="145"/>
                    <a:pt x="57" y="145"/>
                    <a:pt x="57" y="145"/>
                  </a:cubicBezTo>
                  <a:cubicBezTo>
                    <a:pt x="56" y="146"/>
                    <a:pt x="56" y="146"/>
                    <a:pt x="56" y="146"/>
                  </a:cubicBezTo>
                  <a:cubicBezTo>
                    <a:pt x="56" y="146"/>
                    <a:pt x="55" y="147"/>
                    <a:pt x="55" y="150"/>
                  </a:cubicBezTo>
                  <a:cubicBezTo>
                    <a:pt x="55" y="152"/>
                    <a:pt x="55" y="154"/>
                    <a:pt x="55" y="156"/>
                  </a:cubicBezTo>
                  <a:cubicBezTo>
                    <a:pt x="56" y="158"/>
                    <a:pt x="56" y="158"/>
                    <a:pt x="56" y="158"/>
                  </a:cubicBezTo>
                  <a:cubicBezTo>
                    <a:pt x="55" y="158"/>
                    <a:pt x="55" y="158"/>
                    <a:pt x="55" y="158"/>
                  </a:cubicBezTo>
                  <a:cubicBezTo>
                    <a:pt x="56" y="164"/>
                    <a:pt x="57" y="170"/>
                    <a:pt x="57" y="172"/>
                  </a:cubicBezTo>
                  <a:cubicBezTo>
                    <a:pt x="57" y="172"/>
                    <a:pt x="57" y="172"/>
                    <a:pt x="57" y="172"/>
                  </a:cubicBezTo>
                  <a:cubicBezTo>
                    <a:pt x="64" y="183"/>
                    <a:pt x="64" y="183"/>
                    <a:pt x="64" y="183"/>
                  </a:cubicBezTo>
                  <a:cubicBezTo>
                    <a:pt x="76" y="202"/>
                    <a:pt x="76" y="202"/>
                    <a:pt x="76" y="202"/>
                  </a:cubicBezTo>
                  <a:cubicBezTo>
                    <a:pt x="80" y="207"/>
                    <a:pt x="80" y="207"/>
                    <a:pt x="80" y="207"/>
                  </a:cubicBezTo>
                  <a:cubicBezTo>
                    <a:pt x="80" y="207"/>
                    <a:pt x="80" y="207"/>
                    <a:pt x="80" y="207"/>
                  </a:cubicBezTo>
                  <a:cubicBezTo>
                    <a:pt x="196" y="207"/>
                    <a:pt x="196" y="207"/>
                    <a:pt x="196" y="207"/>
                  </a:cubicBezTo>
                  <a:cubicBezTo>
                    <a:pt x="195" y="203"/>
                    <a:pt x="195" y="203"/>
                    <a:pt x="195" y="203"/>
                  </a:cubicBezTo>
                  <a:cubicBezTo>
                    <a:pt x="227" y="102"/>
                    <a:pt x="227" y="102"/>
                    <a:pt x="227" y="102"/>
                  </a:cubicBezTo>
                  <a:cubicBezTo>
                    <a:pt x="227" y="94"/>
                    <a:pt x="227" y="94"/>
                    <a:pt x="227" y="94"/>
                  </a:cubicBezTo>
                  <a:cubicBezTo>
                    <a:pt x="215" y="106"/>
                    <a:pt x="215" y="106"/>
                    <a:pt x="215" y="106"/>
                  </a:cubicBezTo>
                  <a:cubicBezTo>
                    <a:pt x="215" y="118"/>
                    <a:pt x="215" y="118"/>
                    <a:pt x="215" y="118"/>
                  </a:cubicBezTo>
                  <a:cubicBezTo>
                    <a:pt x="207" y="118"/>
                    <a:pt x="207" y="118"/>
                    <a:pt x="207" y="118"/>
                  </a:cubicBezTo>
                  <a:cubicBezTo>
                    <a:pt x="192" y="133"/>
                    <a:pt x="192" y="133"/>
                    <a:pt x="192" y="133"/>
                  </a:cubicBezTo>
                  <a:cubicBezTo>
                    <a:pt x="192" y="129"/>
                    <a:pt x="192" y="129"/>
                    <a:pt x="192" y="129"/>
                  </a:cubicBezTo>
                  <a:cubicBezTo>
                    <a:pt x="198" y="119"/>
                    <a:pt x="198" y="119"/>
                    <a:pt x="198" y="119"/>
                  </a:cubicBezTo>
                  <a:cubicBezTo>
                    <a:pt x="198" y="118"/>
                    <a:pt x="198" y="118"/>
                    <a:pt x="198" y="118"/>
                  </a:cubicBezTo>
                  <a:cubicBezTo>
                    <a:pt x="198" y="116"/>
                    <a:pt x="198" y="114"/>
                    <a:pt x="197" y="112"/>
                  </a:cubicBezTo>
                  <a:cubicBezTo>
                    <a:pt x="196" y="109"/>
                    <a:pt x="196" y="106"/>
                    <a:pt x="196" y="104"/>
                  </a:cubicBezTo>
                  <a:cubicBezTo>
                    <a:pt x="197" y="100"/>
                    <a:pt x="197" y="95"/>
                    <a:pt x="196" y="91"/>
                  </a:cubicBezTo>
                  <a:cubicBezTo>
                    <a:pt x="196" y="90"/>
                    <a:pt x="196" y="90"/>
                    <a:pt x="196" y="90"/>
                  </a:cubicBezTo>
                  <a:cubicBezTo>
                    <a:pt x="197" y="89"/>
                    <a:pt x="197" y="89"/>
                    <a:pt x="197" y="89"/>
                  </a:cubicBezTo>
                  <a:cubicBezTo>
                    <a:pt x="195" y="87"/>
                    <a:pt x="195" y="87"/>
                    <a:pt x="195" y="87"/>
                  </a:cubicBezTo>
                  <a:cubicBezTo>
                    <a:pt x="193" y="83"/>
                    <a:pt x="193" y="83"/>
                    <a:pt x="193" y="82"/>
                  </a:cubicBezTo>
                  <a:cubicBezTo>
                    <a:pt x="192" y="82"/>
                    <a:pt x="192" y="81"/>
                    <a:pt x="191" y="80"/>
                  </a:cubicBezTo>
                  <a:cubicBezTo>
                    <a:pt x="187" y="76"/>
                    <a:pt x="181" y="69"/>
                    <a:pt x="180" y="68"/>
                  </a:cubicBezTo>
                  <a:cubicBezTo>
                    <a:pt x="180" y="67"/>
                    <a:pt x="183" y="64"/>
                    <a:pt x="183" y="63"/>
                  </a:cubicBezTo>
                  <a:cubicBezTo>
                    <a:pt x="182" y="62"/>
                    <a:pt x="181" y="61"/>
                    <a:pt x="179" y="61"/>
                  </a:cubicBezTo>
                  <a:cubicBezTo>
                    <a:pt x="148" y="61"/>
                    <a:pt x="148" y="61"/>
                    <a:pt x="148" y="61"/>
                  </a:cubicBezTo>
                  <a:cubicBezTo>
                    <a:pt x="148" y="50"/>
                    <a:pt x="148" y="50"/>
                    <a:pt x="148" y="50"/>
                  </a:cubicBezTo>
                  <a:cubicBezTo>
                    <a:pt x="149" y="49"/>
                    <a:pt x="148" y="47"/>
                    <a:pt x="144" y="46"/>
                  </a:cubicBezTo>
                  <a:cubicBezTo>
                    <a:pt x="142" y="45"/>
                    <a:pt x="141" y="45"/>
                    <a:pt x="141" y="45"/>
                  </a:cubicBezTo>
                  <a:cubicBezTo>
                    <a:pt x="140" y="45"/>
                    <a:pt x="140" y="45"/>
                    <a:pt x="140" y="45"/>
                  </a:cubicBezTo>
                  <a:cubicBezTo>
                    <a:pt x="140" y="45"/>
                    <a:pt x="140" y="45"/>
                    <a:pt x="140" y="45"/>
                  </a:cubicBezTo>
                  <a:cubicBezTo>
                    <a:pt x="140" y="45"/>
                    <a:pt x="140" y="45"/>
                    <a:pt x="140" y="45"/>
                  </a:cubicBezTo>
                  <a:cubicBezTo>
                    <a:pt x="140" y="45"/>
                    <a:pt x="140" y="45"/>
                    <a:pt x="140" y="45"/>
                  </a:cubicBezTo>
                  <a:cubicBezTo>
                    <a:pt x="140" y="44"/>
                    <a:pt x="140" y="44"/>
                    <a:pt x="140" y="44"/>
                  </a:cubicBezTo>
                  <a:cubicBezTo>
                    <a:pt x="139" y="44"/>
                    <a:pt x="139" y="44"/>
                    <a:pt x="138" y="44"/>
                  </a:cubicBezTo>
                  <a:cubicBezTo>
                    <a:pt x="137" y="43"/>
                    <a:pt x="135" y="43"/>
                    <a:pt x="132" y="43"/>
                  </a:cubicBezTo>
                  <a:cubicBezTo>
                    <a:pt x="127" y="43"/>
                    <a:pt x="123" y="44"/>
                    <a:pt x="123" y="44"/>
                  </a:cubicBezTo>
                  <a:cubicBezTo>
                    <a:pt x="117" y="43"/>
                    <a:pt x="117" y="43"/>
                    <a:pt x="117" y="43"/>
                  </a:cubicBezTo>
                  <a:cubicBezTo>
                    <a:pt x="109" y="39"/>
                    <a:pt x="109" y="39"/>
                    <a:pt x="109" y="39"/>
                  </a:cubicBezTo>
                  <a:cubicBezTo>
                    <a:pt x="106" y="39"/>
                    <a:pt x="106" y="39"/>
                    <a:pt x="106" y="39"/>
                  </a:cubicBezTo>
                  <a:cubicBezTo>
                    <a:pt x="100" y="29"/>
                    <a:pt x="100" y="29"/>
                    <a:pt x="100" y="29"/>
                  </a:cubicBezTo>
                  <a:cubicBezTo>
                    <a:pt x="100" y="20"/>
                    <a:pt x="100" y="20"/>
                    <a:pt x="100" y="20"/>
                  </a:cubicBezTo>
                  <a:cubicBezTo>
                    <a:pt x="82" y="20"/>
                    <a:pt x="82" y="20"/>
                    <a:pt x="82" y="20"/>
                  </a:cubicBezTo>
                  <a:cubicBezTo>
                    <a:pt x="82" y="24"/>
                    <a:pt x="82" y="24"/>
                    <a:pt x="82" y="24"/>
                  </a:cubicBezTo>
                  <a:cubicBezTo>
                    <a:pt x="78" y="20"/>
                    <a:pt x="78" y="20"/>
                    <a:pt x="78" y="20"/>
                  </a:cubicBezTo>
                  <a:cubicBezTo>
                    <a:pt x="82" y="12"/>
                    <a:pt x="82" y="12"/>
                    <a:pt x="82" y="12"/>
                  </a:cubicBezTo>
                  <a:cubicBezTo>
                    <a:pt x="82" y="4"/>
                    <a:pt x="82" y="4"/>
                    <a:pt x="82" y="4"/>
                  </a:cubicBezTo>
                  <a:cubicBezTo>
                    <a:pt x="78" y="0"/>
                    <a:pt x="78" y="0"/>
                    <a:pt x="78" y="0"/>
                  </a:cubicBezTo>
                  <a:cubicBezTo>
                    <a:pt x="51" y="20"/>
                    <a:pt x="51" y="20"/>
                    <a:pt x="51" y="20"/>
                  </a:cubicBezTo>
                  <a:cubicBezTo>
                    <a:pt x="43" y="20"/>
                    <a:pt x="43" y="20"/>
                    <a:pt x="43" y="20"/>
                  </a:cubicBezTo>
                  <a:cubicBezTo>
                    <a:pt x="35" y="20"/>
                    <a:pt x="35" y="20"/>
                    <a:pt x="35" y="20"/>
                  </a:cubicBezTo>
                  <a:cubicBezTo>
                    <a:pt x="32" y="16"/>
                    <a:pt x="32" y="16"/>
                    <a:pt x="32" y="16"/>
                  </a:cubicBezTo>
                  <a:cubicBezTo>
                    <a:pt x="30" y="16"/>
                    <a:pt x="27" y="15"/>
                    <a:pt x="24" y="15"/>
                  </a:cubicBezTo>
                  <a:cubicBezTo>
                    <a:pt x="23" y="15"/>
                    <a:pt x="22" y="15"/>
                    <a:pt x="21" y="15"/>
                  </a:cubicBez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37" name="Freeform 136">
              <a:extLst>
                <a:ext uri="{FF2B5EF4-FFF2-40B4-BE49-F238E27FC236}">
                  <a16:creationId xmlns:a16="http://schemas.microsoft.com/office/drawing/2014/main" id="{239AF34B-9D9E-4946-9BB7-E4663CE1888A}"/>
                </a:ext>
              </a:extLst>
            </p:cNvPr>
            <p:cNvSpPr>
              <a:spLocks/>
            </p:cNvSpPr>
            <p:nvPr/>
          </p:nvSpPr>
          <p:spPr bwMode="auto">
            <a:xfrm>
              <a:off x="2312835" y="1750456"/>
              <a:ext cx="530348" cy="540170"/>
            </a:xfrm>
            <a:custGeom>
              <a:avLst/>
              <a:gdLst>
                <a:gd name="T0" fmla="*/ 10 w 297"/>
                <a:gd name="T1" fmla="*/ 129 h 302"/>
                <a:gd name="T2" fmla="*/ 22 w 297"/>
                <a:gd name="T3" fmla="*/ 162 h 302"/>
                <a:gd name="T4" fmla="*/ 24 w 297"/>
                <a:gd name="T5" fmla="*/ 180 h 302"/>
                <a:gd name="T6" fmla="*/ 24 w 297"/>
                <a:gd name="T7" fmla="*/ 219 h 302"/>
                <a:gd name="T8" fmla="*/ 36 w 297"/>
                <a:gd name="T9" fmla="*/ 301 h 302"/>
                <a:gd name="T10" fmla="*/ 37 w 297"/>
                <a:gd name="T11" fmla="*/ 302 h 302"/>
                <a:gd name="T12" fmla="*/ 228 w 297"/>
                <a:gd name="T13" fmla="*/ 302 h 302"/>
                <a:gd name="T14" fmla="*/ 227 w 297"/>
                <a:gd name="T15" fmla="*/ 294 h 302"/>
                <a:gd name="T16" fmla="*/ 229 w 297"/>
                <a:gd name="T17" fmla="*/ 289 h 302"/>
                <a:gd name="T18" fmla="*/ 227 w 297"/>
                <a:gd name="T19" fmla="*/ 287 h 302"/>
                <a:gd name="T20" fmla="*/ 193 w 297"/>
                <a:gd name="T21" fmla="*/ 249 h 302"/>
                <a:gd name="T22" fmla="*/ 172 w 297"/>
                <a:gd name="T23" fmla="*/ 226 h 302"/>
                <a:gd name="T24" fmla="*/ 172 w 297"/>
                <a:gd name="T25" fmla="*/ 205 h 302"/>
                <a:gd name="T26" fmla="*/ 181 w 297"/>
                <a:gd name="T27" fmla="*/ 174 h 302"/>
                <a:gd name="T28" fmla="*/ 193 w 297"/>
                <a:gd name="T29" fmla="*/ 159 h 302"/>
                <a:gd name="T30" fmla="*/ 204 w 297"/>
                <a:gd name="T31" fmla="*/ 160 h 302"/>
                <a:gd name="T32" fmla="*/ 266 w 297"/>
                <a:gd name="T33" fmla="*/ 105 h 302"/>
                <a:gd name="T34" fmla="*/ 285 w 297"/>
                <a:gd name="T35" fmla="*/ 94 h 302"/>
                <a:gd name="T36" fmla="*/ 293 w 297"/>
                <a:gd name="T37" fmla="*/ 86 h 302"/>
                <a:gd name="T38" fmla="*/ 266 w 297"/>
                <a:gd name="T39" fmla="*/ 78 h 302"/>
                <a:gd name="T40" fmla="*/ 246 w 297"/>
                <a:gd name="T41" fmla="*/ 78 h 302"/>
                <a:gd name="T42" fmla="*/ 231 w 297"/>
                <a:gd name="T43" fmla="*/ 82 h 302"/>
                <a:gd name="T44" fmla="*/ 219 w 297"/>
                <a:gd name="T45" fmla="*/ 70 h 302"/>
                <a:gd name="T46" fmla="*/ 192 w 297"/>
                <a:gd name="T47" fmla="*/ 55 h 302"/>
                <a:gd name="T48" fmla="*/ 161 w 297"/>
                <a:gd name="T49" fmla="*/ 47 h 302"/>
                <a:gd name="T50" fmla="*/ 145 w 297"/>
                <a:gd name="T51" fmla="*/ 51 h 302"/>
                <a:gd name="T52" fmla="*/ 141 w 297"/>
                <a:gd name="T53" fmla="*/ 47 h 302"/>
                <a:gd name="T54" fmla="*/ 118 w 297"/>
                <a:gd name="T55" fmla="*/ 43 h 302"/>
                <a:gd name="T56" fmla="*/ 110 w 297"/>
                <a:gd name="T57" fmla="*/ 43 h 302"/>
                <a:gd name="T58" fmla="*/ 102 w 297"/>
                <a:gd name="T59" fmla="*/ 23 h 302"/>
                <a:gd name="T60" fmla="*/ 86 w 297"/>
                <a:gd name="T61" fmla="*/ 0 h 302"/>
                <a:gd name="T62" fmla="*/ 0 w 297"/>
                <a:gd name="T63" fmla="*/ 27 h 302"/>
                <a:gd name="T64" fmla="*/ 10 w 297"/>
                <a:gd name="T65" fmla="*/ 9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97" h="302">
                  <a:moveTo>
                    <a:pt x="10" y="96"/>
                  </a:moveTo>
                  <a:cubicBezTo>
                    <a:pt x="10" y="129"/>
                    <a:pt x="10" y="129"/>
                    <a:pt x="10" y="129"/>
                  </a:cubicBezTo>
                  <a:cubicBezTo>
                    <a:pt x="22" y="150"/>
                    <a:pt x="22" y="150"/>
                    <a:pt x="22" y="150"/>
                  </a:cubicBezTo>
                  <a:cubicBezTo>
                    <a:pt x="22" y="162"/>
                    <a:pt x="22" y="162"/>
                    <a:pt x="22" y="162"/>
                  </a:cubicBezTo>
                  <a:cubicBezTo>
                    <a:pt x="24" y="180"/>
                    <a:pt x="24" y="180"/>
                    <a:pt x="24" y="180"/>
                  </a:cubicBezTo>
                  <a:cubicBezTo>
                    <a:pt x="24" y="180"/>
                    <a:pt x="24" y="180"/>
                    <a:pt x="24" y="180"/>
                  </a:cubicBezTo>
                  <a:cubicBezTo>
                    <a:pt x="24" y="181"/>
                    <a:pt x="24" y="181"/>
                    <a:pt x="24" y="181"/>
                  </a:cubicBezTo>
                  <a:cubicBezTo>
                    <a:pt x="24" y="219"/>
                    <a:pt x="24" y="219"/>
                    <a:pt x="24" y="219"/>
                  </a:cubicBezTo>
                  <a:cubicBezTo>
                    <a:pt x="36" y="233"/>
                    <a:pt x="36" y="233"/>
                    <a:pt x="36" y="233"/>
                  </a:cubicBezTo>
                  <a:cubicBezTo>
                    <a:pt x="36" y="301"/>
                    <a:pt x="36" y="301"/>
                    <a:pt x="36" y="301"/>
                  </a:cubicBezTo>
                  <a:cubicBezTo>
                    <a:pt x="36" y="302"/>
                    <a:pt x="36" y="302"/>
                    <a:pt x="36" y="302"/>
                  </a:cubicBezTo>
                  <a:cubicBezTo>
                    <a:pt x="37" y="302"/>
                    <a:pt x="37" y="302"/>
                    <a:pt x="37" y="302"/>
                  </a:cubicBezTo>
                  <a:cubicBezTo>
                    <a:pt x="227" y="302"/>
                    <a:pt x="227" y="302"/>
                    <a:pt x="227" y="302"/>
                  </a:cubicBezTo>
                  <a:cubicBezTo>
                    <a:pt x="228" y="302"/>
                    <a:pt x="228" y="302"/>
                    <a:pt x="228" y="302"/>
                  </a:cubicBezTo>
                  <a:cubicBezTo>
                    <a:pt x="227" y="300"/>
                    <a:pt x="227" y="300"/>
                    <a:pt x="227" y="300"/>
                  </a:cubicBezTo>
                  <a:cubicBezTo>
                    <a:pt x="227" y="298"/>
                    <a:pt x="227" y="296"/>
                    <a:pt x="227" y="294"/>
                  </a:cubicBezTo>
                  <a:cubicBezTo>
                    <a:pt x="227" y="291"/>
                    <a:pt x="228" y="290"/>
                    <a:pt x="228" y="290"/>
                  </a:cubicBezTo>
                  <a:cubicBezTo>
                    <a:pt x="229" y="289"/>
                    <a:pt x="229" y="289"/>
                    <a:pt x="229" y="289"/>
                  </a:cubicBezTo>
                  <a:cubicBezTo>
                    <a:pt x="228" y="289"/>
                    <a:pt x="228" y="289"/>
                    <a:pt x="228" y="289"/>
                  </a:cubicBezTo>
                  <a:cubicBezTo>
                    <a:pt x="228" y="288"/>
                    <a:pt x="228" y="288"/>
                    <a:pt x="227" y="287"/>
                  </a:cubicBezTo>
                  <a:cubicBezTo>
                    <a:pt x="218" y="276"/>
                    <a:pt x="216" y="273"/>
                    <a:pt x="215" y="273"/>
                  </a:cubicBezTo>
                  <a:cubicBezTo>
                    <a:pt x="193" y="249"/>
                    <a:pt x="193" y="249"/>
                    <a:pt x="193" y="249"/>
                  </a:cubicBezTo>
                  <a:cubicBezTo>
                    <a:pt x="176" y="237"/>
                    <a:pt x="176" y="237"/>
                    <a:pt x="176" y="237"/>
                  </a:cubicBezTo>
                  <a:cubicBezTo>
                    <a:pt x="172" y="226"/>
                    <a:pt x="172" y="226"/>
                    <a:pt x="172" y="226"/>
                  </a:cubicBezTo>
                  <a:cubicBezTo>
                    <a:pt x="173" y="225"/>
                    <a:pt x="176" y="222"/>
                    <a:pt x="174" y="214"/>
                  </a:cubicBezTo>
                  <a:cubicBezTo>
                    <a:pt x="172" y="205"/>
                    <a:pt x="172" y="205"/>
                    <a:pt x="172" y="205"/>
                  </a:cubicBezTo>
                  <a:cubicBezTo>
                    <a:pt x="172" y="193"/>
                    <a:pt x="172" y="193"/>
                    <a:pt x="172" y="193"/>
                  </a:cubicBezTo>
                  <a:cubicBezTo>
                    <a:pt x="181" y="174"/>
                    <a:pt x="181" y="174"/>
                    <a:pt x="181" y="174"/>
                  </a:cubicBezTo>
                  <a:cubicBezTo>
                    <a:pt x="182" y="174"/>
                    <a:pt x="188" y="173"/>
                    <a:pt x="190" y="164"/>
                  </a:cubicBezTo>
                  <a:cubicBezTo>
                    <a:pt x="190" y="162"/>
                    <a:pt x="192" y="160"/>
                    <a:pt x="193" y="159"/>
                  </a:cubicBezTo>
                  <a:cubicBezTo>
                    <a:pt x="194" y="159"/>
                    <a:pt x="195" y="159"/>
                    <a:pt x="196" y="159"/>
                  </a:cubicBezTo>
                  <a:cubicBezTo>
                    <a:pt x="199" y="159"/>
                    <a:pt x="202" y="160"/>
                    <a:pt x="204" y="160"/>
                  </a:cubicBezTo>
                  <a:cubicBezTo>
                    <a:pt x="204" y="160"/>
                    <a:pt x="204" y="160"/>
                    <a:pt x="204" y="160"/>
                  </a:cubicBezTo>
                  <a:cubicBezTo>
                    <a:pt x="266" y="105"/>
                    <a:pt x="266" y="105"/>
                    <a:pt x="266" y="105"/>
                  </a:cubicBezTo>
                  <a:cubicBezTo>
                    <a:pt x="282" y="102"/>
                    <a:pt x="282" y="102"/>
                    <a:pt x="282" y="102"/>
                  </a:cubicBezTo>
                  <a:cubicBezTo>
                    <a:pt x="285" y="94"/>
                    <a:pt x="285" y="94"/>
                    <a:pt x="285" y="94"/>
                  </a:cubicBezTo>
                  <a:cubicBezTo>
                    <a:pt x="297" y="86"/>
                    <a:pt x="297" y="86"/>
                    <a:pt x="297" y="86"/>
                  </a:cubicBezTo>
                  <a:cubicBezTo>
                    <a:pt x="293" y="86"/>
                    <a:pt x="293" y="86"/>
                    <a:pt x="293" y="86"/>
                  </a:cubicBezTo>
                  <a:cubicBezTo>
                    <a:pt x="282" y="82"/>
                    <a:pt x="282" y="82"/>
                    <a:pt x="282" y="82"/>
                  </a:cubicBezTo>
                  <a:cubicBezTo>
                    <a:pt x="266" y="78"/>
                    <a:pt x="266" y="78"/>
                    <a:pt x="266" y="78"/>
                  </a:cubicBezTo>
                  <a:cubicBezTo>
                    <a:pt x="254" y="74"/>
                    <a:pt x="254" y="74"/>
                    <a:pt x="254" y="74"/>
                  </a:cubicBezTo>
                  <a:cubicBezTo>
                    <a:pt x="246" y="78"/>
                    <a:pt x="246" y="78"/>
                    <a:pt x="246" y="78"/>
                  </a:cubicBezTo>
                  <a:cubicBezTo>
                    <a:pt x="239" y="82"/>
                    <a:pt x="239" y="82"/>
                    <a:pt x="239" y="82"/>
                  </a:cubicBezTo>
                  <a:cubicBezTo>
                    <a:pt x="231" y="82"/>
                    <a:pt x="231" y="82"/>
                    <a:pt x="231" y="82"/>
                  </a:cubicBezTo>
                  <a:cubicBezTo>
                    <a:pt x="223" y="78"/>
                    <a:pt x="223" y="78"/>
                    <a:pt x="223" y="78"/>
                  </a:cubicBezTo>
                  <a:cubicBezTo>
                    <a:pt x="219" y="70"/>
                    <a:pt x="219" y="70"/>
                    <a:pt x="219" y="70"/>
                  </a:cubicBezTo>
                  <a:cubicBezTo>
                    <a:pt x="196" y="59"/>
                    <a:pt x="196" y="59"/>
                    <a:pt x="196" y="59"/>
                  </a:cubicBezTo>
                  <a:cubicBezTo>
                    <a:pt x="192" y="55"/>
                    <a:pt x="192" y="55"/>
                    <a:pt x="192" y="55"/>
                  </a:cubicBezTo>
                  <a:cubicBezTo>
                    <a:pt x="176" y="47"/>
                    <a:pt x="176" y="47"/>
                    <a:pt x="176" y="47"/>
                  </a:cubicBezTo>
                  <a:cubicBezTo>
                    <a:pt x="161" y="47"/>
                    <a:pt x="161" y="47"/>
                    <a:pt x="161" y="47"/>
                  </a:cubicBezTo>
                  <a:cubicBezTo>
                    <a:pt x="153" y="51"/>
                    <a:pt x="153" y="51"/>
                    <a:pt x="153" y="51"/>
                  </a:cubicBezTo>
                  <a:cubicBezTo>
                    <a:pt x="145" y="51"/>
                    <a:pt x="145" y="51"/>
                    <a:pt x="145" y="51"/>
                  </a:cubicBezTo>
                  <a:cubicBezTo>
                    <a:pt x="141" y="51"/>
                    <a:pt x="141" y="51"/>
                    <a:pt x="141" y="51"/>
                  </a:cubicBezTo>
                  <a:cubicBezTo>
                    <a:pt x="141" y="47"/>
                    <a:pt x="141" y="47"/>
                    <a:pt x="141" y="47"/>
                  </a:cubicBezTo>
                  <a:cubicBezTo>
                    <a:pt x="125" y="43"/>
                    <a:pt x="125" y="43"/>
                    <a:pt x="125" y="43"/>
                  </a:cubicBezTo>
                  <a:cubicBezTo>
                    <a:pt x="118" y="43"/>
                    <a:pt x="118" y="43"/>
                    <a:pt x="118" y="43"/>
                  </a:cubicBezTo>
                  <a:cubicBezTo>
                    <a:pt x="114" y="43"/>
                    <a:pt x="114" y="43"/>
                    <a:pt x="114" y="43"/>
                  </a:cubicBezTo>
                  <a:cubicBezTo>
                    <a:pt x="110" y="43"/>
                    <a:pt x="110" y="43"/>
                    <a:pt x="110" y="43"/>
                  </a:cubicBezTo>
                  <a:cubicBezTo>
                    <a:pt x="102" y="27"/>
                    <a:pt x="102" y="27"/>
                    <a:pt x="102" y="27"/>
                  </a:cubicBezTo>
                  <a:cubicBezTo>
                    <a:pt x="102" y="23"/>
                    <a:pt x="102" y="23"/>
                    <a:pt x="102" y="23"/>
                  </a:cubicBezTo>
                  <a:cubicBezTo>
                    <a:pt x="94" y="4"/>
                    <a:pt x="94" y="4"/>
                    <a:pt x="94" y="4"/>
                  </a:cubicBezTo>
                  <a:cubicBezTo>
                    <a:pt x="86" y="0"/>
                    <a:pt x="86" y="0"/>
                    <a:pt x="86" y="0"/>
                  </a:cubicBezTo>
                  <a:cubicBezTo>
                    <a:pt x="86" y="27"/>
                    <a:pt x="86" y="27"/>
                    <a:pt x="86" y="27"/>
                  </a:cubicBezTo>
                  <a:cubicBezTo>
                    <a:pt x="0" y="27"/>
                    <a:pt x="0" y="27"/>
                    <a:pt x="0" y="27"/>
                  </a:cubicBezTo>
                  <a:cubicBezTo>
                    <a:pt x="0" y="77"/>
                    <a:pt x="0" y="77"/>
                    <a:pt x="0" y="77"/>
                  </a:cubicBezTo>
                  <a:lnTo>
                    <a:pt x="10" y="96"/>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38" name="Freeform 137">
              <a:extLst>
                <a:ext uri="{FF2B5EF4-FFF2-40B4-BE49-F238E27FC236}">
                  <a16:creationId xmlns:a16="http://schemas.microsoft.com/office/drawing/2014/main" id="{750A04D5-BA6E-F540-BF26-FC2B305235C7}"/>
                </a:ext>
              </a:extLst>
            </p:cNvPr>
            <p:cNvSpPr>
              <a:spLocks/>
            </p:cNvSpPr>
            <p:nvPr/>
          </p:nvSpPr>
          <p:spPr bwMode="auto">
            <a:xfrm>
              <a:off x="4156555" y="1960275"/>
              <a:ext cx="269638" cy="403565"/>
            </a:xfrm>
            <a:custGeom>
              <a:avLst/>
              <a:gdLst>
                <a:gd name="T0" fmla="*/ 147 w 151"/>
                <a:gd name="T1" fmla="*/ 137 h 226"/>
                <a:gd name="T2" fmla="*/ 143 w 151"/>
                <a:gd name="T3" fmla="*/ 129 h 226"/>
                <a:gd name="T4" fmla="*/ 136 w 151"/>
                <a:gd name="T5" fmla="*/ 125 h 226"/>
                <a:gd name="T6" fmla="*/ 128 w 151"/>
                <a:gd name="T7" fmla="*/ 113 h 226"/>
                <a:gd name="T8" fmla="*/ 128 w 151"/>
                <a:gd name="T9" fmla="*/ 102 h 226"/>
                <a:gd name="T10" fmla="*/ 120 w 151"/>
                <a:gd name="T11" fmla="*/ 24 h 226"/>
                <a:gd name="T12" fmla="*/ 93 w 151"/>
                <a:gd name="T13" fmla="*/ 4 h 226"/>
                <a:gd name="T14" fmla="*/ 77 w 151"/>
                <a:gd name="T15" fmla="*/ 16 h 226"/>
                <a:gd name="T16" fmla="*/ 65 w 151"/>
                <a:gd name="T17" fmla="*/ 4 h 226"/>
                <a:gd name="T18" fmla="*/ 54 w 151"/>
                <a:gd name="T19" fmla="*/ 0 h 226"/>
                <a:gd name="T20" fmla="*/ 18 w 151"/>
                <a:gd name="T21" fmla="*/ 74 h 226"/>
                <a:gd name="T22" fmla="*/ 7 w 151"/>
                <a:gd name="T23" fmla="*/ 109 h 226"/>
                <a:gd name="T24" fmla="*/ 7 w 151"/>
                <a:gd name="T25" fmla="*/ 117 h 226"/>
                <a:gd name="T26" fmla="*/ 3 w 151"/>
                <a:gd name="T27" fmla="*/ 121 h 226"/>
                <a:gd name="T28" fmla="*/ 1 w 151"/>
                <a:gd name="T29" fmla="*/ 123 h 226"/>
                <a:gd name="T30" fmla="*/ 1 w 151"/>
                <a:gd name="T31" fmla="*/ 153 h 226"/>
                <a:gd name="T32" fmla="*/ 2 w 151"/>
                <a:gd name="T33" fmla="*/ 165 h 226"/>
                <a:gd name="T34" fmla="*/ 9 w 151"/>
                <a:gd name="T35" fmla="*/ 218 h 226"/>
                <a:gd name="T36" fmla="*/ 14 w 151"/>
                <a:gd name="T37" fmla="*/ 226 h 226"/>
                <a:gd name="T38" fmla="*/ 26 w 151"/>
                <a:gd name="T39" fmla="*/ 207 h 226"/>
                <a:gd name="T40" fmla="*/ 38 w 151"/>
                <a:gd name="T41" fmla="*/ 199 h 226"/>
                <a:gd name="T42" fmla="*/ 46 w 151"/>
                <a:gd name="T43" fmla="*/ 199 h 226"/>
                <a:gd name="T44" fmla="*/ 50 w 151"/>
                <a:gd name="T45" fmla="*/ 195 h 226"/>
                <a:gd name="T46" fmla="*/ 54 w 151"/>
                <a:gd name="T47" fmla="*/ 199 h 226"/>
                <a:gd name="T48" fmla="*/ 57 w 151"/>
                <a:gd name="T49" fmla="*/ 191 h 226"/>
                <a:gd name="T50" fmla="*/ 65 w 151"/>
                <a:gd name="T51" fmla="*/ 191 h 226"/>
                <a:gd name="T52" fmla="*/ 69 w 151"/>
                <a:gd name="T53" fmla="*/ 180 h 226"/>
                <a:gd name="T54" fmla="*/ 73 w 151"/>
                <a:gd name="T55" fmla="*/ 168 h 226"/>
                <a:gd name="T56" fmla="*/ 81 w 151"/>
                <a:gd name="T57" fmla="*/ 164 h 226"/>
                <a:gd name="T58" fmla="*/ 85 w 151"/>
                <a:gd name="T59" fmla="*/ 172 h 226"/>
                <a:gd name="T60" fmla="*/ 93 w 151"/>
                <a:gd name="T61" fmla="*/ 172 h 226"/>
                <a:gd name="T62" fmla="*/ 100 w 151"/>
                <a:gd name="T63" fmla="*/ 176 h 226"/>
                <a:gd name="T64" fmla="*/ 108 w 151"/>
                <a:gd name="T65" fmla="*/ 168 h 226"/>
                <a:gd name="T66" fmla="*/ 116 w 151"/>
                <a:gd name="T67" fmla="*/ 164 h 226"/>
                <a:gd name="T68" fmla="*/ 132 w 151"/>
                <a:gd name="T69" fmla="*/ 160 h 226"/>
                <a:gd name="T70" fmla="*/ 139 w 151"/>
                <a:gd name="T71" fmla="*/ 156 h 226"/>
                <a:gd name="T72" fmla="*/ 147 w 151"/>
                <a:gd name="T73" fmla="*/ 152 h 226"/>
                <a:gd name="T74" fmla="*/ 151 w 151"/>
                <a:gd name="T75" fmla="*/ 145 h 226"/>
                <a:gd name="T76" fmla="*/ 147 w 151"/>
                <a:gd name="T77" fmla="*/ 14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 h="226">
                  <a:moveTo>
                    <a:pt x="147" y="141"/>
                  </a:moveTo>
                  <a:cubicBezTo>
                    <a:pt x="147" y="137"/>
                    <a:pt x="147" y="137"/>
                    <a:pt x="147" y="137"/>
                  </a:cubicBezTo>
                  <a:cubicBezTo>
                    <a:pt x="147" y="129"/>
                    <a:pt x="147" y="129"/>
                    <a:pt x="147" y="129"/>
                  </a:cubicBezTo>
                  <a:cubicBezTo>
                    <a:pt x="143" y="129"/>
                    <a:pt x="143" y="129"/>
                    <a:pt x="143" y="129"/>
                  </a:cubicBezTo>
                  <a:cubicBezTo>
                    <a:pt x="136" y="129"/>
                    <a:pt x="136" y="129"/>
                    <a:pt x="136" y="129"/>
                  </a:cubicBezTo>
                  <a:cubicBezTo>
                    <a:pt x="136" y="125"/>
                    <a:pt x="136" y="125"/>
                    <a:pt x="136" y="125"/>
                  </a:cubicBezTo>
                  <a:cubicBezTo>
                    <a:pt x="132" y="121"/>
                    <a:pt x="132" y="121"/>
                    <a:pt x="132" y="121"/>
                  </a:cubicBezTo>
                  <a:cubicBezTo>
                    <a:pt x="128" y="113"/>
                    <a:pt x="128" y="113"/>
                    <a:pt x="128" y="113"/>
                  </a:cubicBezTo>
                  <a:cubicBezTo>
                    <a:pt x="128" y="106"/>
                    <a:pt x="128" y="106"/>
                    <a:pt x="128" y="106"/>
                  </a:cubicBezTo>
                  <a:cubicBezTo>
                    <a:pt x="128" y="102"/>
                    <a:pt x="128" y="102"/>
                    <a:pt x="128" y="102"/>
                  </a:cubicBezTo>
                  <a:cubicBezTo>
                    <a:pt x="120" y="98"/>
                    <a:pt x="120" y="98"/>
                    <a:pt x="120" y="98"/>
                  </a:cubicBezTo>
                  <a:cubicBezTo>
                    <a:pt x="120" y="24"/>
                    <a:pt x="120" y="24"/>
                    <a:pt x="120" y="24"/>
                  </a:cubicBezTo>
                  <a:cubicBezTo>
                    <a:pt x="97" y="4"/>
                    <a:pt x="97" y="4"/>
                    <a:pt x="97" y="4"/>
                  </a:cubicBezTo>
                  <a:cubicBezTo>
                    <a:pt x="93" y="4"/>
                    <a:pt x="93" y="4"/>
                    <a:pt x="93" y="4"/>
                  </a:cubicBezTo>
                  <a:cubicBezTo>
                    <a:pt x="89" y="12"/>
                    <a:pt x="89" y="12"/>
                    <a:pt x="89" y="12"/>
                  </a:cubicBezTo>
                  <a:cubicBezTo>
                    <a:pt x="77" y="16"/>
                    <a:pt x="77" y="16"/>
                    <a:pt x="77" y="16"/>
                  </a:cubicBezTo>
                  <a:cubicBezTo>
                    <a:pt x="69" y="12"/>
                    <a:pt x="69" y="12"/>
                    <a:pt x="69" y="12"/>
                  </a:cubicBezTo>
                  <a:cubicBezTo>
                    <a:pt x="65" y="4"/>
                    <a:pt x="65" y="4"/>
                    <a:pt x="65" y="4"/>
                  </a:cubicBezTo>
                  <a:cubicBezTo>
                    <a:pt x="57" y="0"/>
                    <a:pt x="57" y="0"/>
                    <a:pt x="57" y="0"/>
                  </a:cubicBezTo>
                  <a:cubicBezTo>
                    <a:pt x="54" y="0"/>
                    <a:pt x="54" y="0"/>
                    <a:pt x="54" y="0"/>
                  </a:cubicBezTo>
                  <a:cubicBezTo>
                    <a:pt x="50" y="4"/>
                    <a:pt x="50" y="4"/>
                    <a:pt x="50" y="4"/>
                  </a:cubicBezTo>
                  <a:cubicBezTo>
                    <a:pt x="18" y="74"/>
                    <a:pt x="18" y="74"/>
                    <a:pt x="18" y="74"/>
                  </a:cubicBezTo>
                  <a:cubicBezTo>
                    <a:pt x="18" y="102"/>
                    <a:pt x="18" y="102"/>
                    <a:pt x="18" y="102"/>
                  </a:cubicBezTo>
                  <a:cubicBezTo>
                    <a:pt x="7" y="109"/>
                    <a:pt x="7" y="109"/>
                    <a:pt x="7" y="109"/>
                  </a:cubicBezTo>
                  <a:cubicBezTo>
                    <a:pt x="7" y="113"/>
                    <a:pt x="7" y="113"/>
                    <a:pt x="7" y="113"/>
                  </a:cubicBezTo>
                  <a:cubicBezTo>
                    <a:pt x="7" y="117"/>
                    <a:pt x="7" y="117"/>
                    <a:pt x="7" y="117"/>
                  </a:cubicBezTo>
                  <a:cubicBezTo>
                    <a:pt x="3" y="117"/>
                    <a:pt x="3" y="117"/>
                    <a:pt x="3" y="117"/>
                  </a:cubicBezTo>
                  <a:cubicBezTo>
                    <a:pt x="3" y="121"/>
                    <a:pt x="3" y="121"/>
                    <a:pt x="3" y="121"/>
                  </a:cubicBezTo>
                  <a:cubicBezTo>
                    <a:pt x="1" y="120"/>
                    <a:pt x="1" y="120"/>
                    <a:pt x="1" y="120"/>
                  </a:cubicBezTo>
                  <a:cubicBezTo>
                    <a:pt x="1" y="123"/>
                    <a:pt x="1" y="123"/>
                    <a:pt x="1" y="123"/>
                  </a:cubicBezTo>
                  <a:cubicBezTo>
                    <a:pt x="1" y="124"/>
                    <a:pt x="0" y="131"/>
                    <a:pt x="1" y="134"/>
                  </a:cubicBezTo>
                  <a:cubicBezTo>
                    <a:pt x="2" y="137"/>
                    <a:pt x="1" y="151"/>
                    <a:pt x="1" y="153"/>
                  </a:cubicBezTo>
                  <a:cubicBezTo>
                    <a:pt x="2" y="159"/>
                    <a:pt x="2" y="159"/>
                    <a:pt x="2" y="159"/>
                  </a:cubicBezTo>
                  <a:cubicBezTo>
                    <a:pt x="2" y="165"/>
                    <a:pt x="2" y="165"/>
                    <a:pt x="2" y="165"/>
                  </a:cubicBezTo>
                  <a:cubicBezTo>
                    <a:pt x="9" y="192"/>
                    <a:pt x="9" y="192"/>
                    <a:pt x="9" y="192"/>
                  </a:cubicBezTo>
                  <a:cubicBezTo>
                    <a:pt x="9" y="218"/>
                    <a:pt x="9" y="218"/>
                    <a:pt x="9" y="218"/>
                  </a:cubicBezTo>
                  <a:cubicBezTo>
                    <a:pt x="13" y="225"/>
                    <a:pt x="13" y="225"/>
                    <a:pt x="13" y="225"/>
                  </a:cubicBezTo>
                  <a:cubicBezTo>
                    <a:pt x="14" y="226"/>
                    <a:pt x="14" y="226"/>
                    <a:pt x="14" y="226"/>
                  </a:cubicBezTo>
                  <a:cubicBezTo>
                    <a:pt x="22" y="215"/>
                    <a:pt x="22" y="215"/>
                    <a:pt x="22" y="215"/>
                  </a:cubicBezTo>
                  <a:cubicBezTo>
                    <a:pt x="26" y="207"/>
                    <a:pt x="26" y="207"/>
                    <a:pt x="26" y="207"/>
                  </a:cubicBezTo>
                  <a:cubicBezTo>
                    <a:pt x="30" y="199"/>
                    <a:pt x="30" y="199"/>
                    <a:pt x="30" y="199"/>
                  </a:cubicBezTo>
                  <a:cubicBezTo>
                    <a:pt x="38" y="199"/>
                    <a:pt x="38" y="199"/>
                    <a:pt x="38" y="199"/>
                  </a:cubicBezTo>
                  <a:cubicBezTo>
                    <a:pt x="42" y="203"/>
                    <a:pt x="42" y="203"/>
                    <a:pt x="42" y="203"/>
                  </a:cubicBezTo>
                  <a:cubicBezTo>
                    <a:pt x="46" y="199"/>
                    <a:pt x="46" y="199"/>
                    <a:pt x="46" y="199"/>
                  </a:cubicBezTo>
                  <a:cubicBezTo>
                    <a:pt x="46" y="195"/>
                    <a:pt x="46" y="195"/>
                    <a:pt x="46" y="195"/>
                  </a:cubicBezTo>
                  <a:cubicBezTo>
                    <a:pt x="50" y="195"/>
                    <a:pt x="50" y="195"/>
                    <a:pt x="50" y="195"/>
                  </a:cubicBezTo>
                  <a:cubicBezTo>
                    <a:pt x="50" y="199"/>
                    <a:pt x="50" y="199"/>
                    <a:pt x="50" y="199"/>
                  </a:cubicBezTo>
                  <a:cubicBezTo>
                    <a:pt x="54" y="199"/>
                    <a:pt x="54" y="199"/>
                    <a:pt x="54" y="199"/>
                  </a:cubicBezTo>
                  <a:cubicBezTo>
                    <a:pt x="57" y="195"/>
                    <a:pt x="57" y="195"/>
                    <a:pt x="57" y="195"/>
                  </a:cubicBezTo>
                  <a:cubicBezTo>
                    <a:pt x="57" y="191"/>
                    <a:pt x="57" y="191"/>
                    <a:pt x="57" y="191"/>
                  </a:cubicBezTo>
                  <a:cubicBezTo>
                    <a:pt x="61" y="187"/>
                    <a:pt x="61" y="187"/>
                    <a:pt x="61" y="187"/>
                  </a:cubicBezTo>
                  <a:cubicBezTo>
                    <a:pt x="65" y="191"/>
                    <a:pt x="65" y="191"/>
                    <a:pt x="65" y="191"/>
                  </a:cubicBezTo>
                  <a:cubicBezTo>
                    <a:pt x="69" y="184"/>
                    <a:pt x="69" y="184"/>
                    <a:pt x="69" y="184"/>
                  </a:cubicBezTo>
                  <a:cubicBezTo>
                    <a:pt x="69" y="180"/>
                    <a:pt x="69" y="180"/>
                    <a:pt x="69" y="180"/>
                  </a:cubicBezTo>
                  <a:cubicBezTo>
                    <a:pt x="73" y="172"/>
                    <a:pt x="73" y="172"/>
                    <a:pt x="73" y="172"/>
                  </a:cubicBezTo>
                  <a:cubicBezTo>
                    <a:pt x="73" y="168"/>
                    <a:pt x="73" y="168"/>
                    <a:pt x="73" y="168"/>
                  </a:cubicBezTo>
                  <a:cubicBezTo>
                    <a:pt x="77" y="164"/>
                    <a:pt x="77" y="164"/>
                    <a:pt x="77" y="164"/>
                  </a:cubicBezTo>
                  <a:cubicBezTo>
                    <a:pt x="81" y="164"/>
                    <a:pt x="81" y="164"/>
                    <a:pt x="81" y="164"/>
                  </a:cubicBezTo>
                  <a:cubicBezTo>
                    <a:pt x="85" y="168"/>
                    <a:pt x="85" y="168"/>
                    <a:pt x="85" y="168"/>
                  </a:cubicBezTo>
                  <a:cubicBezTo>
                    <a:pt x="85" y="172"/>
                    <a:pt x="85" y="172"/>
                    <a:pt x="85" y="172"/>
                  </a:cubicBezTo>
                  <a:cubicBezTo>
                    <a:pt x="89" y="172"/>
                    <a:pt x="89" y="172"/>
                    <a:pt x="89" y="172"/>
                  </a:cubicBezTo>
                  <a:cubicBezTo>
                    <a:pt x="93" y="172"/>
                    <a:pt x="93" y="172"/>
                    <a:pt x="93" y="172"/>
                  </a:cubicBezTo>
                  <a:cubicBezTo>
                    <a:pt x="97" y="176"/>
                    <a:pt x="97" y="176"/>
                    <a:pt x="97" y="176"/>
                  </a:cubicBezTo>
                  <a:cubicBezTo>
                    <a:pt x="100" y="176"/>
                    <a:pt x="100" y="176"/>
                    <a:pt x="100" y="176"/>
                  </a:cubicBezTo>
                  <a:cubicBezTo>
                    <a:pt x="104" y="172"/>
                    <a:pt x="104" y="172"/>
                    <a:pt x="104" y="172"/>
                  </a:cubicBezTo>
                  <a:cubicBezTo>
                    <a:pt x="108" y="168"/>
                    <a:pt x="108" y="168"/>
                    <a:pt x="108" y="168"/>
                  </a:cubicBezTo>
                  <a:cubicBezTo>
                    <a:pt x="112" y="168"/>
                    <a:pt x="112" y="168"/>
                    <a:pt x="112" y="168"/>
                  </a:cubicBezTo>
                  <a:cubicBezTo>
                    <a:pt x="116" y="164"/>
                    <a:pt x="116" y="164"/>
                    <a:pt x="116" y="164"/>
                  </a:cubicBezTo>
                  <a:cubicBezTo>
                    <a:pt x="120" y="160"/>
                    <a:pt x="120" y="160"/>
                    <a:pt x="120" y="160"/>
                  </a:cubicBezTo>
                  <a:cubicBezTo>
                    <a:pt x="132" y="160"/>
                    <a:pt x="132" y="160"/>
                    <a:pt x="132" y="160"/>
                  </a:cubicBezTo>
                  <a:cubicBezTo>
                    <a:pt x="132" y="156"/>
                    <a:pt x="132" y="156"/>
                    <a:pt x="132" y="156"/>
                  </a:cubicBezTo>
                  <a:cubicBezTo>
                    <a:pt x="139" y="156"/>
                    <a:pt x="139" y="156"/>
                    <a:pt x="139" y="156"/>
                  </a:cubicBezTo>
                  <a:cubicBezTo>
                    <a:pt x="139" y="152"/>
                    <a:pt x="139" y="152"/>
                    <a:pt x="139" y="152"/>
                  </a:cubicBezTo>
                  <a:cubicBezTo>
                    <a:pt x="147" y="152"/>
                    <a:pt x="147" y="152"/>
                    <a:pt x="147" y="152"/>
                  </a:cubicBezTo>
                  <a:cubicBezTo>
                    <a:pt x="151" y="148"/>
                    <a:pt x="151" y="148"/>
                    <a:pt x="151" y="148"/>
                  </a:cubicBezTo>
                  <a:cubicBezTo>
                    <a:pt x="151" y="145"/>
                    <a:pt x="151" y="145"/>
                    <a:pt x="151" y="145"/>
                  </a:cubicBezTo>
                  <a:cubicBezTo>
                    <a:pt x="147" y="145"/>
                    <a:pt x="147" y="145"/>
                    <a:pt x="147" y="145"/>
                  </a:cubicBezTo>
                  <a:lnTo>
                    <a:pt x="147" y="141"/>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39" name="Freeform 138">
              <a:extLst>
                <a:ext uri="{FF2B5EF4-FFF2-40B4-BE49-F238E27FC236}">
                  <a16:creationId xmlns:a16="http://schemas.microsoft.com/office/drawing/2014/main" id="{9F90D03E-FD51-344F-9193-5DA41C3BD3AF}"/>
                </a:ext>
              </a:extLst>
            </p:cNvPr>
            <p:cNvSpPr>
              <a:spLocks/>
            </p:cNvSpPr>
            <p:nvPr/>
          </p:nvSpPr>
          <p:spPr bwMode="auto">
            <a:xfrm>
              <a:off x="4040485" y="2169200"/>
              <a:ext cx="141069" cy="242853"/>
            </a:xfrm>
            <a:custGeom>
              <a:avLst/>
              <a:gdLst>
                <a:gd name="T0" fmla="*/ 74 w 79"/>
                <a:gd name="T1" fmla="*/ 101 h 136"/>
                <a:gd name="T2" fmla="*/ 74 w 79"/>
                <a:gd name="T3" fmla="*/ 75 h 136"/>
                <a:gd name="T4" fmla="*/ 67 w 79"/>
                <a:gd name="T5" fmla="*/ 48 h 136"/>
                <a:gd name="T6" fmla="*/ 67 w 79"/>
                <a:gd name="T7" fmla="*/ 42 h 136"/>
                <a:gd name="T8" fmla="*/ 66 w 79"/>
                <a:gd name="T9" fmla="*/ 36 h 136"/>
                <a:gd name="T10" fmla="*/ 66 w 79"/>
                <a:gd name="T11" fmla="*/ 17 h 136"/>
                <a:gd name="T12" fmla="*/ 66 w 79"/>
                <a:gd name="T13" fmla="*/ 6 h 136"/>
                <a:gd name="T14" fmla="*/ 66 w 79"/>
                <a:gd name="T15" fmla="*/ 3 h 136"/>
                <a:gd name="T16" fmla="*/ 60 w 79"/>
                <a:gd name="T17" fmla="*/ 0 h 136"/>
                <a:gd name="T18" fmla="*/ 52 w 79"/>
                <a:gd name="T19" fmla="*/ 4 h 136"/>
                <a:gd name="T20" fmla="*/ 44 w 79"/>
                <a:gd name="T21" fmla="*/ 4 h 136"/>
                <a:gd name="T22" fmla="*/ 41 w 79"/>
                <a:gd name="T23" fmla="*/ 8 h 136"/>
                <a:gd name="T24" fmla="*/ 39 w 79"/>
                <a:gd name="T25" fmla="*/ 12 h 136"/>
                <a:gd name="T26" fmla="*/ 38 w 79"/>
                <a:gd name="T27" fmla="*/ 16 h 136"/>
                <a:gd name="T28" fmla="*/ 38 w 79"/>
                <a:gd name="T29" fmla="*/ 18 h 136"/>
                <a:gd name="T30" fmla="*/ 38 w 79"/>
                <a:gd name="T31" fmla="*/ 30 h 136"/>
                <a:gd name="T32" fmla="*/ 32 w 79"/>
                <a:gd name="T33" fmla="*/ 36 h 136"/>
                <a:gd name="T34" fmla="*/ 31 w 79"/>
                <a:gd name="T35" fmla="*/ 36 h 136"/>
                <a:gd name="T36" fmla="*/ 31 w 79"/>
                <a:gd name="T37" fmla="*/ 42 h 136"/>
                <a:gd name="T38" fmla="*/ 26 w 79"/>
                <a:gd name="T39" fmla="*/ 48 h 136"/>
                <a:gd name="T40" fmla="*/ 26 w 79"/>
                <a:gd name="T41" fmla="*/ 49 h 136"/>
                <a:gd name="T42" fmla="*/ 21 w 79"/>
                <a:gd name="T43" fmla="*/ 56 h 136"/>
                <a:gd name="T44" fmla="*/ 19 w 79"/>
                <a:gd name="T45" fmla="*/ 60 h 136"/>
                <a:gd name="T46" fmla="*/ 21 w 79"/>
                <a:gd name="T47" fmla="*/ 61 h 136"/>
                <a:gd name="T48" fmla="*/ 15 w 79"/>
                <a:gd name="T49" fmla="*/ 72 h 136"/>
                <a:gd name="T50" fmla="*/ 15 w 79"/>
                <a:gd name="T51" fmla="*/ 73 h 136"/>
                <a:gd name="T52" fmla="*/ 10 w 79"/>
                <a:gd name="T53" fmla="*/ 81 h 136"/>
                <a:gd name="T54" fmla="*/ 7 w 79"/>
                <a:gd name="T55" fmla="*/ 85 h 136"/>
                <a:gd name="T56" fmla="*/ 7 w 79"/>
                <a:gd name="T57" fmla="*/ 85 h 136"/>
                <a:gd name="T58" fmla="*/ 8 w 79"/>
                <a:gd name="T59" fmla="*/ 85 h 136"/>
                <a:gd name="T60" fmla="*/ 10 w 79"/>
                <a:gd name="T61" fmla="*/ 86 h 136"/>
                <a:gd name="T62" fmla="*/ 10 w 79"/>
                <a:gd name="T63" fmla="*/ 99 h 136"/>
                <a:gd name="T64" fmla="*/ 10 w 79"/>
                <a:gd name="T65" fmla="*/ 102 h 136"/>
                <a:gd name="T66" fmla="*/ 10 w 79"/>
                <a:gd name="T67" fmla="*/ 102 h 136"/>
                <a:gd name="T68" fmla="*/ 10 w 79"/>
                <a:gd name="T69" fmla="*/ 102 h 136"/>
                <a:gd name="T70" fmla="*/ 10 w 79"/>
                <a:gd name="T71" fmla="*/ 103 h 136"/>
                <a:gd name="T72" fmla="*/ 10 w 79"/>
                <a:gd name="T73" fmla="*/ 103 h 136"/>
                <a:gd name="T74" fmla="*/ 9 w 79"/>
                <a:gd name="T75" fmla="*/ 108 h 136"/>
                <a:gd name="T76" fmla="*/ 8 w 79"/>
                <a:gd name="T77" fmla="*/ 111 h 136"/>
                <a:gd name="T78" fmla="*/ 8 w 79"/>
                <a:gd name="T79" fmla="*/ 112 h 136"/>
                <a:gd name="T80" fmla="*/ 8 w 79"/>
                <a:gd name="T81" fmla="*/ 112 h 136"/>
                <a:gd name="T82" fmla="*/ 7 w 79"/>
                <a:gd name="T83" fmla="*/ 112 h 136"/>
                <a:gd name="T84" fmla="*/ 7 w 79"/>
                <a:gd name="T85" fmla="*/ 112 h 136"/>
                <a:gd name="T86" fmla="*/ 7 w 79"/>
                <a:gd name="T87" fmla="*/ 113 h 136"/>
                <a:gd name="T88" fmla="*/ 1 w 79"/>
                <a:gd name="T89" fmla="*/ 120 h 136"/>
                <a:gd name="T90" fmla="*/ 0 w 79"/>
                <a:gd name="T91" fmla="*/ 120 h 136"/>
                <a:gd name="T92" fmla="*/ 0 w 79"/>
                <a:gd name="T93" fmla="*/ 128 h 136"/>
                <a:gd name="T94" fmla="*/ 0 w 79"/>
                <a:gd name="T95" fmla="*/ 128 h 136"/>
                <a:gd name="T96" fmla="*/ 1 w 79"/>
                <a:gd name="T97" fmla="*/ 128 h 136"/>
                <a:gd name="T98" fmla="*/ 39 w 79"/>
                <a:gd name="T99" fmla="*/ 128 h 136"/>
                <a:gd name="T100" fmla="*/ 39 w 79"/>
                <a:gd name="T101" fmla="*/ 136 h 136"/>
                <a:gd name="T102" fmla="*/ 55 w 79"/>
                <a:gd name="T103" fmla="*/ 136 h 136"/>
                <a:gd name="T104" fmla="*/ 66 w 79"/>
                <a:gd name="T105" fmla="*/ 127 h 136"/>
                <a:gd name="T106" fmla="*/ 67 w 79"/>
                <a:gd name="T107" fmla="*/ 125 h 136"/>
                <a:gd name="T108" fmla="*/ 68 w 79"/>
                <a:gd name="T109" fmla="*/ 121 h 136"/>
                <a:gd name="T110" fmla="*/ 76 w 79"/>
                <a:gd name="T111" fmla="*/ 113 h 136"/>
                <a:gd name="T112" fmla="*/ 79 w 79"/>
                <a:gd name="T113" fmla="*/ 109 h 136"/>
                <a:gd name="T114" fmla="*/ 78 w 79"/>
                <a:gd name="T115" fmla="*/ 108 h 136"/>
                <a:gd name="T116" fmla="*/ 74 w 79"/>
                <a:gd name="T117" fmla="*/ 101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 h="136">
                  <a:moveTo>
                    <a:pt x="74" y="101"/>
                  </a:moveTo>
                  <a:cubicBezTo>
                    <a:pt x="74" y="75"/>
                    <a:pt x="74" y="75"/>
                    <a:pt x="74" y="75"/>
                  </a:cubicBezTo>
                  <a:cubicBezTo>
                    <a:pt x="67" y="48"/>
                    <a:pt x="67" y="48"/>
                    <a:pt x="67" y="48"/>
                  </a:cubicBezTo>
                  <a:cubicBezTo>
                    <a:pt x="67" y="42"/>
                    <a:pt x="67" y="42"/>
                    <a:pt x="67" y="42"/>
                  </a:cubicBezTo>
                  <a:cubicBezTo>
                    <a:pt x="66" y="36"/>
                    <a:pt x="66" y="36"/>
                    <a:pt x="66" y="36"/>
                  </a:cubicBezTo>
                  <a:cubicBezTo>
                    <a:pt x="66" y="34"/>
                    <a:pt x="67" y="20"/>
                    <a:pt x="66" y="17"/>
                  </a:cubicBezTo>
                  <a:cubicBezTo>
                    <a:pt x="65" y="14"/>
                    <a:pt x="66" y="7"/>
                    <a:pt x="66" y="6"/>
                  </a:cubicBezTo>
                  <a:cubicBezTo>
                    <a:pt x="66" y="3"/>
                    <a:pt x="66" y="3"/>
                    <a:pt x="66" y="3"/>
                  </a:cubicBezTo>
                  <a:cubicBezTo>
                    <a:pt x="60" y="0"/>
                    <a:pt x="60" y="0"/>
                    <a:pt x="60" y="0"/>
                  </a:cubicBezTo>
                  <a:cubicBezTo>
                    <a:pt x="52" y="4"/>
                    <a:pt x="52" y="4"/>
                    <a:pt x="52" y="4"/>
                  </a:cubicBezTo>
                  <a:cubicBezTo>
                    <a:pt x="44" y="4"/>
                    <a:pt x="44" y="4"/>
                    <a:pt x="44" y="4"/>
                  </a:cubicBezTo>
                  <a:cubicBezTo>
                    <a:pt x="41" y="8"/>
                    <a:pt x="41" y="8"/>
                    <a:pt x="41" y="8"/>
                  </a:cubicBezTo>
                  <a:cubicBezTo>
                    <a:pt x="39" y="12"/>
                    <a:pt x="39" y="12"/>
                    <a:pt x="39" y="12"/>
                  </a:cubicBezTo>
                  <a:cubicBezTo>
                    <a:pt x="38" y="16"/>
                    <a:pt x="38" y="16"/>
                    <a:pt x="38" y="16"/>
                  </a:cubicBezTo>
                  <a:cubicBezTo>
                    <a:pt x="38" y="18"/>
                    <a:pt x="38" y="18"/>
                    <a:pt x="38" y="18"/>
                  </a:cubicBezTo>
                  <a:cubicBezTo>
                    <a:pt x="38" y="30"/>
                    <a:pt x="38" y="30"/>
                    <a:pt x="38" y="30"/>
                  </a:cubicBezTo>
                  <a:cubicBezTo>
                    <a:pt x="38" y="32"/>
                    <a:pt x="35" y="34"/>
                    <a:pt x="32" y="36"/>
                  </a:cubicBezTo>
                  <a:cubicBezTo>
                    <a:pt x="31" y="36"/>
                    <a:pt x="31" y="36"/>
                    <a:pt x="31" y="36"/>
                  </a:cubicBezTo>
                  <a:cubicBezTo>
                    <a:pt x="31" y="42"/>
                    <a:pt x="31" y="42"/>
                    <a:pt x="31" y="42"/>
                  </a:cubicBezTo>
                  <a:cubicBezTo>
                    <a:pt x="26" y="48"/>
                    <a:pt x="26" y="48"/>
                    <a:pt x="26" y="48"/>
                  </a:cubicBezTo>
                  <a:cubicBezTo>
                    <a:pt x="26" y="49"/>
                    <a:pt x="26" y="49"/>
                    <a:pt x="26" y="49"/>
                  </a:cubicBezTo>
                  <a:cubicBezTo>
                    <a:pt x="26" y="50"/>
                    <a:pt x="24" y="53"/>
                    <a:pt x="21" y="56"/>
                  </a:cubicBezTo>
                  <a:cubicBezTo>
                    <a:pt x="19" y="58"/>
                    <a:pt x="19" y="59"/>
                    <a:pt x="19" y="60"/>
                  </a:cubicBezTo>
                  <a:cubicBezTo>
                    <a:pt x="19" y="61"/>
                    <a:pt x="20" y="61"/>
                    <a:pt x="21" y="61"/>
                  </a:cubicBezTo>
                  <a:cubicBezTo>
                    <a:pt x="15" y="72"/>
                    <a:pt x="15" y="72"/>
                    <a:pt x="15" y="72"/>
                  </a:cubicBezTo>
                  <a:cubicBezTo>
                    <a:pt x="15" y="73"/>
                    <a:pt x="15" y="73"/>
                    <a:pt x="15" y="73"/>
                  </a:cubicBezTo>
                  <a:cubicBezTo>
                    <a:pt x="15" y="73"/>
                    <a:pt x="15" y="77"/>
                    <a:pt x="10" y="81"/>
                  </a:cubicBezTo>
                  <a:cubicBezTo>
                    <a:pt x="8" y="83"/>
                    <a:pt x="7" y="84"/>
                    <a:pt x="7" y="85"/>
                  </a:cubicBezTo>
                  <a:cubicBezTo>
                    <a:pt x="7" y="85"/>
                    <a:pt x="7" y="85"/>
                    <a:pt x="7" y="85"/>
                  </a:cubicBezTo>
                  <a:cubicBezTo>
                    <a:pt x="8" y="85"/>
                    <a:pt x="8" y="85"/>
                    <a:pt x="8" y="85"/>
                  </a:cubicBezTo>
                  <a:cubicBezTo>
                    <a:pt x="8" y="86"/>
                    <a:pt x="9" y="86"/>
                    <a:pt x="10" y="86"/>
                  </a:cubicBezTo>
                  <a:cubicBezTo>
                    <a:pt x="10" y="99"/>
                    <a:pt x="10" y="99"/>
                    <a:pt x="10" y="99"/>
                  </a:cubicBezTo>
                  <a:cubicBezTo>
                    <a:pt x="10" y="100"/>
                    <a:pt x="10" y="101"/>
                    <a:pt x="10" y="102"/>
                  </a:cubicBezTo>
                  <a:cubicBezTo>
                    <a:pt x="10" y="102"/>
                    <a:pt x="10" y="102"/>
                    <a:pt x="10" y="102"/>
                  </a:cubicBezTo>
                  <a:cubicBezTo>
                    <a:pt x="10" y="102"/>
                    <a:pt x="10" y="102"/>
                    <a:pt x="10" y="102"/>
                  </a:cubicBezTo>
                  <a:cubicBezTo>
                    <a:pt x="10" y="103"/>
                    <a:pt x="10" y="103"/>
                    <a:pt x="10" y="103"/>
                  </a:cubicBezTo>
                  <a:cubicBezTo>
                    <a:pt x="10" y="103"/>
                    <a:pt x="10" y="103"/>
                    <a:pt x="10" y="103"/>
                  </a:cubicBezTo>
                  <a:cubicBezTo>
                    <a:pt x="9" y="104"/>
                    <a:pt x="9" y="105"/>
                    <a:pt x="9" y="108"/>
                  </a:cubicBezTo>
                  <a:cubicBezTo>
                    <a:pt x="9" y="109"/>
                    <a:pt x="8" y="111"/>
                    <a:pt x="8" y="111"/>
                  </a:cubicBezTo>
                  <a:cubicBezTo>
                    <a:pt x="8" y="112"/>
                    <a:pt x="8" y="112"/>
                    <a:pt x="8" y="112"/>
                  </a:cubicBezTo>
                  <a:cubicBezTo>
                    <a:pt x="8" y="112"/>
                    <a:pt x="8" y="112"/>
                    <a:pt x="8" y="112"/>
                  </a:cubicBezTo>
                  <a:cubicBezTo>
                    <a:pt x="7" y="112"/>
                    <a:pt x="7" y="112"/>
                    <a:pt x="7" y="112"/>
                  </a:cubicBezTo>
                  <a:cubicBezTo>
                    <a:pt x="7" y="112"/>
                    <a:pt x="7" y="112"/>
                    <a:pt x="7" y="112"/>
                  </a:cubicBezTo>
                  <a:cubicBezTo>
                    <a:pt x="7" y="113"/>
                    <a:pt x="7" y="113"/>
                    <a:pt x="7" y="113"/>
                  </a:cubicBezTo>
                  <a:cubicBezTo>
                    <a:pt x="5" y="117"/>
                    <a:pt x="2" y="119"/>
                    <a:pt x="1" y="120"/>
                  </a:cubicBezTo>
                  <a:cubicBezTo>
                    <a:pt x="0" y="120"/>
                    <a:pt x="0" y="120"/>
                    <a:pt x="0" y="120"/>
                  </a:cubicBezTo>
                  <a:cubicBezTo>
                    <a:pt x="0" y="128"/>
                    <a:pt x="0" y="128"/>
                    <a:pt x="0" y="128"/>
                  </a:cubicBezTo>
                  <a:cubicBezTo>
                    <a:pt x="0" y="128"/>
                    <a:pt x="0" y="128"/>
                    <a:pt x="0" y="128"/>
                  </a:cubicBezTo>
                  <a:cubicBezTo>
                    <a:pt x="1" y="128"/>
                    <a:pt x="1" y="128"/>
                    <a:pt x="1" y="128"/>
                  </a:cubicBezTo>
                  <a:cubicBezTo>
                    <a:pt x="39" y="128"/>
                    <a:pt x="39" y="128"/>
                    <a:pt x="39" y="128"/>
                  </a:cubicBezTo>
                  <a:cubicBezTo>
                    <a:pt x="39" y="136"/>
                    <a:pt x="39" y="136"/>
                    <a:pt x="39" y="136"/>
                  </a:cubicBezTo>
                  <a:cubicBezTo>
                    <a:pt x="55" y="136"/>
                    <a:pt x="55" y="136"/>
                    <a:pt x="55" y="136"/>
                  </a:cubicBezTo>
                  <a:cubicBezTo>
                    <a:pt x="66" y="127"/>
                    <a:pt x="66" y="127"/>
                    <a:pt x="66" y="127"/>
                  </a:cubicBezTo>
                  <a:cubicBezTo>
                    <a:pt x="67" y="125"/>
                    <a:pt x="67" y="125"/>
                    <a:pt x="67" y="125"/>
                  </a:cubicBezTo>
                  <a:cubicBezTo>
                    <a:pt x="68" y="121"/>
                    <a:pt x="68" y="121"/>
                    <a:pt x="68" y="121"/>
                  </a:cubicBezTo>
                  <a:cubicBezTo>
                    <a:pt x="76" y="113"/>
                    <a:pt x="76" y="113"/>
                    <a:pt x="76" y="113"/>
                  </a:cubicBezTo>
                  <a:cubicBezTo>
                    <a:pt x="79" y="109"/>
                    <a:pt x="79" y="109"/>
                    <a:pt x="79" y="109"/>
                  </a:cubicBezTo>
                  <a:cubicBezTo>
                    <a:pt x="78" y="108"/>
                    <a:pt x="78" y="108"/>
                    <a:pt x="78" y="108"/>
                  </a:cubicBezTo>
                  <a:lnTo>
                    <a:pt x="74" y="101"/>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40" name="Freeform 139">
              <a:extLst>
                <a:ext uri="{FF2B5EF4-FFF2-40B4-BE49-F238E27FC236}">
                  <a16:creationId xmlns:a16="http://schemas.microsoft.com/office/drawing/2014/main" id="{D1E9F279-D66C-8748-96CC-C13929A2CE7F}"/>
                </a:ext>
              </a:extLst>
            </p:cNvPr>
            <p:cNvSpPr>
              <a:spLocks/>
            </p:cNvSpPr>
            <p:nvPr/>
          </p:nvSpPr>
          <p:spPr bwMode="auto">
            <a:xfrm>
              <a:off x="3986915" y="2487052"/>
              <a:ext cx="101784" cy="83927"/>
            </a:xfrm>
            <a:custGeom>
              <a:avLst/>
              <a:gdLst>
                <a:gd name="T0" fmla="*/ 57 w 57"/>
                <a:gd name="T1" fmla="*/ 0 h 47"/>
                <a:gd name="T2" fmla="*/ 57 w 57"/>
                <a:gd name="T3" fmla="*/ 0 h 47"/>
                <a:gd name="T4" fmla="*/ 8 w 57"/>
                <a:gd name="T5" fmla="*/ 0 h 47"/>
                <a:gd name="T6" fmla="*/ 7 w 57"/>
                <a:gd name="T7" fmla="*/ 31 h 47"/>
                <a:gd name="T8" fmla="*/ 7 w 57"/>
                <a:gd name="T9" fmla="*/ 32 h 47"/>
                <a:gd name="T10" fmla="*/ 0 w 57"/>
                <a:gd name="T11" fmla="*/ 37 h 47"/>
                <a:gd name="T12" fmla="*/ 0 w 57"/>
                <a:gd name="T13" fmla="*/ 47 h 47"/>
                <a:gd name="T14" fmla="*/ 8 w 57"/>
                <a:gd name="T15" fmla="*/ 45 h 47"/>
                <a:gd name="T16" fmla="*/ 12 w 57"/>
                <a:gd name="T17" fmla="*/ 41 h 47"/>
                <a:gd name="T18" fmla="*/ 16 w 57"/>
                <a:gd name="T19" fmla="*/ 37 h 47"/>
                <a:gd name="T20" fmla="*/ 28 w 57"/>
                <a:gd name="T21" fmla="*/ 41 h 47"/>
                <a:gd name="T22" fmla="*/ 56 w 57"/>
                <a:gd name="T23" fmla="*/ 36 h 47"/>
                <a:gd name="T24" fmla="*/ 57 w 57"/>
                <a:gd name="T25" fmla="*/ 35 h 47"/>
                <a:gd name="T26" fmla="*/ 57 w 57"/>
                <a:gd name="T27" fmla="*/ 1 h 47"/>
                <a:gd name="T28" fmla="*/ 57 w 57"/>
                <a:gd name="T29"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7" h="47">
                  <a:moveTo>
                    <a:pt x="57" y="0"/>
                  </a:moveTo>
                  <a:cubicBezTo>
                    <a:pt x="57" y="0"/>
                    <a:pt x="57" y="0"/>
                    <a:pt x="57" y="0"/>
                  </a:cubicBezTo>
                  <a:cubicBezTo>
                    <a:pt x="8" y="0"/>
                    <a:pt x="8" y="0"/>
                    <a:pt x="8" y="0"/>
                  </a:cubicBezTo>
                  <a:cubicBezTo>
                    <a:pt x="8" y="14"/>
                    <a:pt x="7" y="28"/>
                    <a:pt x="7" y="31"/>
                  </a:cubicBezTo>
                  <a:cubicBezTo>
                    <a:pt x="7" y="32"/>
                    <a:pt x="7" y="32"/>
                    <a:pt x="7" y="32"/>
                  </a:cubicBezTo>
                  <a:cubicBezTo>
                    <a:pt x="0" y="37"/>
                    <a:pt x="0" y="37"/>
                    <a:pt x="0" y="37"/>
                  </a:cubicBezTo>
                  <a:cubicBezTo>
                    <a:pt x="0" y="47"/>
                    <a:pt x="0" y="47"/>
                    <a:pt x="0" y="47"/>
                  </a:cubicBezTo>
                  <a:cubicBezTo>
                    <a:pt x="8" y="45"/>
                    <a:pt x="8" y="45"/>
                    <a:pt x="8" y="45"/>
                  </a:cubicBezTo>
                  <a:cubicBezTo>
                    <a:pt x="12" y="41"/>
                    <a:pt x="12" y="41"/>
                    <a:pt x="12" y="41"/>
                  </a:cubicBezTo>
                  <a:cubicBezTo>
                    <a:pt x="16" y="37"/>
                    <a:pt x="16" y="37"/>
                    <a:pt x="16" y="37"/>
                  </a:cubicBezTo>
                  <a:cubicBezTo>
                    <a:pt x="28" y="41"/>
                    <a:pt x="28" y="41"/>
                    <a:pt x="28" y="41"/>
                  </a:cubicBezTo>
                  <a:cubicBezTo>
                    <a:pt x="56" y="36"/>
                    <a:pt x="56" y="36"/>
                    <a:pt x="56" y="36"/>
                  </a:cubicBezTo>
                  <a:cubicBezTo>
                    <a:pt x="57" y="35"/>
                    <a:pt x="57" y="35"/>
                    <a:pt x="57" y="35"/>
                  </a:cubicBezTo>
                  <a:cubicBezTo>
                    <a:pt x="57" y="1"/>
                    <a:pt x="57" y="1"/>
                    <a:pt x="57" y="1"/>
                  </a:cubicBezTo>
                  <a:lnTo>
                    <a:pt x="57" y="0"/>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41" name="Freeform 140">
              <a:extLst>
                <a:ext uri="{FF2B5EF4-FFF2-40B4-BE49-F238E27FC236}">
                  <a16:creationId xmlns:a16="http://schemas.microsoft.com/office/drawing/2014/main" id="{B1C2A1F6-5C04-9742-B315-5C6DC068832D}"/>
                </a:ext>
              </a:extLst>
            </p:cNvPr>
            <p:cNvSpPr>
              <a:spLocks/>
            </p:cNvSpPr>
            <p:nvPr/>
          </p:nvSpPr>
          <p:spPr bwMode="auto">
            <a:xfrm>
              <a:off x="3173535" y="2487052"/>
              <a:ext cx="299995" cy="300888"/>
            </a:xfrm>
            <a:custGeom>
              <a:avLst/>
              <a:gdLst>
                <a:gd name="T0" fmla="*/ 0 w 168"/>
                <a:gd name="T1" fmla="*/ 13 h 168"/>
                <a:gd name="T2" fmla="*/ 0 w 168"/>
                <a:gd name="T3" fmla="*/ 138 h 168"/>
                <a:gd name="T4" fmla="*/ 0 w 168"/>
                <a:gd name="T5" fmla="*/ 138 h 168"/>
                <a:gd name="T6" fmla="*/ 10 w 168"/>
                <a:gd name="T7" fmla="*/ 138 h 168"/>
                <a:gd name="T8" fmla="*/ 15 w 168"/>
                <a:gd name="T9" fmla="*/ 144 h 168"/>
                <a:gd name="T10" fmla="*/ 20 w 168"/>
                <a:gd name="T11" fmla="*/ 150 h 168"/>
                <a:gd name="T12" fmla="*/ 44 w 168"/>
                <a:gd name="T13" fmla="*/ 150 h 168"/>
                <a:gd name="T14" fmla="*/ 49 w 168"/>
                <a:gd name="T15" fmla="*/ 156 h 168"/>
                <a:gd name="T16" fmla="*/ 52 w 168"/>
                <a:gd name="T17" fmla="*/ 156 h 168"/>
                <a:gd name="T18" fmla="*/ 57 w 168"/>
                <a:gd name="T19" fmla="*/ 155 h 168"/>
                <a:gd name="T20" fmla="*/ 60 w 168"/>
                <a:gd name="T21" fmla="*/ 156 h 168"/>
                <a:gd name="T22" fmla="*/ 69 w 168"/>
                <a:gd name="T23" fmla="*/ 159 h 168"/>
                <a:gd name="T24" fmla="*/ 82 w 168"/>
                <a:gd name="T25" fmla="*/ 159 h 168"/>
                <a:gd name="T26" fmla="*/ 89 w 168"/>
                <a:gd name="T27" fmla="*/ 166 h 168"/>
                <a:gd name="T28" fmla="*/ 91 w 168"/>
                <a:gd name="T29" fmla="*/ 168 h 168"/>
                <a:gd name="T30" fmla="*/ 91 w 168"/>
                <a:gd name="T31" fmla="*/ 167 h 168"/>
                <a:gd name="T32" fmla="*/ 91 w 168"/>
                <a:gd name="T33" fmla="*/ 165 h 168"/>
                <a:gd name="T34" fmla="*/ 105 w 168"/>
                <a:gd name="T35" fmla="*/ 157 h 168"/>
                <a:gd name="T36" fmla="*/ 107 w 168"/>
                <a:gd name="T37" fmla="*/ 152 h 168"/>
                <a:gd name="T38" fmla="*/ 110 w 168"/>
                <a:gd name="T39" fmla="*/ 150 h 168"/>
                <a:gd name="T40" fmla="*/ 123 w 168"/>
                <a:gd name="T41" fmla="*/ 145 h 168"/>
                <a:gd name="T42" fmla="*/ 130 w 168"/>
                <a:gd name="T43" fmla="*/ 139 h 168"/>
                <a:gd name="T44" fmla="*/ 131 w 168"/>
                <a:gd name="T45" fmla="*/ 140 h 168"/>
                <a:gd name="T46" fmla="*/ 134 w 168"/>
                <a:gd name="T47" fmla="*/ 139 h 168"/>
                <a:gd name="T48" fmla="*/ 136 w 168"/>
                <a:gd name="T49" fmla="*/ 136 h 168"/>
                <a:gd name="T50" fmla="*/ 141 w 168"/>
                <a:gd name="T51" fmla="*/ 129 h 168"/>
                <a:gd name="T52" fmla="*/ 146 w 168"/>
                <a:gd name="T53" fmla="*/ 129 h 168"/>
                <a:gd name="T54" fmla="*/ 152 w 168"/>
                <a:gd name="T55" fmla="*/ 122 h 168"/>
                <a:gd name="T56" fmla="*/ 156 w 168"/>
                <a:gd name="T57" fmla="*/ 118 h 168"/>
                <a:gd name="T58" fmla="*/ 156 w 168"/>
                <a:gd name="T59" fmla="*/ 106 h 168"/>
                <a:gd name="T60" fmla="*/ 161 w 168"/>
                <a:gd name="T61" fmla="*/ 106 h 168"/>
                <a:gd name="T62" fmla="*/ 161 w 168"/>
                <a:gd name="T63" fmla="*/ 98 h 168"/>
                <a:gd name="T64" fmla="*/ 161 w 168"/>
                <a:gd name="T65" fmla="*/ 94 h 168"/>
                <a:gd name="T66" fmla="*/ 161 w 168"/>
                <a:gd name="T67" fmla="*/ 89 h 168"/>
                <a:gd name="T68" fmla="*/ 161 w 168"/>
                <a:gd name="T69" fmla="*/ 82 h 168"/>
                <a:gd name="T70" fmla="*/ 161 w 168"/>
                <a:gd name="T71" fmla="*/ 78 h 168"/>
                <a:gd name="T72" fmla="*/ 166 w 168"/>
                <a:gd name="T73" fmla="*/ 65 h 168"/>
                <a:gd name="T74" fmla="*/ 168 w 168"/>
                <a:gd name="T75" fmla="*/ 61 h 168"/>
                <a:gd name="T76" fmla="*/ 168 w 168"/>
                <a:gd name="T77" fmla="*/ 2 h 168"/>
                <a:gd name="T78" fmla="*/ 168 w 168"/>
                <a:gd name="T79" fmla="*/ 0 h 168"/>
                <a:gd name="T80" fmla="*/ 124 w 168"/>
                <a:gd name="T81" fmla="*/ 25 h 168"/>
                <a:gd name="T82" fmla="*/ 112 w 168"/>
                <a:gd name="T83" fmla="*/ 25 h 168"/>
                <a:gd name="T84" fmla="*/ 100 w 168"/>
                <a:gd name="T85" fmla="*/ 29 h 168"/>
                <a:gd name="T86" fmla="*/ 84 w 168"/>
                <a:gd name="T87" fmla="*/ 25 h 168"/>
                <a:gd name="T88" fmla="*/ 77 w 168"/>
                <a:gd name="T89" fmla="*/ 25 h 168"/>
                <a:gd name="T90" fmla="*/ 69 w 168"/>
                <a:gd name="T91" fmla="*/ 17 h 168"/>
                <a:gd name="T92" fmla="*/ 61 w 168"/>
                <a:gd name="T93" fmla="*/ 13 h 168"/>
                <a:gd name="T94" fmla="*/ 62 w 168"/>
                <a:gd name="T95" fmla="*/ 13 h 168"/>
                <a:gd name="T96" fmla="*/ 1 w 168"/>
                <a:gd name="T97" fmla="*/ 13 h 168"/>
                <a:gd name="T98" fmla="*/ 0 w 168"/>
                <a:gd name="T99" fmla="*/ 13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68" h="168">
                  <a:moveTo>
                    <a:pt x="0" y="13"/>
                  </a:moveTo>
                  <a:cubicBezTo>
                    <a:pt x="0" y="138"/>
                    <a:pt x="0" y="138"/>
                    <a:pt x="0" y="138"/>
                  </a:cubicBezTo>
                  <a:cubicBezTo>
                    <a:pt x="0" y="138"/>
                    <a:pt x="0" y="138"/>
                    <a:pt x="0" y="138"/>
                  </a:cubicBezTo>
                  <a:cubicBezTo>
                    <a:pt x="10" y="138"/>
                    <a:pt x="10" y="138"/>
                    <a:pt x="10" y="138"/>
                  </a:cubicBezTo>
                  <a:cubicBezTo>
                    <a:pt x="15" y="144"/>
                    <a:pt x="15" y="144"/>
                    <a:pt x="15" y="144"/>
                  </a:cubicBezTo>
                  <a:cubicBezTo>
                    <a:pt x="20" y="150"/>
                    <a:pt x="20" y="150"/>
                    <a:pt x="20" y="150"/>
                  </a:cubicBezTo>
                  <a:cubicBezTo>
                    <a:pt x="44" y="150"/>
                    <a:pt x="44" y="150"/>
                    <a:pt x="44" y="150"/>
                  </a:cubicBezTo>
                  <a:cubicBezTo>
                    <a:pt x="45" y="151"/>
                    <a:pt x="46" y="156"/>
                    <a:pt x="49" y="156"/>
                  </a:cubicBezTo>
                  <a:cubicBezTo>
                    <a:pt x="52" y="156"/>
                    <a:pt x="52" y="156"/>
                    <a:pt x="52" y="156"/>
                  </a:cubicBezTo>
                  <a:cubicBezTo>
                    <a:pt x="52" y="156"/>
                    <a:pt x="54" y="155"/>
                    <a:pt x="57" y="155"/>
                  </a:cubicBezTo>
                  <a:cubicBezTo>
                    <a:pt x="58" y="155"/>
                    <a:pt x="59" y="156"/>
                    <a:pt x="60" y="156"/>
                  </a:cubicBezTo>
                  <a:cubicBezTo>
                    <a:pt x="63" y="159"/>
                    <a:pt x="69" y="159"/>
                    <a:pt x="69" y="159"/>
                  </a:cubicBezTo>
                  <a:cubicBezTo>
                    <a:pt x="82" y="159"/>
                    <a:pt x="82" y="159"/>
                    <a:pt x="82" y="159"/>
                  </a:cubicBezTo>
                  <a:cubicBezTo>
                    <a:pt x="89" y="166"/>
                    <a:pt x="89" y="166"/>
                    <a:pt x="89" y="166"/>
                  </a:cubicBezTo>
                  <a:cubicBezTo>
                    <a:pt x="91" y="168"/>
                    <a:pt x="91" y="168"/>
                    <a:pt x="91" y="168"/>
                  </a:cubicBezTo>
                  <a:cubicBezTo>
                    <a:pt x="91" y="167"/>
                    <a:pt x="91" y="167"/>
                    <a:pt x="91" y="167"/>
                  </a:cubicBezTo>
                  <a:cubicBezTo>
                    <a:pt x="91" y="165"/>
                    <a:pt x="91" y="165"/>
                    <a:pt x="91" y="165"/>
                  </a:cubicBezTo>
                  <a:cubicBezTo>
                    <a:pt x="92" y="165"/>
                    <a:pt x="100" y="160"/>
                    <a:pt x="105" y="157"/>
                  </a:cubicBezTo>
                  <a:cubicBezTo>
                    <a:pt x="107" y="156"/>
                    <a:pt x="108" y="154"/>
                    <a:pt x="107" y="152"/>
                  </a:cubicBezTo>
                  <a:cubicBezTo>
                    <a:pt x="107" y="151"/>
                    <a:pt x="107" y="150"/>
                    <a:pt x="110" y="150"/>
                  </a:cubicBezTo>
                  <a:cubicBezTo>
                    <a:pt x="116" y="148"/>
                    <a:pt x="123" y="145"/>
                    <a:pt x="123" y="145"/>
                  </a:cubicBezTo>
                  <a:cubicBezTo>
                    <a:pt x="130" y="139"/>
                    <a:pt x="130" y="139"/>
                    <a:pt x="130" y="139"/>
                  </a:cubicBezTo>
                  <a:cubicBezTo>
                    <a:pt x="131" y="140"/>
                    <a:pt x="131" y="140"/>
                    <a:pt x="131" y="140"/>
                  </a:cubicBezTo>
                  <a:cubicBezTo>
                    <a:pt x="132" y="140"/>
                    <a:pt x="133" y="140"/>
                    <a:pt x="134" y="139"/>
                  </a:cubicBezTo>
                  <a:cubicBezTo>
                    <a:pt x="136" y="136"/>
                    <a:pt x="136" y="136"/>
                    <a:pt x="136" y="136"/>
                  </a:cubicBezTo>
                  <a:cubicBezTo>
                    <a:pt x="141" y="129"/>
                    <a:pt x="141" y="129"/>
                    <a:pt x="141" y="129"/>
                  </a:cubicBezTo>
                  <a:cubicBezTo>
                    <a:pt x="146" y="129"/>
                    <a:pt x="146" y="129"/>
                    <a:pt x="146" y="129"/>
                  </a:cubicBezTo>
                  <a:cubicBezTo>
                    <a:pt x="152" y="122"/>
                    <a:pt x="152" y="122"/>
                    <a:pt x="152" y="122"/>
                  </a:cubicBezTo>
                  <a:cubicBezTo>
                    <a:pt x="156" y="118"/>
                    <a:pt x="156" y="118"/>
                    <a:pt x="156" y="118"/>
                  </a:cubicBezTo>
                  <a:cubicBezTo>
                    <a:pt x="156" y="106"/>
                    <a:pt x="156" y="106"/>
                    <a:pt x="156" y="106"/>
                  </a:cubicBezTo>
                  <a:cubicBezTo>
                    <a:pt x="161" y="106"/>
                    <a:pt x="161" y="106"/>
                    <a:pt x="161" y="106"/>
                  </a:cubicBezTo>
                  <a:cubicBezTo>
                    <a:pt x="161" y="98"/>
                    <a:pt x="161" y="98"/>
                    <a:pt x="161" y="98"/>
                  </a:cubicBezTo>
                  <a:cubicBezTo>
                    <a:pt x="161" y="96"/>
                    <a:pt x="161" y="95"/>
                    <a:pt x="161" y="94"/>
                  </a:cubicBezTo>
                  <a:cubicBezTo>
                    <a:pt x="161" y="92"/>
                    <a:pt x="161" y="91"/>
                    <a:pt x="161" y="89"/>
                  </a:cubicBezTo>
                  <a:cubicBezTo>
                    <a:pt x="162" y="87"/>
                    <a:pt x="161" y="84"/>
                    <a:pt x="161" y="82"/>
                  </a:cubicBezTo>
                  <a:cubicBezTo>
                    <a:pt x="161" y="78"/>
                    <a:pt x="161" y="78"/>
                    <a:pt x="161" y="78"/>
                  </a:cubicBezTo>
                  <a:cubicBezTo>
                    <a:pt x="166" y="65"/>
                    <a:pt x="166" y="65"/>
                    <a:pt x="166" y="65"/>
                  </a:cubicBezTo>
                  <a:cubicBezTo>
                    <a:pt x="168" y="61"/>
                    <a:pt x="168" y="61"/>
                    <a:pt x="168" y="61"/>
                  </a:cubicBezTo>
                  <a:cubicBezTo>
                    <a:pt x="168" y="2"/>
                    <a:pt x="168" y="2"/>
                    <a:pt x="168" y="2"/>
                  </a:cubicBezTo>
                  <a:cubicBezTo>
                    <a:pt x="168" y="0"/>
                    <a:pt x="168" y="0"/>
                    <a:pt x="168" y="0"/>
                  </a:cubicBezTo>
                  <a:cubicBezTo>
                    <a:pt x="124" y="25"/>
                    <a:pt x="124" y="25"/>
                    <a:pt x="124" y="25"/>
                  </a:cubicBezTo>
                  <a:cubicBezTo>
                    <a:pt x="112" y="25"/>
                    <a:pt x="112" y="25"/>
                    <a:pt x="112" y="25"/>
                  </a:cubicBezTo>
                  <a:cubicBezTo>
                    <a:pt x="100" y="29"/>
                    <a:pt x="100" y="29"/>
                    <a:pt x="100" y="29"/>
                  </a:cubicBezTo>
                  <a:cubicBezTo>
                    <a:pt x="84" y="25"/>
                    <a:pt x="84" y="25"/>
                    <a:pt x="84" y="25"/>
                  </a:cubicBezTo>
                  <a:cubicBezTo>
                    <a:pt x="77" y="25"/>
                    <a:pt x="77" y="25"/>
                    <a:pt x="77" y="25"/>
                  </a:cubicBezTo>
                  <a:cubicBezTo>
                    <a:pt x="69" y="17"/>
                    <a:pt x="69" y="17"/>
                    <a:pt x="69" y="17"/>
                  </a:cubicBezTo>
                  <a:cubicBezTo>
                    <a:pt x="61" y="13"/>
                    <a:pt x="61" y="13"/>
                    <a:pt x="61" y="13"/>
                  </a:cubicBezTo>
                  <a:cubicBezTo>
                    <a:pt x="62" y="13"/>
                    <a:pt x="62" y="13"/>
                    <a:pt x="62" y="13"/>
                  </a:cubicBezTo>
                  <a:cubicBezTo>
                    <a:pt x="1" y="13"/>
                    <a:pt x="1" y="13"/>
                    <a:pt x="1" y="13"/>
                  </a:cubicBezTo>
                  <a:lnTo>
                    <a:pt x="0" y="13"/>
                  </a:lnTo>
                  <a:close/>
                </a:path>
              </a:pathLst>
            </a:custGeom>
            <a:solidFill>
              <a:schemeClr val="accent5"/>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42" name="Freeform 141">
              <a:extLst>
                <a:ext uri="{FF2B5EF4-FFF2-40B4-BE49-F238E27FC236}">
                  <a16:creationId xmlns:a16="http://schemas.microsoft.com/office/drawing/2014/main" id="{40965669-37D4-814A-99B5-390E285A6A78}"/>
                </a:ext>
              </a:extLst>
            </p:cNvPr>
            <p:cNvSpPr>
              <a:spLocks/>
            </p:cNvSpPr>
            <p:nvPr/>
          </p:nvSpPr>
          <p:spPr bwMode="auto">
            <a:xfrm>
              <a:off x="3473530" y="2469195"/>
              <a:ext cx="400887" cy="238389"/>
            </a:xfrm>
            <a:custGeom>
              <a:avLst/>
              <a:gdLst>
                <a:gd name="T0" fmla="*/ 0 w 224"/>
                <a:gd name="T1" fmla="*/ 71 h 133"/>
                <a:gd name="T2" fmla="*/ 0 w 224"/>
                <a:gd name="T3" fmla="*/ 75 h 133"/>
                <a:gd name="T4" fmla="*/ 0 w 224"/>
                <a:gd name="T5" fmla="*/ 130 h 133"/>
                <a:gd name="T6" fmla="*/ 36 w 224"/>
                <a:gd name="T7" fmla="*/ 130 h 133"/>
                <a:gd name="T8" fmla="*/ 181 w 224"/>
                <a:gd name="T9" fmla="*/ 130 h 133"/>
                <a:gd name="T10" fmla="*/ 191 w 224"/>
                <a:gd name="T11" fmla="*/ 133 h 133"/>
                <a:gd name="T12" fmla="*/ 191 w 224"/>
                <a:gd name="T13" fmla="*/ 133 h 133"/>
                <a:gd name="T14" fmla="*/ 192 w 224"/>
                <a:gd name="T15" fmla="*/ 133 h 133"/>
                <a:gd name="T16" fmla="*/ 198 w 224"/>
                <a:gd name="T17" fmla="*/ 130 h 133"/>
                <a:gd name="T18" fmla="*/ 211 w 224"/>
                <a:gd name="T19" fmla="*/ 118 h 133"/>
                <a:gd name="T20" fmla="*/ 211 w 224"/>
                <a:gd name="T21" fmla="*/ 118 h 133"/>
                <a:gd name="T22" fmla="*/ 211 w 224"/>
                <a:gd name="T23" fmla="*/ 113 h 133"/>
                <a:gd name="T24" fmla="*/ 215 w 224"/>
                <a:gd name="T25" fmla="*/ 107 h 133"/>
                <a:gd name="T26" fmla="*/ 215 w 224"/>
                <a:gd name="T27" fmla="*/ 92 h 133"/>
                <a:gd name="T28" fmla="*/ 208 w 224"/>
                <a:gd name="T29" fmla="*/ 79 h 133"/>
                <a:gd name="T30" fmla="*/ 208 w 224"/>
                <a:gd name="T31" fmla="*/ 79 h 133"/>
                <a:gd name="T32" fmla="*/ 205 w 224"/>
                <a:gd name="T33" fmla="*/ 80 h 133"/>
                <a:gd name="T34" fmla="*/ 205 w 224"/>
                <a:gd name="T35" fmla="*/ 80 h 133"/>
                <a:gd name="T36" fmla="*/ 205 w 224"/>
                <a:gd name="T37" fmla="*/ 79 h 133"/>
                <a:gd name="T38" fmla="*/ 206 w 224"/>
                <a:gd name="T39" fmla="*/ 78 h 133"/>
                <a:gd name="T40" fmla="*/ 206 w 224"/>
                <a:gd name="T41" fmla="*/ 78 h 133"/>
                <a:gd name="T42" fmla="*/ 206 w 224"/>
                <a:gd name="T43" fmla="*/ 78 h 133"/>
                <a:gd name="T44" fmla="*/ 207 w 224"/>
                <a:gd name="T45" fmla="*/ 75 h 133"/>
                <a:gd name="T46" fmla="*/ 209 w 224"/>
                <a:gd name="T47" fmla="*/ 69 h 133"/>
                <a:gd name="T48" fmla="*/ 215 w 224"/>
                <a:gd name="T49" fmla="*/ 60 h 133"/>
                <a:gd name="T50" fmla="*/ 215 w 224"/>
                <a:gd name="T51" fmla="*/ 49 h 133"/>
                <a:gd name="T52" fmla="*/ 224 w 224"/>
                <a:gd name="T53" fmla="*/ 46 h 133"/>
                <a:gd name="T54" fmla="*/ 223 w 224"/>
                <a:gd name="T55" fmla="*/ 46 h 133"/>
                <a:gd name="T56" fmla="*/ 222 w 224"/>
                <a:gd name="T57" fmla="*/ 45 h 133"/>
                <a:gd name="T58" fmla="*/ 215 w 224"/>
                <a:gd name="T59" fmla="*/ 37 h 133"/>
                <a:gd name="T60" fmla="*/ 213 w 224"/>
                <a:gd name="T61" fmla="*/ 30 h 133"/>
                <a:gd name="T62" fmla="*/ 209 w 224"/>
                <a:gd name="T63" fmla="*/ 21 h 133"/>
                <a:gd name="T64" fmla="*/ 209 w 224"/>
                <a:gd name="T65" fmla="*/ 21 h 133"/>
                <a:gd name="T66" fmla="*/ 208 w 224"/>
                <a:gd name="T67" fmla="*/ 21 h 133"/>
                <a:gd name="T68" fmla="*/ 204 w 224"/>
                <a:gd name="T69" fmla="*/ 24 h 133"/>
                <a:gd name="T70" fmla="*/ 206 w 224"/>
                <a:gd name="T71" fmla="*/ 21 h 133"/>
                <a:gd name="T72" fmla="*/ 205 w 224"/>
                <a:gd name="T73" fmla="*/ 16 h 133"/>
                <a:gd name="T74" fmla="*/ 204 w 224"/>
                <a:gd name="T75" fmla="*/ 2 h 133"/>
                <a:gd name="T76" fmla="*/ 26 w 224"/>
                <a:gd name="T77" fmla="*/ 2 h 133"/>
                <a:gd name="T78" fmla="*/ 25 w 224"/>
                <a:gd name="T79" fmla="*/ 1 h 133"/>
                <a:gd name="T80" fmla="*/ 25 w 224"/>
                <a:gd name="T81" fmla="*/ 1 h 133"/>
                <a:gd name="T82" fmla="*/ 18 w 224"/>
                <a:gd name="T83" fmla="*/ 1 h 133"/>
                <a:gd name="T84" fmla="*/ 18 w 224"/>
                <a:gd name="T85" fmla="*/ 0 h 133"/>
                <a:gd name="T86" fmla="*/ 17 w 224"/>
                <a:gd name="T87" fmla="*/ 0 h 133"/>
                <a:gd name="T88" fmla="*/ 0 w 224"/>
                <a:gd name="T89" fmla="*/ 10 h 133"/>
                <a:gd name="T90" fmla="*/ 0 w 224"/>
                <a:gd name="T91" fmla="*/ 12 h 133"/>
                <a:gd name="T92" fmla="*/ 0 w 224"/>
                <a:gd name="T93" fmla="*/ 71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4" h="133">
                  <a:moveTo>
                    <a:pt x="0" y="71"/>
                  </a:moveTo>
                  <a:cubicBezTo>
                    <a:pt x="0" y="75"/>
                    <a:pt x="0" y="75"/>
                    <a:pt x="0" y="75"/>
                  </a:cubicBezTo>
                  <a:cubicBezTo>
                    <a:pt x="0" y="130"/>
                    <a:pt x="0" y="130"/>
                    <a:pt x="0" y="130"/>
                  </a:cubicBezTo>
                  <a:cubicBezTo>
                    <a:pt x="36" y="130"/>
                    <a:pt x="36" y="130"/>
                    <a:pt x="36" y="130"/>
                  </a:cubicBezTo>
                  <a:cubicBezTo>
                    <a:pt x="181" y="130"/>
                    <a:pt x="181" y="130"/>
                    <a:pt x="181" y="130"/>
                  </a:cubicBezTo>
                  <a:cubicBezTo>
                    <a:pt x="182" y="130"/>
                    <a:pt x="186" y="133"/>
                    <a:pt x="191" y="133"/>
                  </a:cubicBezTo>
                  <a:cubicBezTo>
                    <a:pt x="191" y="133"/>
                    <a:pt x="191" y="133"/>
                    <a:pt x="191" y="133"/>
                  </a:cubicBezTo>
                  <a:cubicBezTo>
                    <a:pt x="192" y="133"/>
                    <a:pt x="192" y="133"/>
                    <a:pt x="192" y="133"/>
                  </a:cubicBezTo>
                  <a:cubicBezTo>
                    <a:pt x="195" y="133"/>
                    <a:pt x="197" y="132"/>
                    <a:pt x="198" y="130"/>
                  </a:cubicBezTo>
                  <a:cubicBezTo>
                    <a:pt x="204" y="124"/>
                    <a:pt x="209" y="119"/>
                    <a:pt x="211" y="118"/>
                  </a:cubicBezTo>
                  <a:cubicBezTo>
                    <a:pt x="211" y="118"/>
                    <a:pt x="211" y="118"/>
                    <a:pt x="211" y="118"/>
                  </a:cubicBezTo>
                  <a:cubicBezTo>
                    <a:pt x="211" y="113"/>
                    <a:pt x="211" y="113"/>
                    <a:pt x="211" y="113"/>
                  </a:cubicBezTo>
                  <a:cubicBezTo>
                    <a:pt x="215" y="107"/>
                    <a:pt x="215" y="107"/>
                    <a:pt x="215" y="107"/>
                  </a:cubicBezTo>
                  <a:cubicBezTo>
                    <a:pt x="215" y="92"/>
                    <a:pt x="215" y="92"/>
                    <a:pt x="215" y="92"/>
                  </a:cubicBezTo>
                  <a:cubicBezTo>
                    <a:pt x="208" y="79"/>
                    <a:pt x="208" y="79"/>
                    <a:pt x="208" y="79"/>
                  </a:cubicBezTo>
                  <a:cubicBezTo>
                    <a:pt x="208" y="79"/>
                    <a:pt x="208" y="79"/>
                    <a:pt x="208" y="79"/>
                  </a:cubicBezTo>
                  <a:cubicBezTo>
                    <a:pt x="205" y="80"/>
                    <a:pt x="205" y="80"/>
                    <a:pt x="205" y="80"/>
                  </a:cubicBezTo>
                  <a:cubicBezTo>
                    <a:pt x="205" y="80"/>
                    <a:pt x="205" y="80"/>
                    <a:pt x="205" y="80"/>
                  </a:cubicBezTo>
                  <a:cubicBezTo>
                    <a:pt x="205" y="79"/>
                    <a:pt x="205" y="79"/>
                    <a:pt x="205" y="79"/>
                  </a:cubicBezTo>
                  <a:cubicBezTo>
                    <a:pt x="205" y="78"/>
                    <a:pt x="206" y="78"/>
                    <a:pt x="206" y="78"/>
                  </a:cubicBezTo>
                  <a:cubicBezTo>
                    <a:pt x="206" y="78"/>
                    <a:pt x="206" y="78"/>
                    <a:pt x="206" y="78"/>
                  </a:cubicBezTo>
                  <a:cubicBezTo>
                    <a:pt x="206" y="78"/>
                    <a:pt x="206" y="78"/>
                    <a:pt x="206" y="78"/>
                  </a:cubicBezTo>
                  <a:cubicBezTo>
                    <a:pt x="207" y="75"/>
                    <a:pt x="207" y="75"/>
                    <a:pt x="207" y="75"/>
                  </a:cubicBezTo>
                  <a:cubicBezTo>
                    <a:pt x="209" y="69"/>
                    <a:pt x="209" y="69"/>
                    <a:pt x="209" y="69"/>
                  </a:cubicBezTo>
                  <a:cubicBezTo>
                    <a:pt x="215" y="60"/>
                    <a:pt x="215" y="60"/>
                    <a:pt x="215" y="60"/>
                  </a:cubicBezTo>
                  <a:cubicBezTo>
                    <a:pt x="215" y="49"/>
                    <a:pt x="215" y="49"/>
                    <a:pt x="215" y="49"/>
                  </a:cubicBezTo>
                  <a:cubicBezTo>
                    <a:pt x="224" y="46"/>
                    <a:pt x="224" y="46"/>
                    <a:pt x="224" y="46"/>
                  </a:cubicBezTo>
                  <a:cubicBezTo>
                    <a:pt x="223" y="46"/>
                    <a:pt x="223" y="46"/>
                    <a:pt x="223" y="46"/>
                  </a:cubicBezTo>
                  <a:cubicBezTo>
                    <a:pt x="222" y="45"/>
                    <a:pt x="222" y="45"/>
                    <a:pt x="222" y="45"/>
                  </a:cubicBezTo>
                  <a:cubicBezTo>
                    <a:pt x="215" y="37"/>
                    <a:pt x="215" y="37"/>
                    <a:pt x="215" y="37"/>
                  </a:cubicBezTo>
                  <a:cubicBezTo>
                    <a:pt x="213" y="30"/>
                    <a:pt x="213" y="30"/>
                    <a:pt x="213" y="30"/>
                  </a:cubicBezTo>
                  <a:cubicBezTo>
                    <a:pt x="209" y="21"/>
                    <a:pt x="209" y="21"/>
                    <a:pt x="209" y="21"/>
                  </a:cubicBezTo>
                  <a:cubicBezTo>
                    <a:pt x="209" y="21"/>
                    <a:pt x="209" y="21"/>
                    <a:pt x="209" y="21"/>
                  </a:cubicBezTo>
                  <a:cubicBezTo>
                    <a:pt x="208" y="21"/>
                    <a:pt x="208" y="21"/>
                    <a:pt x="208" y="21"/>
                  </a:cubicBezTo>
                  <a:cubicBezTo>
                    <a:pt x="204" y="24"/>
                    <a:pt x="204" y="24"/>
                    <a:pt x="204" y="24"/>
                  </a:cubicBezTo>
                  <a:cubicBezTo>
                    <a:pt x="206" y="21"/>
                    <a:pt x="206" y="21"/>
                    <a:pt x="206" y="21"/>
                  </a:cubicBezTo>
                  <a:cubicBezTo>
                    <a:pt x="205" y="20"/>
                    <a:pt x="205" y="18"/>
                    <a:pt x="205" y="16"/>
                  </a:cubicBezTo>
                  <a:cubicBezTo>
                    <a:pt x="205" y="8"/>
                    <a:pt x="204" y="3"/>
                    <a:pt x="204" y="2"/>
                  </a:cubicBezTo>
                  <a:cubicBezTo>
                    <a:pt x="26" y="2"/>
                    <a:pt x="26" y="2"/>
                    <a:pt x="26" y="2"/>
                  </a:cubicBezTo>
                  <a:cubicBezTo>
                    <a:pt x="25" y="1"/>
                    <a:pt x="25" y="1"/>
                    <a:pt x="25" y="1"/>
                  </a:cubicBezTo>
                  <a:cubicBezTo>
                    <a:pt x="25" y="1"/>
                    <a:pt x="25" y="1"/>
                    <a:pt x="25" y="1"/>
                  </a:cubicBezTo>
                  <a:cubicBezTo>
                    <a:pt x="18" y="1"/>
                    <a:pt x="18" y="1"/>
                    <a:pt x="18" y="1"/>
                  </a:cubicBezTo>
                  <a:cubicBezTo>
                    <a:pt x="18" y="0"/>
                    <a:pt x="18" y="0"/>
                    <a:pt x="18" y="0"/>
                  </a:cubicBezTo>
                  <a:cubicBezTo>
                    <a:pt x="17" y="0"/>
                    <a:pt x="17" y="0"/>
                    <a:pt x="17" y="0"/>
                  </a:cubicBezTo>
                  <a:cubicBezTo>
                    <a:pt x="0" y="10"/>
                    <a:pt x="0" y="10"/>
                    <a:pt x="0" y="10"/>
                  </a:cubicBezTo>
                  <a:cubicBezTo>
                    <a:pt x="0" y="12"/>
                    <a:pt x="0" y="12"/>
                    <a:pt x="0" y="12"/>
                  </a:cubicBezTo>
                  <a:lnTo>
                    <a:pt x="0" y="71"/>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43" name="Freeform 56">
              <a:extLst>
                <a:ext uri="{FF2B5EF4-FFF2-40B4-BE49-F238E27FC236}">
                  <a16:creationId xmlns:a16="http://schemas.microsoft.com/office/drawing/2014/main" id="{49629A6B-C0FD-0148-AD86-D8F87B1C3553}"/>
                </a:ext>
              </a:extLst>
            </p:cNvPr>
            <p:cNvSpPr>
              <a:spLocks noEditPoints="1"/>
            </p:cNvSpPr>
            <p:nvPr/>
          </p:nvSpPr>
          <p:spPr bwMode="auto">
            <a:xfrm>
              <a:off x="3519065" y="2204913"/>
              <a:ext cx="542848" cy="403565"/>
            </a:xfrm>
            <a:custGeom>
              <a:avLst/>
              <a:gdLst>
                <a:gd name="T0" fmla="*/ 269 w 304"/>
                <a:gd name="T1" fmla="*/ 190 h 226"/>
                <a:gd name="T2" fmla="*/ 269 w 304"/>
                <a:gd name="T3" fmla="*/ 135 h 226"/>
                <a:gd name="T4" fmla="*/ 273 w 304"/>
                <a:gd name="T5" fmla="*/ 106 h 226"/>
                <a:gd name="T6" fmla="*/ 269 w 304"/>
                <a:gd name="T7" fmla="*/ 0 h 226"/>
                <a:gd name="T8" fmla="*/ 169 w 304"/>
                <a:gd name="T9" fmla="*/ 19 h 226"/>
                <a:gd name="T10" fmla="*/ 141 w 304"/>
                <a:gd name="T11" fmla="*/ 47 h 226"/>
                <a:gd name="T12" fmla="*/ 149 w 304"/>
                <a:gd name="T13" fmla="*/ 54 h 226"/>
                <a:gd name="T14" fmla="*/ 145 w 304"/>
                <a:gd name="T15" fmla="*/ 62 h 226"/>
                <a:gd name="T16" fmla="*/ 149 w 304"/>
                <a:gd name="T17" fmla="*/ 78 h 226"/>
                <a:gd name="T18" fmla="*/ 118 w 304"/>
                <a:gd name="T19" fmla="*/ 90 h 226"/>
                <a:gd name="T20" fmla="*/ 94 w 304"/>
                <a:gd name="T21" fmla="*/ 93 h 226"/>
                <a:gd name="T22" fmla="*/ 36 w 304"/>
                <a:gd name="T23" fmla="*/ 93 h 226"/>
                <a:gd name="T24" fmla="*/ 32 w 304"/>
                <a:gd name="T25" fmla="*/ 129 h 226"/>
                <a:gd name="T26" fmla="*/ 0 w 304"/>
                <a:gd name="T27" fmla="*/ 148 h 226"/>
                <a:gd name="T28" fmla="*/ 179 w 304"/>
                <a:gd name="T29" fmla="*/ 150 h 226"/>
                <a:gd name="T30" fmla="*/ 179 w 304"/>
                <a:gd name="T31" fmla="*/ 172 h 226"/>
                <a:gd name="T32" fmla="*/ 188 w 304"/>
                <a:gd name="T33" fmla="*/ 178 h 226"/>
                <a:gd name="T34" fmla="*/ 198 w 304"/>
                <a:gd name="T35" fmla="*/ 193 h 226"/>
                <a:gd name="T36" fmla="*/ 214 w 304"/>
                <a:gd name="T37" fmla="*/ 202 h 226"/>
                <a:gd name="T38" fmla="*/ 236 w 304"/>
                <a:gd name="T39" fmla="*/ 219 h 226"/>
                <a:gd name="T40" fmla="*/ 247 w 304"/>
                <a:gd name="T41" fmla="*/ 210 h 226"/>
                <a:gd name="T42" fmla="*/ 239 w 304"/>
                <a:gd name="T43" fmla="*/ 220 h 226"/>
                <a:gd name="T44" fmla="*/ 238 w 304"/>
                <a:gd name="T45" fmla="*/ 222 h 226"/>
                <a:gd name="T46" fmla="*/ 236 w 304"/>
                <a:gd name="T47" fmla="*/ 225 h 226"/>
                <a:gd name="T48" fmla="*/ 239 w 304"/>
                <a:gd name="T49" fmla="*/ 225 h 226"/>
                <a:gd name="T50" fmla="*/ 241 w 304"/>
                <a:gd name="T51" fmla="*/ 223 h 226"/>
                <a:gd name="T52" fmla="*/ 242 w 304"/>
                <a:gd name="T53" fmla="*/ 221 h 226"/>
                <a:gd name="T54" fmla="*/ 299 w 304"/>
                <a:gd name="T55" fmla="*/ 200 h 226"/>
                <a:gd name="T56" fmla="*/ 298 w 304"/>
                <a:gd name="T57" fmla="*/ 200 h 226"/>
                <a:gd name="T58" fmla="*/ 299 w 304"/>
                <a:gd name="T59" fmla="*/ 200 h 226"/>
                <a:gd name="T60" fmla="*/ 302 w 304"/>
                <a:gd name="T61" fmla="*/ 207 h 226"/>
                <a:gd name="T62" fmla="*/ 298 w 304"/>
                <a:gd name="T63" fmla="*/ 209 h 226"/>
                <a:gd name="T64" fmla="*/ 296 w 304"/>
                <a:gd name="T65" fmla="*/ 208 h 226"/>
                <a:gd name="T66" fmla="*/ 294 w 304"/>
                <a:gd name="T67" fmla="*/ 209 h 226"/>
                <a:gd name="T68" fmla="*/ 291 w 304"/>
                <a:gd name="T69" fmla="*/ 209 h 226"/>
                <a:gd name="T70" fmla="*/ 288 w 304"/>
                <a:gd name="T71" fmla="*/ 212 h 226"/>
                <a:gd name="T72" fmla="*/ 284 w 304"/>
                <a:gd name="T73" fmla="*/ 212 h 226"/>
                <a:gd name="T74" fmla="*/ 290 w 304"/>
                <a:gd name="T75" fmla="*/ 207 h 226"/>
                <a:gd name="T76" fmla="*/ 290 w 304"/>
                <a:gd name="T77" fmla="*/ 205 h 226"/>
                <a:gd name="T78" fmla="*/ 284 w 304"/>
                <a:gd name="T79" fmla="*/ 209 h 226"/>
                <a:gd name="T80" fmla="*/ 270 w 304"/>
                <a:gd name="T81" fmla="*/ 211 h 226"/>
                <a:gd name="T82" fmla="*/ 264 w 304"/>
                <a:gd name="T83" fmla="*/ 212 h 226"/>
                <a:gd name="T84" fmla="*/ 259 w 304"/>
                <a:gd name="T85" fmla="*/ 212 h 226"/>
                <a:gd name="T86" fmla="*/ 251 w 304"/>
                <a:gd name="T87" fmla="*/ 216 h 226"/>
                <a:gd name="T88" fmla="*/ 247 w 304"/>
                <a:gd name="T89" fmla="*/ 216 h 226"/>
                <a:gd name="T90" fmla="*/ 244 w 304"/>
                <a:gd name="T91" fmla="*/ 219 h 226"/>
                <a:gd name="T92" fmla="*/ 244 w 304"/>
                <a:gd name="T93" fmla="*/ 221 h 226"/>
                <a:gd name="T94" fmla="*/ 245 w 304"/>
                <a:gd name="T95" fmla="*/ 223 h 226"/>
                <a:gd name="T96" fmla="*/ 250 w 304"/>
                <a:gd name="T97" fmla="*/ 223 h 226"/>
                <a:gd name="T98" fmla="*/ 253 w 304"/>
                <a:gd name="T99" fmla="*/ 222 h 226"/>
                <a:gd name="T100" fmla="*/ 256 w 304"/>
                <a:gd name="T101" fmla="*/ 222 h 226"/>
                <a:gd name="T102" fmla="*/ 259 w 304"/>
                <a:gd name="T103" fmla="*/ 222 h 226"/>
                <a:gd name="T104" fmla="*/ 264 w 304"/>
                <a:gd name="T105" fmla="*/ 221 h 226"/>
                <a:gd name="T106" fmla="*/ 269 w 304"/>
                <a:gd name="T107" fmla="*/ 221 h 226"/>
                <a:gd name="T108" fmla="*/ 273 w 304"/>
                <a:gd name="T109" fmla="*/ 219 h 226"/>
                <a:gd name="T110" fmla="*/ 279 w 304"/>
                <a:gd name="T111" fmla="*/ 218 h 226"/>
                <a:gd name="T112" fmla="*/ 285 w 304"/>
                <a:gd name="T113" fmla="*/ 216 h 226"/>
                <a:gd name="T114" fmla="*/ 288 w 304"/>
                <a:gd name="T115" fmla="*/ 216 h 226"/>
                <a:gd name="T116" fmla="*/ 292 w 304"/>
                <a:gd name="T117" fmla="*/ 214 h 226"/>
                <a:gd name="T118" fmla="*/ 295 w 304"/>
                <a:gd name="T119" fmla="*/ 212 h 226"/>
                <a:gd name="T120" fmla="*/ 298 w 304"/>
                <a:gd name="T121" fmla="*/ 210 h 226"/>
                <a:gd name="T122" fmla="*/ 302 w 304"/>
                <a:gd name="T123" fmla="*/ 209 h 226"/>
                <a:gd name="T124" fmla="*/ 304 w 304"/>
                <a:gd name="T125" fmla="*/ 207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4" h="226">
                  <a:moveTo>
                    <a:pt x="262" y="205"/>
                  </a:moveTo>
                  <a:cubicBezTo>
                    <a:pt x="262" y="195"/>
                    <a:pt x="262" y="195"/>
                    <a:pt x="262" y="195"/>
                  </a:cubicBezTo>
                  <a:cubicBezTo>
                    <a:pt x="269" y="190"/>
                    <a:pt x="269" y="190"/>
                    <a:pt x="269" y="190"/>
                  </a:cubicBezTo>
                  <a:cubicBezTo>
                    <a:pt x="269" y="189"/>
                    <a:pt x="269" y="189"/>
                    <a:pt x="269" y="189"/>
                  </a:cubicBezTo>
                  <a:cubicBezTo>
                    <a:pt x="269" y="186"/>
                    <a:pt x="270" y="172"/>
                    <a:pt x="270" y="158"/>
                  </a:cubicBezTo>
                  <a:cubicBezTo>
                    <a:pt x="270" y="147"/>
                    <a:pt x="270" y="137"/>
                    <a:pt x="269" y="135"/>
                  </a:cubicBezTo>
                  <a:cubicBezTo>
                    <a:pt x="268" y="135"/>
                    <a:pt x="267" y="132"/>
                    <a:pt x="272" y="112"/>
                  </a:cubicBezTo>
                  <a:cubicBezTo>
                    <a:pt x="273" y="108"/>
                    <a:pt x="273" y="108"/>
                    <a:pt x="273" y="108"/>
                  </a:cubicBezTo>
                  <a:cubicBezTo>
                    <a:pt x="273" y="106"/>
                    <a:pt x="273" y="106"/>
                    <a:pt x="273" y="106"/>
                  </a:cubicBezTo>
                  <a:cubicBezTo>
                    <a:pt x="274" y="102"/>
                    <a:pt x="275" y="98"/>
                    <a:pt x="276" y="96"/>
                  </a:cubicBezTo>
                  <a:cubicBezTo>
                    <a:pt x="269" y="85"/>
                    <a:pt x="269" y="85"/>
                    <a:pt x="269" y="85"/>
                  </a:cubicBezTo>
                  <a:cubicBezTo>
                    <a:pt x="269" y="0"/>
                    <a:pt x="269" y="0"/>
                    <a:pt x="269" y="0"/>
                  </a:cubicBezTo>
                  <a:cubicBezTo>
                    <a:pt x="268" y="0"/>
                    <a:pt x="268" y="0"/>
                    <a:pt x="268" y="0"/>
                  </a:cubicBezTo>
                  <a:cubicBezTo>
                    <a:pt x="192" y="0"/>
                    <a:pt x="192" y="0"/>
                    <a:pt x="192" y="0"/>
                  </a:cubicBezTo>
                  <a:cubicBezTo>
                    <a:pt x="169" y="19"/>
                    <a:pt x="169" y="19"/>
                    <a:pt x="169" y="19"/>
                  </a:cubicBezTo>
                  <a:cubicBezTo>
                    <a:pt x="161" y="35"/>
                    <a:pt x="161" y="35"/>
                    <a:pt x="161" y="35"/>
                  </a:cubicBezTo>
                  <a:cubicBezTo>
                    <a:pt x="145" y="43"/>
                    <a:pt x="145" y="43"/>
                    <a:pt x="145" y="43"/>
                  </a:cubicBezTo>
                  <a:cubicBezTo>
                    <a:pt x="141" y="47"/>
                    <a:pt x="141" y="47"/>
                    <a:pt x="141" y="47"/>
                  </a:cubicBezTo>
                  <a:cubicBezTo>
                    <a:pt x="145" y="50"/>
                    <a:pt x="145" y="50"/>
                    <a:pt x="145" y="50"/>
                  </a:cubicBezTo>
                  <a:cubicBezTo>
                    <a:pt x="149" y="50"/>
                    <a:pt x="149" y="50"/>
                    <a:pt x="149" y="50"/>
                  </a:cubicBezTo>
                  <a:cubicBezTo>
                    <a:pt x="149" y="54"/>
                    <a:pt x="149" y="54"/>
                    <a:pt x="149" y="54"/>
                  </a:cubicBezTo>
                  <a:cubicBezTo>
                    <a:pt x="149" y="58"/>
                    <a:pt x="149" y="58"/>
                    <a:pt x="149" y="58"/>
                  </a:cubicBezTo>
                  <a:cubicBezTo>
                    <a:pt x="145" y="58"/>
                    <a:pt x="145" y="58"/>
                    <a:pt x="145" y="58"/>
                  </a:cubicBezTo>
                  <a:cubicBezTo>
                    <a:pt x="145" y="62"/>
                    <a:pt x="145" y="62"/>
                    <a:pt x="145" y="62"/>
                  </a:cubicBezTo>
                  <a:cubicBezTo>
                    <a:pt x="149" y="66"/>
                    <a:pt x="149" y="66"/>
                    <a:pt x="149" y="66"/>
                  </a:cubicBezTo>
                  <a:cubicBezTo>
                    <a:pt x="149" y="70"/>
                    <a:pt x="149" y="70"/>
                    <a:pt x="149" y="70"/>
                  </a:cubicBezTo>
                  <a:cubicBezTo>
                    <a:pt x="149" y="78"/>
                    <a:pt x="149" y="78"/>
                    <a:pt x="149" y="78"/>
                  </a:cubicBezTo>
                  <a:cubicBezTo>
                    <a:pt x="137" y="78"/>
                    <a:pt x="137" y="78"/>
                    <a:pt x="137" y="78"/>
                  </a:cubicBezTo>
                  <a:cubicBezTo>
                    <a:pt x="126" y="90"/>
                    <a:pt x="126" y="90"/>
                    <a:pt x="126" y="90"/>
                  </a:cubicBezTo>
                  <a:cubicBezTo>
                    <a:pt x="118" y="90"/>
                    <a:pt x="118" y="90"/>
                    <a:pt x="118" y="90"/>
                  </a:cubicBezTo>
                  <a:cubicBezTo>
                    <a:pt x="106" y="90"/>
                    <a:pt x="106" y="90"/>
                    <a:pt x="106" y="90"/>
                  </a:cubicBezTo>
                  <a:cubicBezTo>
                    <a:pt x="102" y="90"/>
                    <a:pt x="102" y="90"/>
                    <a:pt x="102" y="90"/>
                  </a:cubicBezTo>
                  <a:cubicBezTo>
                    <a:pt x="94" y="93"/>
                    <a:pt x="94" y="93"/>
                    <a:pt x="94" y="93"/>
                  </a:cubicBezTo>
                  <a:cubicBezTo>
                    <a:pt x="91" y="90"/>
                    <a:pt x="91" y="90"/>
                    <a:pt x="91" y="90"/>
                  </a:cubicBezTo>
                  <a:cubicBezTo>
                    <a:pt x="75" y="86"/>
                    <a:pt x="75" y="86"/>
                    <a:pt x="75" y="86"/>
                  </a:cubicBezTo>
                  <a:cubicBezTo>
                    <a:pt x="36" y="93"/>
                    <a:pt x="36" y="93"/>
                    <a:pt x="36" y="93"/>
                  </a:cubicBezTo>
                  <a:cubicBezTo>
                    <a:pt x="44" y="117"/>
                    <a:pt x="44" y="117"/>
                    <a:pt x="44" y="117"/>
                  </a:cubicBezTo>
                  <a:cubicBezTo>
                    <a:pt x="36" y="121"/>
                    <a:pt x="36" y="121"/>
                    <a:pt x="36" y="121"/>
                  </a:cubicBezTo>
                  <a:cubicBezTo>
                    <a:pt x="32" y="129"/>
                    <a:pt x="32" y="129"/>
                    <a:pt x="32" y="129"/>
                  </a:cubicBezTo>
                  <a:cubicBezTo>
                    <a:pt x="28" y="129"/>
                    <a:pt x="28" y="129"/>
                    <a:pt x="28" y="129"/>
                  </a:cubicBezTo>
                  <a:cubicBezTo>
                    <a:pt x="1" y="148"/>
                    <a:pt x="1" y="148"/>
                    <a:pt x="1" y="148"/>
                  </a:cubicBezTo>
                  <a:cubicBezTo>
                    <a:pt x="0" y="148"/>
                    <a:pt x="0" y="148"/>
                    <a:pt x="0" y="148"/>
                  </a:cubicBezTo>
                  <a:cubicBezTo>
                    <a:pt x="0" y="149"/>
                    <a:pt x="0" y="149"/>
                    <a:pt x="0" y="149"/>
                  </a:cubicBezTo>
                  <a:cubicBezTo>
                    <a:pt x="1" y="150"/>
                    <a:pt x="1" y="150"/>
                    <a:pt x="1" y="150"/>
                  </a:cubicBezTo>
                  <a:cubicBezTo>
                    <a:pt x="179" y="150"/>
                    <a:pt x="179" y="150"/>
                    <a:pt x="179" y="150"/>
                  </a:cubicBezTo>
                  <a:cubicBezTo>
                    <a:pt x="179" y="151"/>
                    <a:pt x="180" y="156"/>
                    <a:pt x="180" y="164"/>
                  </a:cubicBezTo>
                  <a:cubicBezTo>
                    <a:pt x="180" y="166"/>
                    <a:pt x="180" y="168"/>
                    <a:pt x="181" y="169"/>
                  </a:cubicBezTo>
                  <a:cubicBezTo>
                    <a:pt x="179" y="172"/>
                    <a:pt x="179" y="172"/>
                    <a:pt x="179" y="172"/>
                  </a:cubicBezTo>
                  <a:cubicBezTo>
                    <a:pt x="183" y="169"/>
                    <a:pt x="183" y="169"/>
                    <a:pt x="183" y="169"/>
                  </a:cubicBezTo>
                  <a:cubicBezTo>
                    <a:pt x="183" y="169"/>
                    <a:pt x="183" y="169"/>
                    <a:pt x="184" y="169"/>
                  </a:cubicBezTo>
                  <a:cubicBezTo>
                    <a:pt x="188" y="178"/>
                    <a:pt x="188" y="178"/>
                    <a:pt x="188" y="178"/>
                  </a:cubicBezTo>
                  <a:cubicBezTo>
                    <a:pt x="190" y="185"/>
                    <a:pt x="190" y="185"/>
                    <a:pt x="190" y="185"/>
                  </a:cubicBezTo>
                  <a:cubicBezTo>
                    <a:pt x="197" y="193"/>
                    <a:pt x="197" y="193"/>
                    <a:pt x="197" y="193"/>
                  </a:cubicBezTo>
                  <a:cubicBezTo>
                    <a:pt x="198" y="193"/>
                    <a:pt x="198" y="193"/>
                    <a:pt x="198" y="193"/>
                  </a:cubicBezTo>
                  <a:cubicBezTo>
                    <a:pt x="199" y="193"/>
                    <a:pt x="199" y="193"/>
                    <a:pt x="199" y="193"/>
                  </a:cubicBezTo>
                  <a:cubicBezTo>
                    <a:pt x="203" y="193"/>
                    <a:pt x="203" y="193"/>
                    <a:pt x="203" y="193"/>
                  </a:cubicBezTo>
                  <a:cubicBezTo>
                    <a:pt x="214" y="202"/>
                    <a:pt x="214" y="202"/>
                    <a:pt x="214" y="202"/>
                  </a:cubicBezTo>
                  <a:cubicBezTo>
                    <a:pt x="224" y="211"/>
                    <a:pt x="224" y="211"/>
                    <a:pt x="224" y="211"/>
                  </a:cubicBezTo>
                  <a:cubicBezTo>
                    <a:pt x="230" y="211"/>
                    <a:pt x="230" y="211"/>
                    <a:pt x="230" y="211"/>
                  </a:cubicBezTo>
                  <a:cubicBezTo>
                    <a:pt x="236" y="219"/>
                    <a:pt x="236" y="219"/>
                    <a:pt x="236" y="219"/>
                  </a:cubicBezTo>
                  <a:cubicBezTo>
                    <a:pt x="239" y="214"/>
                    <a:pt x="239" y="214"/>
                    <a:pt x="239" y="214"/>
                  </a:cubicBezTo>
                  <a:cubicBezTo>
                    <a:pt x="243" y="214"/>
                    <a:pt x="243" y="214"/>
                    <a:pt x="243" y="214"/>
                  </a:cubicBezTo>
                  <a:cubicBezTo>
                    <a:pt x="247" y="210"/>
                    <a:pt x="247" y="210"/>
                    <a:pt x="247" y="210"/>
                  </a:cubicBezTo>
                  <a:cubicBezTo>
                    <a:pt x="262" y="205"/>
                    <a:pt x="262" y="205"/>
                    <a:pt x="262" y="205"/>
                  </a:cubicBezTo>
                  <a:close/>
                  <a:moveTo>
                    <a:pt x="240" y="221"/>
                  </a:moveTo>
                  <a:cubicBezTo>
                    <a:pt x="239" y="220"/>
                    <a:pt x="239" y="220"/>
                    <a:pt x="239" y="220"/>
                  </a:cubicBezTo>
                  <a:cubicBezTo>
                    <a:pt x="238" y="221"/>
                    <a:pt x="238" y="221"/>
                    <a:pt x="238" y="221"/>
                  </a:cubicBezTo>
                  <a:cubicBezTo>
                    <a:pt x="238" y="222"/>
                    <a:pt x="238" y="222"/>
                    <a:pt x="238" y="222"/>
                  </a:cubicBezTo>
                  <a:cubicBezTo>
                    <a:pt x="238" y="222"/>
                    <a:pt x="238" y="222"/>
                    <a:pt x="238" y="222"/>
                  </a:cubicBezTo>
                  <a:cubicBezTo>
                    <a:pt x="237" y="223"/>
                    <a:pt x="237" y="223"/>
                    <a:pt x="237" y="223"/>
                  </a:cubicBezTo>
                  <a:cubicBezTo>
                    <a:pt x="237" y="224"/>
                    <a:pt x="237" y="224"/>
                    <a:pt x="237" y="224"/>
                  </a:cubicBezTo>
                  <a:cubicBezTo>
                    <a:pt x="236" y="225"/>
                    <a:pt x="236" y="225"/>
                    <a:pt x="236" y="225"/>
                  </a:cubicBezTo>
                  <a:cubicBezTo>
                    <a:pt x="236" y="226"/>
                    <a:pt x="236" y="226"/>
                    <a:pt x="236" y="226"/>
                  </a:cubicBezTo>
                  <a:cubicBezTo>
                    <a:pt x="238" y="226"/>
                    <a:pt x="238" y="226"/>
                    <a:pt x="238" y="226"/>
                  </a:cubicBezTo>
                  <a:cubicBezTo>
                    <a:pt x="239" y="225"/>
                    <a:pt x="239" y="225"/>
                    <a:pt x="239" y="225"/>
                  </a:cubicBezTo>
                  <a:cubicBezTo>
                    <a:pt x="240" y="225"/>
                    <a:pt x="240" y="225"/>
                    <a:pt x="240" y="225"/>
                  </a:cubicBezTo>
                  <a:cubicBezTo>
                    <a:pt x="240" y="224"/>
                    <a:pt x="240" y="224"/>
                    <a:pt x="240" y="224"/>
                  </a:cubicBezTo>
                  <a:cubicBezTo>
                    <a:pt x="241" y="223"/>
                    <a:pt x="241" y="223"/>
                    <a:pt x="241" y="223"/>
                  </a:cubicBezTo>
                  <a:cubicBezTo>
                    <a:pt x="242" y="223"/>
                    <a:pt x="242" y="223"/>
                    <a:pt x="242" y="223"/>
                  </a:cubicBezTo>
                  <a:cubicBezTo>
                    <a:pt x="242" y="222"/>
                    <a:pt x="242" y="222"/>
                    <a:pt x="242" y="222"/>
                  </a:cubicBezTo>
                  <a:cubicBezTo>
                    <a:pt x="242" y="221"/>
                    <a:pt x="242" y="221"/>
                    <a:pt x="242" y="221"/>
                  </a:cubicBezTo>
                  <a:cubicBezTo>
                    <a:pt x="241" y="221"/>
                    <a:pt x="241" y="221"/>
                    <a:pt x="241" y="221"/>
                  </a:cubicBezTo>
                  <a:lnTo>
                    <a:pt x="240" y="221"/>
                  </a:lnTo>
                  <a:close/>
                  <a:moveTo>
                    <a:pt x="299" y="200"/>
                  </a:moveTo>
                  <a:cubicBezTo>
                    <a:pt x="300" y="199"/>
                    <a:pt x="300" y="199"/>
                    <a:pt x="300" y="199"/>
                  </a:cubicBezTo>
                  <a:cubicBezTo>
                    <a:pt x="298" y="199"/>
                    <a:pt x="298" y="199"/>
                    <a:pt x="298" y="199"/>
                  </a:cubicBezTo>
                  <a:cubicBezTo>
                    <a:pt x="298" y="200"/>
                    <a:pt x="298" y="200"/>
                    <a:pt x="298" y="200"/>
                  </a:cubicBezTo>
                  <a:cubicBezTo>
                    <a:pt x="298" y="201"/>
                    <a:pt x="298" y="201"/>
                    <a:pt x="298" y="201"/>
                  </a:cubicBezTo>
                  <a:cubicBezTo>
                    <a:pt x="299" y="201"/>
                    <a:pt x="299" y="201"/>
                    <a:pt x="299" y="201"/>
                  </a:cubicBezTo>
                  <a:lnTo>
                    <a:pt x="299" y="200"/>
                  </a:lnTo>
                  <a:close/>
                  <a:moveTo>
                    <a:pt x="303" y="207"/>
                  </a:moveTo>
                  <a:cubicBezTo>
                    <a:pt x="302" y="207"/>
                    <a:pt x="302" y="207"/>
                    <a:pt x="302" y="207"/>
                  </a:cubicBezTo>
                  <a:cubicBezTo>
                    <a:pt x="302" y="207"/>
                    <a:pt x="302" y="207"/>
                    <a:pt x="302" y="207"/>
                  </a:cubicBezTo>
                  <a:cubicBezTo>
                    <a:pt x="302" y="207"/>
                    <a:pt x="301" y="208"/>
                    <a:pt x="301" y="208"/>
                  </a:cubicBezTo>
                  <a:cubicBezTo>
                    <a:pt x="300" y="208"/>
                    <a:pt x="300" y="208"/>
                    <a:pt x="300" y="208"/>
                  </a:cubicBezTo>
                  <a:cubicBezTo>
                    <a:pt x="298" y="209"/>
                    <a:pt x="298" y="209"/>
                    <a:pt x="298" y="209"/>
                  </a:cubicBezTo>
                  <a:cubicBezTo>
                    <a:pt x="297" y="209"/>
                    <a:pt x="297" y="209"/>
                    <a:pt x="297" y="209"/>
                  </a:cubicBezTo>
                  <a:cubicBezTo>
                    <a:pt x="297" y="208"/>
                    <a:pt x="297" y="208"/>
                    <a:pt x="297" y="208"/>
                  </a:cubicBezTo>
                  <a:cubicBezTo>
                    <a:pt x="296" y="208"/>
                    <a:pt x="296" y="208"/>
                    <a:pt x="296" y="208"/>
                  </a:cubicBezTo>
                  <a:cubicBezTo>
                    <a:pt x="296" y="208"/>
                    <a:pt x="296" y="208"/>
                    <a:pt x="296" y="208"/>
                  </a:cubicBezTo>
                  <a:cubicBezTo>
                    <a:pt x="296" y="209"/>
                    <a:pt x="295" y="208"/>
                    <a:pt x="295" y="208"/>
                  </a:cubicBezTo>
                  <a:cubicBezTo>
                    <a:pt x="294" y="209"/>
                    <a:pt x="294" y="209"/>
                    <a:pt x="294" y="209"/>
                  </a:cubicBezTo>
                  <a:cubicBezTo>
                    <a:pt x="293" y="209"/>
                    <a:pt x="293" y="209"/>
                    <a:pt x="293" y="209"/>
                  </a:cubicBezTo>
                  <a:cubicBezTo>
                    <a:pt x="292" y="209"/>
                    <a:pt x="292" y="209"/>
                    <a:pt x="292" y="209"/>
                  </a:cubicBezTo>
                  <a:cubicBezTo>
                    <a:pt x="291" y="209"/>
                    <a:pt x="291" y="209"/>
                    <a:pt x="291" y="209"/>
                  </a:cubicBezTo>
                  <a:cubicBezTo>
                    <a:pt x="291" y="209"/>
                    <a:pt x="291" y="209"/>
                    <a:pt x="291" y="209"/>
                  </a:cubicBezTo>
                  <a:cubicBezTo>
                    <a:pt x="291" y="209"/>
                    <a:pt x="291" y="209"/>
                    <a:pt x="290" y="210"/>
                  </a:cubicBezTo>
                  <a:cubicBezTo>
                    <a:pt x="289" y="211"/>
                    <a:pt x="288" y="212"/>
                    <a:pt x="288" y="212"/>
                  </a:cubicBezTo>
                  <a:cubicBezTo>
                    <a:pt x="286" y="213"/>
                    <a:pt x="288" y="214"/>
                    <a:pt x="288" y="214"/>
                  </a:cubicBezTo>
                  <a:cubicBezTo>
                    <a:pt x="287" y="215"/>
                    <a:pt x="286" y="213"/>
                    <a:pt x="286" y="213"/>
                  </a:cubicBezTo>
                  <a:cubicBezTo>
                    <a:pt x="286" y="213"/>
                    <a:pt x="284" y="212"/>
                    <a:pt x="284" y="212"/>
                  </a:cubicBezTo>
                  <a:cubicBezTo>
                    <a:pt x="283" y="212"/>
                    <a:pt x="284" y="212"/>
                    <a:pt x="284" y="212"/>
                  </a:cubicBezTo>
                  <a:cubicBezTo>
                    <a:pt x="287" y="209"/>
                    <a:pt x="287" y="209"/>
                    <a:pt x="287" y="209"/>
                  </a:cubicBezTo>
                  <a:cubicBezTo>
                    <a:pt x="288" y="209"/>
                    <a:pt x="290" y="207"/>
                    <a:pt x="290" y="207"/>
                  </a:cubicBezTo>
                  <a:cubicBezTo>
                    <a:pt x="290" y="206"/>
                    <a:pt x="293" y="205"/>
                    <a:pt x="293" y="205"/>
                  </a:cubicBezTo>
                  <a:cubicBezTo>
                    <a:pt x="294" y="205"/>
                    <a:pt x="292" y="204"/>
                    <a:pt x="292" y="204"/>
                  </a:cubicBezTo>
                  <a:cubicBezTo>
                    <a:pt x="292" y="205"/>
                    <a:pt x="290" y="205"/>
                    <a:pt x="290" y="205"/>
                  </a:cubicBezTo>
                  <a:cubicBezTo>
                    <a:pt x="288" y="207"/>
                    <a:pt x="288" y="207"/>
                    <a:pt x="288" y="207"/>
                  </a:cubicBezTo>
                  <a:cubicBezTo>
                    <a:pt x="287" y="207"/>
                    <a:pt x="286" y="208"/>
                    <a:pt x="286" y="208"/>
                  </a:cubicBezTo>
                  <a:cubicBezTo>
                    <a:pt x="286" y="208"/>
                    <a:pt x="284" y="209"/>
                    <a:pt x="284" y="209"/>
                  </a:cubicBezTo>
                  <a:cubicBezTo>
                    <a:pt x="283" y="210"/>
                    <a:pt x="282" y="210"/>
                    <a:pt x="282" y="210"/>
                  </a:cubicBezTo>
                  <a:cubicBezTo>
                    <a:pt x="281" y="210"/>
                    <a:pt x="277" y="210"/>
                    <a:pt x="277" y="210"/>
                  </a:cubicBezTo>
                  <a:cubicBezTo>
                    <a:pt x="275" y="211"/>
                    <a:pt x="270" y="211"/>
                    <a:pt x="270" y="211"/>
                  </a:cubicBezTo>
                  <a:cubicBezTo>
                    <a:pt x="269" y="210"/>
                    <a:pt x="268" y="211"/>
                    <a:pt x="268" y="211"/>
                  </a:cubicBezTo>
                  <a:cubicBezTo>
                    <a:pt x="268" y="212"/>
                    <a:pt x="265" y="213"/>
                    <a:pt x="265" y="213"/>
                  </a:cubicBezTo>
                  <a:cubicBezTo>
                    <a:pt x="265" y="212"/>
                    <a:pt x="264" y="212"/>
                    <a:pt x="264" y="212"/>
                  </a:cubicBezTo>
                  <a:cubicBezTo>
                    <a:pt x="264" y="212"/>
                    <a:pt x="261" y="212"/>
                    <a:pt x="261" y="212"/>
                  </a:cubicBezTo>
                  <a:cubicBezTo>
                    <a:pt x="261" y="212"/>
                    <a:pt x="260" y="212"/>
                    <a:pt x="260" y="212"/>
                  </a:cubicBezTo>
                  <a:cubicBezTo>
                    <a:pt x="260" y="212"/>
                    <a:pt x="259" y="212"/>
                    <a:pt x="259" y="212"/>
                  </a:cubicBezTo>
                  <a:cubicBezTo>
                    <a:pt x="259" y="213"/>
                    <a:pt x="258" y="213"/>
                    <a:pt x="258" y="213"/>
                  </a:cubicBezTo>
                  <a:cubicBezTo>
                    <a:pt x="256" y="212"/>
                    <a:pt x="256" y="213"/>
                    <a:pt x="255" y="213"/>
                  </a:cubicBezTo>
                  <a:cubicBezTo>
                    <a:pt x="254" y="213"/>
                    <a:pt x="252" y="216"/>
                    <a:pt x="251" y="216"/>
                  </a:cubicBezTo>
                  <a:cubicBezTo>
                    <a:pt x="251" y="215"/>
                    <a:pt x="246" y="217"/>
                    <a:pt x="246" y="217"/>
                  </a:cubicBezTo>
                  <a:cubicBezTo>
                    <a:pt x="246" y="217"/>
                    <a:pt x="246" y="217"/>
                    <a:pt x="246" y="217"/>
                  </a:cubicBezTo>
                  <a:cubicBezTo>
                    <a:pt x="247" y="216"/>
                    <a:pt x="247" y="216"/>
                    <a:pt x="247" y="216"/>
                  </a:cubicBezTo>
                  <a:cubicBezTo>
                    <a:pt x="246" y="216"/>
                    <a:pt x="246" y="216"/>
                    <a:pt x="246" y="216"/>
                  </a:cubicBezTo>
                  <a:cubicBezTo>
                    <a:pt x="244" y="218"/>
                    <a:pt x="244" y="218"/>
                    <a:pt x="244" y="218"/>
                  </a:cubicBezTo>
                  <a:cubicBezTo>
                    <a:pt x="244" y="219"/>
                    <a:pt x="244" y="219"/>
                    <a:pt x="244" y="219"/>
                  </a:cubicBezTo>
                  <a:cubicBezTo>
                    <a:pt x="244" y="220"/>
                    <a:pt x="244" y="220"/>
                    <a:pt x="244" y="220"/>
                  </a:cubicBezTo>
                  <a:cubicBezTo>
                    <a:pt x="244" y="220"/>
                    <a:pt x="244" y="220"/>
                    <a:pt x="244" y="220"/>
                  </a:cubicBezTo>
                  <a:cubicBezTo>
                    <a:pt x="244" y="221"/>
                    <a:pt x="244" y="221"/>
                    <a:pt x="244" y="221"/>
                  </a:cubicBezTo>
                  <a:cubicBezTo>
                    <a:pt x="244" y="222"/>
                    <a:pt x="244" y="222"/>
                    <a:pt x="244" y="222"/>
                  </a:cubicBezTo>
                  <a:cubicBezTo>
                    <a:pt x="244" y="223"/>
                    <a:pt x="244" y="223"/>
                    <a:pt x="244" y="223"/>
                  </a:cubicBezTo>
                  <a:cubicBezTo>
                    <a:pt x="245" y="223"/>
                    <a:pt x="245" y="223"/>
                    <a:pt x="245" y="223"/>
                  </a:cubicBezTo>
                  <a:cubicBezTo>
                    <a:pt x="247" y="223"/>
                    <a:pt x="247" y="223"/>
                    <a:pt x="247" y="223"/>
                  </a:cubicBezTo>
                  <a:cubicBezTo>
                    <a:pt x="248" y="223"/>
                    <a:pt x="248" y="223"/>
                    <a:pt x="248" y="223"/>
                  </a:cubicBezTo>
                  <a:cubicBezTo>
                    <a:pt x="250" y="223"/>
                    <a:pt x="250" y="223"/>
                    <a:pt x="250" y="223"/>
                  </a:cubicBezTo>
                  <a:cubicBezTo>
                    <a:pt x="251" y="223"/>
                    <a:pt x="251" y="223"/>
                    <a:pt x="251" y="223"/>
                  </a:cubicBezTo>
                  <a:cubicBezTo>
                    <a:pt x="252" y="222"/>
                    <a:pt x="252" y="222"/>
                    <a:pt x="252" y="222"/>
                  </a:cubicBezTo>
                  <a:cubicBezTo>
                    <a:pt x="253" y="222"/>
                    <a:pt x="253" y="222"/>
                    <a:pt x="253" y="222"/>
                  </a:cubicBezTo>
                  <a:cubicBezTo>
                    <a:pt x="254" y="222"/>
                    <a:pt x="254" y="222"/>
                    <a:pt x="254" y="222"/>
                  </a:cubicBezTo>
                  <a:cubicBezTo>
                    <a:pt x="255" y="222"/>
                    <a:pt x="255" y="222"/>
                    <a:pt x="255" y="222"/>
                  </a:cubicBezTo>
                  <a:cubicBezTo>
                    <a:pt x="256" y="222"/>
                    <a:pt x="256" y="222"/>
                    <a:pt x="256" y="222"/>
                  </a:cubicBezTo>
                  <a:cubicBezTo>
                    <a:pt x="258" y="222"/>
                    <a:pt x="258" y="222"/>
                    <a:pt x="258" y="222"/>
                  </a:cubicBezTo>
                  <a:cubicBezTo>
                    <a:pt x="258" y="222"/>
                    <a:pt x="258" y="222"/>
                    <a:pt x="258" y="222"/>
                  </a:cubicBezTo>
                  <a:cubicBezTo>
                    <a:pt x="259" y="222"/>
                    <a:pt x="259" y="222"/>
                    <a:pt x="259" y="222"/>
                  </a:cubicBezTo>
                  <a:cubicBezTo>
                    <a:pt x="260" y="221"/>
                    <a:pt x="260" y="221"/>
                    <a:pt x="260" y="221"/>
                  </a:cubicBezTo>
                  <a:cubicBezTo>
                    <a:pt x="262" y="221"/>
                    <a:pt x="262" y="221"/>
                    <a:pt x="262" y="221"/>
                  </a:cubicBezTo>
                  <a:cubicBezTo>
                    <a:pt x="264" y="221"/>
                    <a:pt x="264" y="221"/>
                    <a:pt x="264" y="221"/>
                  </a:cubicBezTo>
                  <a:cubicBezTo>
                    <a:pt x="265" y="221"/>
                    <a:pt x="265" y="221"/>
                    <a:pt x="265" y="221"/>
                  </a:cubicBezTo>
                  <a:cubicBezTo>
                    <a:pt x="267" y="221"/>
                    <a:pt x="267" y="221"/>
                    <a:pt x="267" y="221"/>
                  </a:cubicBezTo>
                  <a:cubicBezTo>
                    <a:pt x="269" y="221"/>
                    <a:pt x="269" y="221"/>
                    <a:pt x="269" y="221"/>
                  </a:cubicBezTo>
                  <a:cubicBezTo>
                    <a:pt x="271" y="220"/>
                    <a:pt x="271" y="220"/>
                    <a:pt x="271" y="220"/>
                  </a:cubicBezTo>
                  <a:cubicBezTo>
                    <a:pt x="272" y="220"/>
                    <a:pt x="272" y="220"/>
                    <a:pt x="272" y="220"/>
                  </a:cubicBezTo>
                  <a:cubicBezTo>
                    <a:pt x="273" y="219"/>
                    <a:pt x="273" y="219"/>
                    <a:pt x="273" y="219"/>
                  </a:cubicBezTo>
                  <a:cubicBezTo>
                    <a:pt x="276" y="219"/>
                    <a:pt x="276" y="219"/>
                    <a:pt x="276" y="219"/>
                  </a:cubicBezTo>
                  <a:cubicBezTo>
                    <a:pt x="277" y="219"/>
                    <a:pt x="277" y="219"/>
                    <a:pt x="277" y="219"/>
                  </a:cubicBezTo>
                  <a:cubicBezTo>
                    <a:pt x="279" y="218"/>
                    <a:pt x="279" y="218"/>
                    <a:pt x="279" y="218"/>
                  </a:cubicBezTo>
                  <a:cubicBezTo>
                    <a:pt x="281" y="218"/>
                    <a:pt x="281" y="218"/>
                    <a:pt x="281" y="218"/>
                  </a:cubicBezTo>
                  <a:cubicBezTo>
                    <a:pt x="282" y="217"/>
                    <a:pt x="282" y="217"/>
                    <a:pt x="282" y="217"/>
                  </a:cubicBezTo>
                  <a:cubicBezTo>
                    <a:pt x="285" y="216"/>
                    <a:pt x="285" y="216"/>
                    <a:pt x="285" y="216"/>
                  </a:cubicBezTo>
                  <a:cubicBezTo>
                    <a:pt x="285" y="216"/>
                    <a:pt x="285" y="216"/>
                    <a:pt x="285" y="216"/>
                  </a:cubicBezTo>
                  <a:cubicBezTo>
                    <a:pt x="286" y="216"/>
                    <a:pt x="286" y="216"/>
                    <a:pt x="286" y="216"/>
                  </a:cubicBezTo>
                  <a:cubicBezTo>
                    <a:pt x="288" y="216"/>
                    <a:pt x="288" y="216"/>
                    <a:pt x="288" y="216"/>
                  </a:cubicBezTo>
                  <a:cubicBezTo>
                    <a:pt x="290" y="215"/>
                    <a:pt x="290" y="215"/>
                    <a:pt x="290" y="215"/>
                  </a:cubicBezTo>
                  <a:cubicBezTo>
                    <a:pt x="290" y="215"/>
                    <a:pt x="291" y="214"/>
                    <a:pt x="291" y="214"/>
                  </a:cubicBezTo>
                  <a:cubicBezTo>
                    <a:pt x="291" y="214"/>
                    <a:pt x="292" y="214"/>
                    <a:pt x="292" y="214"/>
                  </a:cubicBezTo>
                  <a:cubicBezTo>
                    <a:pt x="293" y="213"/>
                    <a:pt x="293" y="213"/>
                    <a:pt x="293" y="213"/>
                  </a:cubicBezTo>
                  <a:cubicBezTo>
                    <a:pt x="294" y="213"/>
                    <a:pt x="294" y="213"/>
                    <a:pt x="294" y="213"/>
                  </a:cubicBezTo>
                  <a:cubicBezTo>
                    <a:pt x="295" y="212"/>
                    <a:pt x="295" y="212"/>
                    <a:pt x="295" y="212"/>
                  </a:cubicBezTo>
                  <a:cubicBezTo>
                    <a:pt x="296" y="211"/>
                    <a:pt x="296" y="211"/>
                    <a:pt x="296" y="211"/>
                  </a:cubicBezTo>
                  <a:cubicBezTo>
                    <a:pt x="297" y="211"/>
                    <a:pt x="297" y="211"/>
                    <a:pt x="297" y="211"/>
                  </a:cubicBezTo>
                  <a:cubicBezTo>
                    <a:pt x="298" y="210"/>
                    <a:pt x="298" y="210"/>
                    <a:pt x="298" y="210"/>
                  </a:cubicBezTo>
                  <a:cubicBezTo>
                    <a:pt x="300" y="209"/>
                    <a:pt x="300" y="209"/>
                    <a:pt x="300" y="209"/>
                  </a:cubicBezTo>
                  <a:cubicBezTo>
                    <a:pt x="301" y="209"/>
                    <a:pt x="301" y="209"/>
                    <a:pt x="301" y="209"/>
                  </a:cubicBezTo>
                  <a:cubicBezTo>
                    <a:pt x="302" y="209"/>
                    <a:pt x="302" y="209"/>
                    <a:pt x="302" y="209"/>
                  </a:cubicBezTo>
                  <a:cubicBezTo>
                    <a:pt x="303" y="208"/>
                    <a:pt x="303" y="208"/>
                    <a:pt x="303" y="208"/>
                  </a:cubicBezTo>
                  <a:cubicBezTo>
                    <a:pt x="304" y="208"/>
                    <a:pt x="304" y="208"/>
                    <a:pt x="304" y="208"/>
                  </a:cubicBezTo>
                  <a:cubicBezTo>
                    <a:pt x="304" y="207"/>
                    <a:pt x="304" y="207"/>
                    <a:pt x="304" y="207"/>
                  </a:cubicBezTo>
                  <a:lnTo>
                    <a:pt x="303" y="207"/>
                  </a:lnTo>
                  <a:close/>
                </a:path>
              </a:pathLst>
            </a:custGeom>
            <a:solidFill>
              <a:srgbClr val="1E497C"/>
            </a:solidFill>
            <a:ln w="6350" cap="flat" cmpd="sng" algn="ctr">
              <a:solidFill>
                <a:srgbClr val="FFFFFF">
                  <a:alpha val="50000"/>
                </a:srgbClr>
              </a:solidFill>
              <a:prstDash val="solid"/>
              <a:round/>
              <a:headEnd type="none" w="med" len="med"/>
              <a:tailEnd type="none" w="med" len="med"/>
            </a:ln>
          </p:spPr>
          <p:txBody>
            <a:bodyPr vert="horz" wrap="square" lIns="91440" tIns="45720" rIns="91440" bIns="45720" numCol="1" anchor="t" anchorCtr="0" compatLnSpc="1">
              <a:prstTxWarp prst="textNoShape">
                <a:avLst/>
              </a:prstTxWarp>
            </a:bodyPr>
            <a:lstStyle/>
            <a:p>
              <a:endParaRPr lang="en-GB" dirty="0">
                <a:solidFill>
                  <a:srgbClr val="32787A"/>
                </a:solidFill>
              </a:endParaRPr>
            </a:p>
          </p:txBody>
        </p:sp>
      </p:grpSp>
      <p:sp>
        <p:nvSpPr>
          <p:cNvPr id="144" name="Columbus">
            <a:extLst>
              <a:ext uri="{FF2B5EF4-FFF2-40B4-BE49-F238E27FC236}">
                <a16:creationId xmlns:a16="http://schemas.microsoft.com/office/drawing/2014/main" id="{7866B689-B7B1-774C-9008-E170144F8E5F}"/>
              </a:ext>
            </a:extLst>
          </p:cNvPr>
          <p:cNvSpPr txBox="1"/>
          <p:nvPr/>
        </p:nvSpPr>
        <p:spPr>
          <a:xfrm>
            <a:off x="6212806" y="2964488"/>
            <a:ext cx="968751" cy="246221"/>
          </a:xfrm>
          <a:prstGeom prst="rect">
            <a:avLst/>
          </a:prstGeom>
          <a:noFill/>
          <a:effectLst/>
        </p:spPr>
        <p:txBody>
          <a:bodyPr wrap="square" rtlCol="0">
            <a:spAutoFit/>
          </a:bodyPr>
          <a:lstStyle/>
          <a:p>
            <a:r>
              <a:rPr lang="en-US" sz="1000" dirty="0">
                <a:solidFill>
                  <a:srgbClr val="FFFFFF"/>
                </a:solidFill>
                <a:latin typeface="Avenir Next" panose="020B0503020202020204" pitchFamily="34" charset="0"/>
                <a:ea typeface="Arial" charset="0"/>
                <a:cs typeface="Arial" charset="0"/>
              </a:rPr>
              <a:t>COLUMBUS</a:t>
            </a:r>
          </a:p>
        </p:txBody>
      </p:sp>
      <p:sp>
        <p:nvSpPr>
          <p:cNvPr id="145" name="Hawaii">
            <a:extLst>
              <a:ext uri="{FF2B5EF4-FFF2-40B4-BE49-F238E27FC236}">
                <a16:creationId xmlns:a16="http://schemas.microsoft.com/office/drawing/2014/main" id="{22F4DC06-479D-5E45-81E6-FC92DB4F8978}"/>
              </a:ext>
            </a:extLst>
          </p:cNvPr>
          <p:cNvSpPr>
            <a:spLocks noEditPoints="1"/>
          </p:cNvSpPr>
          <p:nvPr/>
        </p:nvSpPr>
        <p:spPr bwMode="auto">
          <a:xfrm>
            <a:off x="1042647" y="4724039"/>
            <a:ext cx="2345497" cy="1312478"/>
          </a:xfrm>
          <a:custGeom>
            <a:avLst/>
            <a:gdLst>
              <a:gd name="T0" fmla="*/ 1 w 1313"/>
              <a:gd name="T1" fmla="*/ 1 h 734"/>
              <a:gd name="T2" fmla="*/ 10 w 1313"/>
              <a:gd name="T3" fmla="*/ 17 h 734"/>
              <a:gd name="T4" fmla="*/ 17 w 1313"/>
              <a:gd name="T5" fmla="*/ 3 h 734"/>
              <a:gd name="T6" fmla="*/ 1 w 1313"/>
              <a:gd name="T7" fmla="*/ 1 h 734"/>
              <a:gd name="T8" fmla="*/ 391 w 1313"/>
              <a:gd name="T9" fmla="*/ 194 h 734"/>
              <a:gd name="T10" fmla="*/ 458 w 1313"/>
              <a:gd name="T11" fmla="*/ 217 h 734"/>
              <a:gd name="T12" fmla="*/ 474 w 1313"/>
              <a:gd name="T13" fmla="*/ 150 h 734"/>
              <a:gd name="T14" fmla="*/ 391 w 1313"/>
              <a:gd name="T15" fmla="*/ 194 h 734"/>
              <a:gd name="T16" fmla="*/ 311 w 1313"/>
              <a:gd name="T17" fmla="*/ 233 h 734"/>
              <a:gd name="T18" fmla="*/ 322 w 1313"/>
              <a:gd name="T19" fmla="*/ 242 h 734"/>
              <a:gd name="T20" fmla="*/ 343 w 1313"/>
              <a:gd name="T21" fmla="*/ 219 h 734"/>
              <a:gd name="T22" fmla="*/ 348 w 1313"/>
              <a:gd name="T23" fmla="*/ 196 h 734"/>
              <a:gd name="T24" fmla="*/ 311 w 1313"/>
              <a:gd name="T25" fmla="*/ 233 h 734"/>
              <a:gd name="T26" fmla="*/ 766 w 1313"/>
              <a:gd name="T27" fmla="*/ 276 h 734"/>
              <a:gd name="T28" fmla="*/ 752 w 1313"/>
              <a:gd name="T29" fmla="*/ 281 h 734"/>
              <a:gd name="T30" fmla="*/ 745 w 1313"/>
              <a:gd name="T31" fmla="*/ 260 h 734"/>
              <a:gd name="T32" fmla="*/ 715 w 1313"/>
              <a:gd name="T33" fmla="*/ 230 h 734"/>
              <a:gd name="T34" fmla="*/ 690 w 1313"/>
              <a:gd name="T35" fmla="*/ 256 h 734"/>
              <a:gd name="T36" fmla="*/ 662 w 1313"/>
              <a:gd name="T37" fmla="*/ 263 h 734"/>
              <a:gd name="T38" fmla="*/ 697 w 1313"/>
              <a:gd name="T39" fmla="*/ 313 h 734"/>
              <a:gd name="T40" fmla="*/ 754 w 1313"/>
              <a:gd name="T41" fmla="*/ 318 h 734"/>
              <a:gd name="T42" fmla="*/ 782 w 1313"/>
              <a:gd name="T43" fmla="*/ 304 h 734"/>
              <a:gd name="T44" fmla="*/ 766 w 1313"/>
              <a:gd name="T45" fmla="*/ 276 h 734"/>
              <a:gd name="T46" fmla="*/ 899 w 1313"/>
              <a:gd name="T47" fmla="*/ 313 h 734"/>
              <a:gd name="T48" fmla="*/ 848 w 1313"/>
              <a:gd name="T49" fmla="*/ 315 h 734"/>
              <a:gd name="T50" fmla="*/ 842 w 1313"/>
              <a:gd name="T51" fmla="*/ 341 h 734"/>
              <a:gd name="T52" fmla="*/ 950 w 1313"/>
              <a:gd name="T53" fmla="*/ 320 h 734"/>
              <a:gd name="T54" fmla="*/ 899 w 1313"/>
              <a:gd name="T55" fmla="*/ 313 h 734"/>
              <a:gd name="T56" fmla="*/ 996 w 1313"/>
              <a:gd name="T57" fmla="*/ 366 h 734"/>
              <a:gd name="T58" fmla="*/ 952 w 1313"/>
              <a:gd name="T59" fmla="*/ 366 h 734"/>
              <a:gd name="T60" fmla="*/ 993 w 1313"/>
              <a:gd name="T61" fmla="*/ 389 h 734"/>
              <a:gd name="T62" fmla="*/ 1002 w 1313"/>
              <a:gd name="T63" fmla="*/ 426 h 734"/>
              <a:gd name="T64" fmla="*/ 1012 w 1313"/>
              <a:gd name="T65" fmla="*/ 430 h 734"/>
              <a:gd name="T66" fmla="*/ 1085 w 1313"/>
              <a:gd name="T67" fmla="*/ 384 h 734"/>
              <a:gd name="T68" fmla="*/ 996 w 1313"/>
              <a:gd name="T69" fmla="*/ 366 h 734"/>
              <a:gd name="T70" fmla="*/ 888 w 1313"/>
              <a:gd name="T71" fmla="*/ 375 h 734"/>
              <a:gd name="T72" fmla="*/ 906 w 1313"/>
              <a:gd name="T73" fmla="*/ 407 h 734"/>
              <a:gd name="T74" fmla="*/ 888 w 1313"/>
              <a:gd name="T75" fmla="*/ 375 h 734"/>
              <a:gd name="T76" fmla="*/ 986 w 1313"/>
              <a:gd name="T77" fmla="*/ 426 h 734"/>
              <a:gd name="T78" fmla="*/ 956 w 1313"/>
              <a:gd name="T79" fmla="*/ 444 h 734"/>
              <a:gd name="T80" fmla="*/ 989 w 1313"/>
              <a:gd name="T81" fmla="*/ 442 h 734"/>
              <a:gd name="T82" fmla="*/ 986 w 1313"/>
              <a:gd name="T83" fmla="*/ 426 h 734"/>
              <a:gd name="T84" fmla="*/ 1276 w 1313"/>
              <a:gd name="T85" fmla="*/ 566 h 734"/>
              <a:gd name="T86" fmla="*/ 1260 w 1313"/>
              <a:gd name="T87" fmla="*/ 566 h 734"/>
              <a:gd name="T88" fmla="*/ 1260 w 1313"/>
              <a:gd name="T89" fmla="*/ 545 h 734"/>
              <a:gd name="T90" fmla="*/ 1161 w 1313"/>
              <a:gd name="T91" fmla="*/ 502 h 734"/>
              <a:gd name="T92" fmla="*/ 1108 w 1313"/>
              <a:gd name="T93" fmla="*/ 479 h 734"/>
              <a:gd name="T94" fmla="*/ 1104 w 1313"/>
              <a:gd name="T95" fmla="*/ 481 h 734"/>
              <a:gd name="T96" fmla="*/ 1120 w 1313"/>
              <a:gd name="T97" fmla="*/ 531 h 734"/>
              <a:gd name="T98" fmla="*/ 1081 w 1313"/>
              <a:gd name="T99" fmla="*/ 584 h 734"/>
              <a:gd name="T100" fmla="*/ 1104 w 1313"/>
              <a:gd name="T101" fmla="*/ 628 h 734"/>
              <a:gd name="T102" fmla="*/ 1120 w 1313"/>
              <a:gd name="T103" fmla="*/ 658 h 734"/>
              <a:gd name="T104" fmla="*/ 1115 w 1313"/>
              <a:gd name="T105" fmla="*/ 697 h 734"/>
              <a:gd name="T106" fmla="*/ 1166 w 1313"/>
              <a:gd name="T107" fmla="*/ 734 h 734"/>
              <a:gd name="T108" fmla="*/ 1186 w 1313"/>
              <a:gd name="T109" fmla="*/ 697 h 734"/>
              <a:gd name="T110" fmla="*/ 1234 w 1313"/>
              <a:gd name="T111" fmla="*/ 660 h 734"/>
              <a:gd name="T112" fmla="*/ 1313 w 1313"/>
              <a:gd name="T113" fmla="*/ 605 h 734"/>
              <a:gd name="T114" fmla="*/ 1276 w 1313"/>
              <a:gd name="T115" fmla="*/ 566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313" h="734">
                <a:moveTo>
                  <a:pt x="1" y="1"/>
                </a:moveTo>
                <a:cubicBezTo>
                  <a:pt x="0" y="10"/>
                  <a:pt x="2" y="17"/>
                  <a:pt x="10" y="17"/>
                </a:cubicBezTo>
                <a:cubicBezTo>
                  <a:pt x="15" y="15"/>
                  <a:pt x="18" y="11"/>
                  <a:pt x="17" y="3"/>
                </a:cubicBezTo>
                <a:cubicBezTo>
                  <a:pt x="9" y="5"/>
                  <a:pt x="8" y="0"/>
                  <a:pt x="1" y="1"/>
                </a:cubicBezTo>
                <a:close/>
                <a:moveTo>
                  <a:pt x="391" y="194"/>
                </a:moveTo>
                <a:cubicBezTo>
                  <a:pt x="411" y="205"/>
                  <a:pt x="431" y="219"/>
                  <a:pt x="458" y="217"/>
                </a:cubicBezTo>
                <a:cubicBezTo>
                  <a:pt x="477" y="204"/>
                  <a:pt x="485" y="172"/>
                  <a:pt x="474" y="150"/>
                </a:cubicBezTo>
                <a:cubicBezTo>
                  <a:pt x="432" y="142"/>
                  <a:pt x="396" y="153"/>
                  <a:pt x="391" y="194"/>
                </a:cubicBezTo>
                <a:close/>
                <a:moveTo>
                  <a:pt x="311" y="233"/>
                </a:moveTo>
                <a:cubicBezTo>
                  <a:pt x="314" y="237"/>
                  <a:pt x="316" y="242"/>
                  <a:pt x="322" y="242"/>
                </a:cubicBezTo>
                <a:cubicBezTo>
                  <a:pt x="324" y="229"/>
                  <a:pt x="332" y="222"/>
                  <a:pt x="343" y="219"/>
                </a:cubicBezTo>
                <a:cubicBezTo>
                  <a:pt x="340" y="207"/>
                  <a:pt x="348" y="205"/>
                  <a:pt x="348" y="196"/>
                </a:cubicBezTo>
                <a:cubicBezTo>
                  <a:pt x="329" y="202"/>
                  <a:pt x="315" y="212"/>
                  <a:pt x="311" y="233"/>
                </a:cubicBezTo>
                <a:close/>
                <a:moveTo>
                  <a:pt x="766" y="276"/>
                </a:moveTo>
                <a:cubicBezTo>
                  <a:pt x="758" y="275"/>
                  <a:pt x="754" y="277"/>
                  <a:pt x="752" y="281"/>
                </a:cubicBezTo>
                <a:cubicBezTo>
                  <a:pt x="742" y="276"/>
                  <a:pt x="744" y="273"/>
                  <a:pt x="745" y="260"/>
                </a:cubicBezTo>
                <a:cubicBezTo>
                  <a:pt x="730" y="256"/>
                  <a:pt x="731" y="235"/>
                  <a:pt x="715" y="230"/>
                </a:cubicBezTo>
                <a:cubicBezTo>
                  <a:pt x="702" y="234"/>
                  <a:pt x="699" y="248"/>
                  <a:pt x="690" y="256"/>
                </a:cubicBezTo>
                <a:cubicBezTo>
                  <a:pt x="679" y="256"/>
                  <a:pt x="667" y="255"/>
                  <a:pt x="662" y="263"/>
                </a:cubicBezTo>
                <a:cubicBezTo>
                  <a:pt x="680" y="282"/>
                  <a:pt x="683" y="289"/>
                  <a:pt x="697" y="313"/>
                </a:cubicBezTo>
                <a:cubicBezTo>
                  <a:pt x="720" y="309"/>
                  <a:pt x="737" y="306"/>
                  <a:pt x="754" y="318"/>
                </a:cubicBezTo>
                <a:cubicBezTo>
                  <a:pt x="764" y="310"/>
                  <a:pt x="778" y="319"/>
                  <a:pt x="782" y="304"/>
                </a:cubicBezTo>
                <a:cubicBezTo>
                  <a:pt x="772" y="299"/>
                  <a:pt x="762" y="287"/>
                  <a:pt x="766" y="276"/>
                </a:cubicBezTo>
                <a:close/>
                <a:moveTo>
                  <a:pt x="899" y="313"/>
                </a:moveTo>
                <a:cubicBezTo>
                  <a:pt x="894" y="326"/>
                  <a:pt x="864" y="314"/>
                  <a:pt x="848" y="315"/>
                </a:cubicBezTo>
                <a:cubicBezTo>
                  <a:pt x="855" y="327"/>
                  <a:pt x="839" y="327"/>
                  <a:pt x="842" y="341"/>
                </a:cubicBezTo>
                <a:cubicBezTo>
                  <a:pt x="883" y="332"/>
                  <a:pt x="936" y="365"/>
                  <a:pt x="950" y="320"/>
                </a:cubicBezTo>
                <a:cubicBezTo>
                  <a:pt x="927" y="314"/>
                  <a:pt x="913" y="329"/>
                  <a:pt x="899" y="313"/>
                </a:cubicBezTo>
                <a:close/>
                <a:moveTo>
                  <a:pt x="996" y="366"/>
                </a:moveTo>
                <a:cubicBezTo>
                  <a:pt x="985" y="342"/>
                  <a:pt x="950" y="336"/>
                  <a:pt x="952" y="366"/>
                </a:cubicBezTo>
                <a:cubicBezTo>
                  <a:pt x="953" y="382"/>
                  <a:pt x="976" y="399"/>
                  <a:pt x="993" y="389"/>
                </a:cubicBezTo>
                <a:cubicBezTo>
                  <a:pt x="1000" y="397"/>
                  <a:pt x="999" y="414"/>
                  <a:pt x="1002" y="426"/>
                </a:cubicBezTo>
                <a:cubicBezTo>
                  <a:pt x="1007" y="426"/>
                  <a:pt x="1010" y="427"/>
                  <a:pt x="1012" y="430"/>
                </a:cubicBezTo>
                <a:cubicBezTo>
                  <a:pt x="1040" y="416"/>
                  <a:pt x="1081" y="425"/>
                  <a:pt x="1085" y="384"/>
                </a:cubicBezTo>
                <a:cubicBezTo>
                  <a:pt x="1052" y="374"/>
                  <a:pt x="1028" y="340"/>
                  <a:pt x="996" y="366"/>
                </a:cubicBezTo>
                <a:close/>
                <a:moveTo>
                  <a:pt x="888" y="375"/>
                </a:moveTo>
                <a:cubicBezTo>
                  <a:pt x="896" y="383"/>
                  <a:pt x="903" y="393"/>
                  <a:pt x="906" y="407"/>
                </a:cubicBezTo>
                <a:cubicBezTo>
                  <a:pt x="966" y="409"/>
                  <a:pt x="914" y="342"/>
                  <a:pt x="888" y="375"/>
                </a:cubicBezTo>
                <a:close/>
                <a:moveTo>
                  <a:pt x="986" y="426"/>
                </a:moveTo>
                <a:cubicBezTo>
                  <a:pt x="974" y="421"/>
                  <a:pt x="959" y="431"/>
                  <a:pt x="956" y="444"/>
                </a:cubicBezTo>
                <a:cubicBezTo>
                  <a:pt x="965" y="449"/>
                  <a:pt x="979" y="443"/>
                  <a:pt x="989" y="442"/>
                </a:cubicBezTo>
                <a:cubicBezTo>
                  <a:pt x="985" y="435"/>
                  <a:pt x="989" y="430"/>
                  <a:pt x="986" y="426"/>
                </a:cubicBezTo>
                <a:close/>
                <a:moveTo>
                  <a:pt x="1276" y="566"/>
                </a:moveTo>
                <a:cubicBezTo>
                  <a:pt x="1269" y="563"/>
                  <a:pt x="1262" y="572"/>
                  <a:pt x="1260" y="566"/>
                </a:cubicBezTo>
                <a:cubicBezTo>
                  <a:pt x="1259" y="558"/>
                  <a:pt x="1256" y="553"/>
                  <a:pt x="1260" y="545"/>
                </a:cubicBezTo>
                <a:cubicBezTo>
                  <a:pt x="1235" y="524"/>
                  <a:pt x="1200" y="501"/>
                  <a:pt x="1161" y="502"/>
                </a:cubicBezTo>
                <a:cubicBezTo>
                  <a:pt x="1145" y="493"/>
                  <a:pt x="1129" y="474"/>
                  <a:pt x="1108" y="479"/>
                </a:cubicBezTo>
                <a:cubicBezTo>
                  <a:pt x="1106" y="479"/>
                  <a:pt x="1105" y="480"/>
                  <a:pt x="1104" y="481"/>
                </a:cubicBezTo>
                <a:cubicBezTo>
                  <a:pt x="1099" y="508"/>
                  <a:pt x="1116" y="513"/>
                  <a:pt x="1120" y="531"/>
                </a:cubicBezTo>
                <a:cubicBezTo>
                  <a:pt x="1109" y="551"/>
                  <a:pt x="1088" y="561"/>
                  <a:pt x="1081" y="584"/>
                </a:cubicBezTo>
                <a:cubicBezTo>
                  <a:pt x="1094" y="595"/>
                  <a:pt x="1097" y="612"/>
                  <a:pt x="1104" y="628"/>
                </a:cubicBezTo>
                <a:cubicBezTo>
                  <a:pt x="1108" y="638"/>
                  <a:pt x="1118" y="645"/>
                  <a:pt x="1120" y="658"/>
                </a:cubicBezTo>
                <a:cubicBezTo>
                  <a:pt x="1121" y="670"/>
                  <a:pt x="1112" y="685"/>
                  <a:pt x="1115" y="697"/>
                </a:cubicBezTo>
                <a:cubicBezTo>
                  <a:pt x="1121" y="723"/>
                  <a:pt x="1151" y="715"/>
                  <a:pt x="1166" y="734"/>
                </a:cubicBezTo>
                <a:cubicBezTo>
                  <a:pt x="1177" y="725"/>
                  <a:pt x="1185" y="715"/>
                  <a:pt x="1186" y="697"/>
                </a:cubicBezTo>
                <a:cubicBezTo>
                  <a:pt x="1204" y="686"/>
                  <a:pt x="1217" y="671"/>
                  <a:pt x="1234" y="660"/>
                </a:cubicBezTo>
                <a:cubicBezTo>
                  <a:pt x="1270" y="659"/>
                  <a:pt x="1300" y="636"/>
                  <a:pt x="1313" y="605"/>
                </a:cubicBezTo>
                <a:cubicBezTo>
                  <a:pt x="1295" y="597"/>
                  <a:pt x="1279" y="588"/>
                  <a:pt x="1276" y="566"/>
                </a:cubicBezTo>
                <a:close/>
              </a:path>
            </a:pathLst>
          </a:custGeom>
          <a:solidFill>
            <a:srgbClr val="1E497C"/>
          </a:solidFill>
          <a:ln w="6350" cap="flat" cmpd="sng" algn="ctr">
            <a:solidFill>
              <a:srgbClr val="FFFFFF">
                <a:alpha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pic>
        <p:nvPicPr>
          <p:cNvPr id="146" name="Tri-Illinois">
            <a:extLst>
              <a:ext uri="{FF2B5EF4-FFF2-40B4-BE49-F238E27FC236}">
                <a16:creationId xmlns:a16="http://schemas.microsoft.com/office/drawing/2014/main" id="{730A62FC-FF7E-834C-99F5-E93EF657564C}"/>
              </a:ext>
            </a:extLst>
          </p:cNvPr>
          <p:cNvPicPr>
            <a:picLocks noChangeAspect="1"/>
          </p:cNvPicPr>
          <p:nvPr/>
        </p:nvPicPr>
        <p:blipFill>
          <a:blip r:embed="rId3"/>
          <a:srcRect/>
          <a:stretch/>
        </p:blipFill>
        <p:spPr>
          <a:xfrm>
            <a:off x="5573673" y="2656926"/>
            <a:ext cx="91440" cy="91440"/>
          </a:xfrm>
          <a:prstGeom prst="rect">
            <a:avLst/>
          </a:prstGeom>
        </p:spPr>
      </p:pic>
      <p:pic>
        <p:nvPicPr>
          <p:cNvPr id="147" name="NBRU DOT">
            <a:extLst>
              <a:ext uri="{FF2B5EF4-FFF2-40B4-BE49-F238E27FC236}">
                <a16:creationId xmlns:a16="http://schemas.microsoft.com/office/drawing/2014/main" id="{CDA0A40F-703B-AE4D-947C-BF3EBE45FD2E}"/>
              </a:ext>
            </a:extLst>
          </p:cNvPr>
          <p:cNvPicPr>
            <a:picLocks noChangeAspect="1"/>
          </p:cNvPicPr>
          <p:nvPr/>
        </p:nvPicPr>
        <p:blipFill>
          <a:blip r:embed="rId3"/>
          <a:srcRect/>
          <a:stretch/>
        </p:blipFill>
        <p:spPr>
          <a:xfrm>
            <a:off x="7410857" y="3004777"/>
            <a:ext cx="91440" cy="91440"/>
          </a:xfrm>
          <a:prstGeom prst="rect">
            <a:avLst/>
          </a:prstGeom>
        </p:spPr>
      </p:pic>
      <p:pic>
        <p:nvPicPr>
          <p:cNvPr id="148" name="STL DOT">
            <a:extLst>
              <a:ext uri="{FF2B5EF4-FFF2-40B4-BE49-F238E27FC236}">
                <a16:creationId xmlns:a16="http://schemas.microsoft.com/office/drawing/2014/main" id="{FE1D860C-4F96-0740-9944-7FD68E5E06DD}"/>
              </a:ext>
            </a:extLst>
          </p:cNvPr>
          <p:cNvPicPr>
            <a:picLocks noChangeAspect="1"/>
          </p:cNvPicPr>
          <p:nvPr/>
        </p:nvPicPr>
        <p:blipFill>
          <a:blip r:embed="rId3"/>
          <a:srcRect/>
          <a:stretch/>
        </p:blipFill>
        <p:spPr>
          <a:xfrm>
            <a:off x="5275981" y="3240263"/>
            <a:ext cx="91440" cy="91440"/>
          </a:xfrm>
          <a:prstGeom prst="rect">
            <a:avLst/>
          </a:prstGeom>
        </p:spPr>
      </p:pic>
      <p:pic>
        <p:nvPicPr>
          <p:cNvPr id="149" name="INDY DOT">
            <a:extLst>
              <a:ext uri="{FF2B5EF4-FFF2-40B4-BE49-F238E27FC236}">
                <a16:creationId xmlns:a16="http://schemas.microsoft.com/office/drawing/2014/main" id="{B5C9572D-E2DB-1947-B9DC-5CF3B5E828D0}"/>
              </a:ext>
            </a:extLst>
          </p:cNvPr>
          <p:cNvPicPr>
            <a:picLocks noChangeAspect="1"/>
          </p:cNvPicPr>
          <p:nvPr/>
        </p:nvPicPr>
        <p:blipFill>
          <a:blip r:embed="rId3"/>
          <a:srcRect/>
          <a:stretch/>
        </p:blipFill>
        <p:spPr>
          <a:xfrm>
            <a:off x="5818303" y="2995063"/>
            <a:ext cx="91440" cy="91440"/>
          </a:xfrm>
          <a:prstGeom prst="rect">
            <a:avLst/>
          </a:prstGeom>
        </p:spPr>
      </p:pic>
      <p:pic>
        <p:nvPicPr>
          <p:cNvPr id="150" name="COL DOT">
            <a:extLst>
              <a:ext uri="{FF2B5EF4-FFF2-40B4-BE49-F238E27FC236}">
                <a16:creationId xmlns:a16="http://schemas.microsoft.com/office/drawing/2014/main" id="{3243890B-D76E-ED47-A128-DD0C3489C4E6}"/>
              </a:ext>
            </a:extLst>
          </p:cNvPr>
          <p:cNvPicPr>
            <a:picLocks noChangeAspect="1"/>
          </p:cNvPicPr>
          <p:nvPr/>
        </p:nvPicPr>
        <p:blipFill>
          <a:blip r:embed="rId3"/>
          <a:srcRect/>
          <a:stretch/>
        </p:blipFill>
        <p:spPr>
          <a:xfrm>
            <a:off x="6190479" y="3033206"/>
            <a:ext cx="91440" cy="91440"/>
          </a:xfrm>
          <a:prstGeom prst="rect">
            <a:avLst/>
          </a:prstGeom>
        </p:spPr>
      </p:pic>
      <p:pic>
        <p:nvPicPr>
          <p:cNvPr id="151" name="CLE DOT">
            <a:extLst>
              <a:ext uri="{FF2B5EF4-FFF2-40B4-BE49-F238E27FC236}">
                <a16:creationId xmlns:a16="http://schemas.microsoft.com/office/drawing/2014/main" id="{58E8754C-F7C9-C54A-9553-2A57D450D924}"/>
              </a:ext>
            </a:extLst>
          </p:cNvPr>
          <p:cNvPicPr>
            <a:picLocks noChangeAspect="1"/>
          </p:cNvPicPr>
          <p:nvPr/>
        </p:nvPicPr>
        <p:blipFill>
          <a:blip r:embed="rId3"/>
          <a:srcRect/>
          <a:stretch/>
        </p:blipFill>
        <p:spPr>
          <a:xfrm>
            <a:off x="6577768" y="2879684"/>
            <a:ext cx="91440" cy="91440"/>
          </a:xfrm>
          <a:prstGeom prst="rect">
            <a:avLst/>
          </a:prstGeom>
        </p:spPr>
      </p:pic>
      <p:pic>
        <p:nvPicPr>
          <p:cNvPr id="152" name="TYS DOT">
            <a:extLst>
              <a:ext uri="{FF2B5EF4-FFF2-40B4-BE49-F238E27FC236}">
                <a16:creationId xmlns:a16="http://schemas.microsoft.com/office/drawing/2014/main" id="{0930857C-DE2B-C947-922F-580463261A22}"/>
              </a:ext>
            </a:extLst>
          </p:cNvPr>
          <p:cNvPicPr>
            <a:picLocks noChangeAspect="1"/>
          </p:cNvPicPr>
          <p:nvPr/>
        </p:nvPicPr>
        <p:blipFill>
          <a:blip r:embed="rId3"/>
          <a:srcRect/>
          <a:stretch/>
        </p:blipFill>
        <p:spPr>
          <a:xfrm>
            <a:off x="6973601" y="3282141"/>
            <a:ext cx="91440" cy="91440"/>
          </a:xfrm>
          <a:prstGeom prst="rect">
            <a:avLst/>
          </a:prstGeom>
        </p:spPr>
      </p:pic>
      <p:pic>
        <p:nvPicPr>
          <p:cNvPr id="153" name="ATL DOT">
            <a:extLst>
              <a:ext uri="{FF2B5EF4-FFF2-40B4-BE49-F238E27FC236}">
                <a16:creationId xmlns:a16="http://schemas.microsoft.com/office/drawing/2014/main" id="{FFDA5D06-98A7-0143-9C6B-50F7F94D2347}"/>
              </a:ext>
            </a:extLst>
          </p:cNvPr>
          <p:cNvPicPr>
            <a:picLocks noChangeAspect="1"/>
          </p:cNvPicPr>
          <p:nvPr/>
        </p:nvPicPr>
        <p:blipFill>
          <a:blip r:embed="rId3"/>
          <a:srcRect/>
          <a:stretch/>
        </p:blipFill>
        <p:spPr>
          <a:xfrm>
            <a:off x="6077729" y="3974635"/>
            <a:ext cx="91440" cy="91440"/>
          </a:xfrm>
          <a:prstGeom prst="rect">
            <a:avLst/>
          </a:prstGeom>
        </p:spPr>
      </p:pic>
      <p:pic>
        <p:nvPicPr>
          <p:cNvPr id="154" name="JAX DOT">
            <a:extLst>
              <a:ext uri="{FF2B5EF4-FFF2-40B4-BE49-F238E27FC236}">
                <a16:creationId xmlns:a16="http://schemas.microsoft.com/office/drawing/2014/main" id="{8D00E8E0-C838-A947-883D-704DE3F3980C}"/>
              </a:ext>
            </a:extLst>
          </p:cNvPr>
          <p:cNvPicPr>
            <a:picLocks noChangeAspect="1"/>
          </p:cNvPicPr>
          <p:nvPr/>
        </p:nvPicPr>
        <p:blipFill>
          <a:blip r:embed="rId3"/>
          <a:srcRect/>
          <a:stretch/>
        </p:blipFill>
        <p:spPr>
          <a:xfrm>
            <a:off x="6472615" y="4651421"/>
            <a:ext cx="91440" cy="91440"/>
          </a:xfrm>
          <a:prstGeom prst="rect">
            <a:avLst/>
          </a:prstGeom>
        </p:spPr>
      </p:pic>
      <p:pic>
        <p:nvPicPr>
          <p:cNvPr id="155" name="MIR DOT">
            <a:extLst>
              <a:ext uri="{FF2B5EF4-FFF2-40B4-BE49-F238E27FC236}">
                <a16:creationId xmlns:a16="http://schemas.microsoft.com/office/drawing/2014/main" id="{0A38FF47-51DB-3846-BFA5-7B854A32AC3F}"/>
              </a:ext>
            </a:extLst>
          </p:cNvPr>
          <p:cNvPicPr>
            <a:picLocks noChangeAspect="1"/>
          </p:cNvPicPr>
          <p:nvPr/>
        </p:nvPicPr>
        <p:blipFill>
          <a:blip r:embed="rId3"/>
          <a:srcRect/>
          <a:stretch/>
        </p:blipFill>
        <p:spPr>
          <a:xfrm>
            <a:off x="6610145" y="5105198"/>
            <a:ext cx="91440" cy="91440"/>
          </a:xfrm>
          <a:prstGeom prst="rect">
            <a:avLst/>
          </a:prstGeom>
        </p:spPr>
      </p:pic>
      <p:pic>
        <p:nvPicPr>
          <p:cNvPr id="156" name="TROY DOT">
            <a:extLst>
              <a:ext uri="{FF2B5EF4-FFF2-40B4-BE49-F238E27FC236}">
                <a16:creationId xmlns:a16="http://schemas.microsoft.com/office/drawing/2014/main" id="{CDA9F79A-5B95-6241-B164-541CB1EF3FCA}"/>
              </a:ext>
            </a:extLst>
          </p:cNvPr>
          <p:cNvPicPr>
            <a:picLocks noChangeAspect="1"/>
          </p:cNvPicPr>
          <p:nvPr/>
        </p:nvPicPr>
        <p:blipFill>
          <a:blip r:embed="rId3"/>
          <a:srcRect/>
          <a:stretch/>
        </p:blipFill>
        <p:spPr>
          <a:xfrm>
            <a:off x="6164944" y="2587272"/>
            <a:ext cx="91440" cy="91440"/>
          </a:xfrm>
          <a:prstGeom prst="rect">
            <a:avLst/>
          </a:prstGeom>
        </p:spPr>
      </p:pic>
      <p:pic>
        <p:nvPicPr>
          <p:cNvPr id="157" name="LAS DOT">
            <a:extLst>
              <a:ext uri="{FF2B5EF4-FFF2-40B4-BE49-F238E27FC236}">
                <a16:creationId xmlns:a16="http://schemas.microsoft.com/office/drawing/2014/main" id="{CFAF49F0-CF92-084D-B5D8-D02B4CA6CB07}"/>
              </a:ext>
            </a:extLst>
          </p:cNvPr>
          <p:cNvPicPr>
            <a:picLocks noChangeAspect="1"/>
          </p:cNvPicPr>
          <p:nvPr/>
        </p:nvPicPr>
        <p:blipFill>
          <a:blip r:embed="rId3"/>
          <a:srcRect/>
          <a:stretch/>
        </p:blipFill>
        <p:spPr>
          <a:xfrm>
            <a:off x="2134792" y="3418066"/>
            <a:ext cx="91440" cy="91440"/>
          </a:xfrm>
          <a:prstGeom prst="rect">
            <a:avLst/>
          </a:prstGeom>
        </p:spPr>
      </p:pic>
      <p:pic>
        <p:nvPicPr>
          <p:cNvPr id="158" name="PHX DOT">
            <a:extLst>
              <a:ext uri="{FF2B5EF4-FFF2-40B4-BE49-F238E27FC236}">
                <a16:creationId xmlns:a16="http://schemas.microsoft.com/office/drawing/2014/main" id="{74D1326D-C404-5D4C-A34D-EBEA64C4CCDE}"/>
              </a:ext>
            </a:extLst>
          </p:cNvPr>
          <p:cNvPicPr>
            <a:picLocks noChangeAspect="1"/>
          </p:cNvPicPr>
          <p:nvPr/>
        </p:nvPicPr>
        <p:blipFill>
          <a:blip r:embed="rId3"/>
          <a:srcRect/>
          <a:stretch/>
        </p:blipFill>
        <p:spPr>
          <a:xfrm>
            <a:off x="2703408" y="4116331"/>
            <a:ext cx="91440" cy="91440"/>
          </a:xfrm>
          <a:prstGeom prst="rect">
            <a:avLst/>
          </a:prstGeom>
        </p:spPr>
      </p:pic>
      <p:pic>
        <p:nvPicPr>
          <p:cNvPr id="159" name="CHAR DOT">
            <a:extLst>
              <a:ext uri="{FF2B5EF4-FFF2-40B4-BE49-F238E27FC236}">
                <a16:creationId xmlns:a16="http://schemas.microsoft.com/office/drawing/2014/main" id="{0F83DF73-217D-1E4F-8CA4-8FB875CA8E36}"/>
              </a:ext>
            </a:extLst>
          </p:cNvPr>
          <p:cNvPicPr>
            <a:picLocks noChangeAspect="1"/>
          </p:cNvPicPr>
          <p:nvPr/>
        </p:nvPicPr>
        <p:blipFill>
          <a:blip r:embed="rId3"/>
          <a:srcRect/>
          <a:stretch/>
        </p:blipFill>
        <p:spPr>
          <a:xfrm>
            <a:off x="6364493" y="3704585"/>
            <a:ext cx="91440" cy="91440"/>
          </a:xfrm>
          <a:prstGeom prst="rect">
            <a:avLst/>
          </a:prstGeom>
        </p:spPr>
      </p:pic>
      <p:sp>
        <p:nvSpPr>
          <p:cNvPr id="160" name="Freeform 31">
            <a:extLst>
              <a:ext uri="{FF2B5EF4-FFF2-40B4-BE49-F238E27FC236}">
                <a16:creationId xmlns:a16="http://schemas.microsoft.com/office/drawing/2014/main" id="{C58ADE81-AAB0-C149-9A7E-C72C85D64E90}"/>
              </a:ext>
            </a:extLst>
          </p:cNvPr>
          <p:cNvSpPr>
            <a:spLocks/>
          </p:cNvSpPr>
          <p:nvPr/>
        </p:nvSpPr>
        <p:spPr bwMode="auto">
          <a:xfrm>
            <a:off x="7316234" y="3194319"/>
            <a:ext cx="105996" cy="220334"/>
          </a:xfrm>
          <a:custGeom>
            <a:avLst/>
            <a:gdLst>
              <a:gd name="T0" fmla="*/ 57 w 69"/>
              <a:gd name="T1" fmla="*/ 18 h 140"/>
              <a:gd name="T2" fmla="*/ 47 w 69"/>
              <a:gd name="T3" fmla="*/ 9 h 140"/>
              <a:gd name="T4" fmla="*/ 36 w 69"/>
              <a:gd name="T5" fmla="*/ 0 h 140"/>
              <a:gd name="T6" fmla="*/ 32 w 69"/>
              <a:gd name="T7" fmla="*/ 0 h 140"/>
              <a:gd name="T8" fmla="*/ 31 w 69"/>
              <a:gd name="T9" fmla="*/ 1 h 140"/>
              <a:gd name="T10" fmla="*/ 32 w 69"/>
              <a:gd name="T11" fmla="*/ 1 h 140"/>
              <a:gd name="T12" fmla="*/ 23 w 69"/>
              <a:gd name="T13" fmla="*/ 4 h 140"/>
              <a:gd name="T14" fmla="*/ 23 w 69"/>
              <a:gd name="T15" fmla="*/ 15 h 140"/>
              <a:gd name="T16" fmla="*/ 17 w 69"/>
              <a:gd name="T17" fmla="*/ 24 h 140"/>
              <a:gd name="T18" fmla="*/ 15 w 69"/>
              <a:gd name="T19" fmla="*/ 30 h 140"/>
              <a:gd name="T20" fmla="*/ 14 w 69"/>
              <a:gd name="T21" fmla="*/ 33 h 140"/>
              <a:gd name="T22" fmla="*/ 14 w 69"/>
              <a:gd name="T23" fmla="*/ 33 h 140"/>
              <a:gd name="T24" fmla="*/ 13 w 69"/>
              <a:gd name="T25" fmla="*/ 35 h 140"/>
              <a:gd name="T26" fmla="*/ 16 w 69"/>
              <a:gd name="T27" fmla="*/ 34 h 140"/>
              <a:gd name="T28" fmla="*/ 16 w 69"/>
              <a:gd name="T29" fmla="*/ 34 h 140"/>
              <a:gd name="T30" fmla="*/ 23 w 69"/>
              <a:gd name="T31" fmla="*/ 47 h 140"/>
              <a:gd name="T32" fmla="*/ 23 w 69"/>
              <a:gd name="T33" fmla="*/ 62 h 140"/>
              <a:gd name="T34" fmla="*/ 19 w 69"/>
              <a:gd name="T35" fmla="*/ 68 h 140"/>
              <a:gd name="T36" fmla="*/ 19 w 69"/>
              <a:gd name="T37" fmla="*/ 73 h 140"/>
              <a:gd name="T38" fmla="*/ 19 w 69"/>
              <a:gd name="T39" fmla="*/ 73 h 140"/>
              <a:gd name="T40" fmla="*/ 6 w 69"/>
              <a:gd name="T41" fmla="*/ 85 h 140"/>
              <a:gd name="T42" fmla="*/ 0 w 69"/>
              <a:gd name="T43" fmla="*/ 88 h 140"/>
              <a:gd name="T44" fmla="*/ 0 w 69"/>
              <a:gd name="T45" fmla="*/ 140 h 140"/>
              <a:gd name="T46" fmla="*/ 27 w 69"/>
              <a:gd name="T47" fmla="*/ 140 h 140"/>
              <a:gd name="T48" fmla="*/ 27 w 69"/>
              <a:gd name="T49" fmla="*/ 139 h 140"/>
              <a:gd name="T50" fmla="*/ 27 w 69"/>
              <a:gd name="T51" fmla="*/ 139 h 140"/>
              <a:gd name="T52" fmla="*/ 5 w 69"/>
              <a:gd name="T53" fmla="*/ 96 h 140"/>
              <a:gd name="T54" fmla="*/ 5 w 69"/>
              <a:gd name="T55" fmla="*/ 88 h 140"/>
              <a:gd name="T56" fmla="*/ 17 w 69"/>
              <a:gd name="T57" fmla="*/ 99 h 140"/>
              <a:gd name="T58" fmla="*/ 21 w 69"/>
              <a:gd name="T59" fmla="*/ 103 h 140"/>
              <a:gd name="T60" fmla="*/ 25 w 69"/>
              <a:gd name="T61" fmla="*/ 107 h 140"/>
              <a:gd name="T62" fmla="*/ 33 w 69"/>
              <a:gd name="T63" fmla="*/ 107 h 140"/>
              <a:gd name="T64" fmla="*/ 33 w 69"/>
              <a:gd name="T65" fmla="*/ 115 h 140"/>
              <a:gd name="T66" fmla="*/ 33 w 69"/>
              <a:gd name="T67" fmla="*/ 119 h 140"/>
              <a:gd name="T68" fmla="*/ 52 w 69"/>
              <a:gd name="T69" fmla="*/ 92 h 140"/>
              <a:gd name="T70" fmla="*/ 52 w 69"/>
              <a:gd name="T71" fmla="*/ 88 h 140"/>
              <a:gd name="T72" fmla="*/ 56 w 69"/>
              <a:gd name="T73" fmla="*/ 88 h 140"/>
              <a:gd name="T74" fmla="*/ 60 w 69"/>
              <a:gd name="T75" fmla="*/ 84 h 140"/>
              <a:gd name="T76" fmla="*/ 60 w 69"/>
              <a:gd name="T77" fmla="*/ 72 h 140"/>
              <a:gd name="T78" fmla="*/ 64 w 69"/>
              <a:gd name="T79" fmla="*/ 68 h 140"/>
              <a:gd name="T80" fmla="*/ 68 w 69"/>
              <a:gd name="T81" fmla="*/ 68 h 140"/>
              <a:gd name="T82" fmla="*/ 68 w 69"/>
              <a:gd name="T83" fmla="*/ 57 h 140"/>
              <a:gd name="T84" fmla="*/ 68 w 69"/>
              <a:gd name="T85" fmla="*/ 53 h 140"/>
              <a:gd name="T86" fmla="*/ 64 w 69"/>
              <a:gd name="T87" fmla="*/ 49 h 140"/>
              <a:gd name="T88" fmla="*/ 60 w 69"/>
              <a:gd name="T89" fmla="*/ 45 h 140"/>
              <a:gd name="T90" fmla="*/ 60 w 69"/>
              <a:gd name="T91" fmla="*/ 41 h 140"/>
              <a:gd name="T92" fmla="*/ 69 w 69"/>
              <a:gd name="T93" fmla="*/ 26 h 140"/>
              <a:gd name="T94" fmla="*/ 63 w 69"/>
              <a:gd name="T95" fmla="*/ 18 h 140"/>
              <a:gd name="T96" fmla="*/ 57 w 69"/>
              <a:gd name="T97" fmla="*/ 18 h 140"/>
              <a:gd name="connsiteX0" fmla="*/ 8261 w 10000"/>
              <a:gd name="connsiteY0" fmla="*/ 1286 h 15510"/>
              <a:gd name="connsiteX1" fmla="*/ 6812 w 10000"/>
              <a:gd name="connsiteY1" fmla="*/ 643 h 15510"/>
              <a:gd name="connsiteX2" fmla="*/ 5217 w 10000"/>
              <a:gd name="connsiteY2" fmla="*/ 0 h 15510"/>
              <a:gd name="connsiteX3" fmla="*/ 4638 w 10000"/>
              <a:gd name="connsiteY3" fmla="*/ 0 h 15510"/>
              <a:gd name="connsiteX4" fmla="*/ 4493 w 10000"/>
              <a:gd name="connsiteY4" fmla="*/ 71 h 15510"/>
              <a:gd name="connsiteX5" fmla="*/ 4638 w 10000"/>
              <a:gd name="connsiteY5" fmla="*/ 71 h 15510"/>
              <a:gd name="connsiteX6" fmla="*/ 3333 w 10000"/>
              <a:gd name="connsiteY6" fmla="*/ 286 h 15510"/>
              <a:gd name="connsiteX7" fmla="*/ 3333 w 10000"/>
              <a:gd name="connsiteY7" fmla="*/ 1071 h 15510"/>
              <a:gd name="connsiteX8" fmla="*/ 2464 w 10000"/>
              <a:gd name="connsiteY8" fmla="*/ 1714 h 15510"/>
              <a:gd name="connsiteX9" fmla="*/ 2174 w 10000"/>
              <a:gd name="connsiteY9" fmla="*/ 2143 h 15510"/>
              <a:gd name="connsiteX10" fmla="*/ 2029 w 10000"/>
              <a:gd name="connsiteY10" fmla="*/ 2357 h 15510"/>
              <a:gd name="connsiteX11" fmla="*/ 2029 w 10000"/>
              <a:gd name="connsiteY11" fmla="*/ 2357 h 15510"/>
              <a:gd name="connsiteX12" fmla="*/ 1884 w 10000"/>
              <a:gd name="connsiteY12" fmla="*/ 2500 h 15510"/>
              <a:gd name="connsiteX13" fmla="*/ 2319 w 10000"/>
              <a:gd name="connsiteY13" fmla="*/ 2429 h 15510"/>
              <a:gd name="connsiteX14" fmla="*/ 2319 w 10000"/>
              <a:gd name="connsiteY14" fmla="*/ 2429 h 15510"/>
              <a:gd name="connsiteX15" fmla="*/ 3333 w 10000"/>
              <a:gd name="connsiteY15" fmla="*/ 3357 h 15510"/>
              <a:gd name="connsiteX16" fmla="*/ 3333 w 10000"/>
              <a:gd name="connsiteY16" fmla="*/ 4429 h 15510"/>
              <a:gd name="connsiteX17" fmla="*/ 2754 w 10000"/>
              <a:gd name="connsiteY17" fmla="*/ 4857 h 15510"/>
              <a:gd name="connsiteX18" fmla="*/ 2754 w 10000"/>
              <a:gd name="connsiteY18" fmla="*/ 5214 h 15510"/>
              <a:gd name="connsiteX19" fmla="*/ 2754 w 10000"/>
              <a:gd name="connsiteY19" fmla="*/ 5214 h 15510"/>
              <a:gd name="connsiteX20" fmla="*/ 870 w 10000"/>
              <a:gd name="connsiteY20" fmla="*/ 6071 h 15510"/>
              <a:gd name="connsiteX21" fmla="*/ 0 w 10000"/>
              <a:gd name="connsiteY21" fmla="*/ 6286 h 15510"/>
              <a:gd name="connsiteX22" fmla="*/ 1247 w 10000"/>
              <a:gd name="connsiteY22" fmla="*/ 15510 h 15510"/>
              <a:gd name="connsiteX23" fmla="*/ 3913 w 10000"/>
              <a:gd name="connsiteY23" fmla="*/ 10000 h 15510"/>
              <a:gd name="connsiteX24" fmla="*/ 3913 w 10000"/>
              <a:gd name="connsiteY24" fmla="*/ 9929 h 15510"/>
              <a:gd name="connsiteX25" fmla="*/ 3913 w 10000"/>
              <a:gd name="connsiteY25" fmla="*/ 9929 h 15510"/>
              <a:gd name="connsiteX26" fmla="*/ 725 w 10000"/>
              <a:gd name="connsiteY26" fmla="*/ 6857 h 15510"/>
              <a:gd name="connsiteX27" fmla="*/ 725 w 10000"/>
              <a:gd name="connsiteY27" fmla="*/ 6286 h 15510"/>
              <a:gd name="connsiteX28" fmla="*/ 2464 w 10000"/>
              <a:gd name="connsiteY28" fmla="*/ 7071 h 15510"/>
              <a:gd name="connsiteX29" fmla="*/ 3043 w 10000"/>
              <a:gd name="connsiteY29" fmla="*/ 7357 h 15510"/>
              <a:gd name="connsiteX30" fmla="*/ 3623 w 10000"/>
              <a:gd name="connsiteY30" fmla="*/ 7643 h 15510"/>
              <a:gd name="connsiteX31" fmla="*/ 4783 w 10000"/>
              <a:gd name="connsiteY31" fmla="*/ 7643 h 15510"/>
              <a:gd name="connsiteX32" fmla="*/ 4783 w 10000"/>
              <a:gd name="connsiteY32" fmla="*/ 8214 h 15510"/>
              <a:gd name="connsiteX33" fmla="*/ 4783 w 10000"/>
              <a:gd name="connsiteY33" fmla="*/ 8500 h 15510"/>
              <a:gd name="connsiteX34" fmla="*/ 7536 w 10000"/>
              <a:gd name="connsiteY34" fmla="*/ 6571 h 15510"/>
              <a:gd name="connsiteX35" fmla="*/ 7536 w 10000"/>
              <a:gd name="connsiteY35" fmla="*/ 6286 h 15510"/>
              <a:gd name="connsiteX36" fmla="*/ 8116 w 10000"/>
              <a:gd name="connsiteY36" fmla="*/ 6286 h 15510"/>
              <a:gd name="connsiteX37" fmla="*/ 8696 w 10000"/>
              <a:gd name="connsiteY37" fmla="*/ 6000 h 15510"/>
              <a:gd name="connsiteX38" fmla="*/ 8696 w 10000"/>
              <a:gd name="connsiteY38" fmla="*/ 5143 h 15510"/>
              <a:gd name="connsiteX39" fmla="*/ 9275 w 10000"/>
              <a:gd name="connsiteY39" fmla="*/ 4857 h 15510"/>
              <a:gd name="connsiteX40" fmla="*/ 9855 w 10000"/>
              <a:gd name="connsiteY40" fmla="*/ 4857 h 15510"/>
              <a:gd name="connsiteX41" fmla="*/ 9855 w 10000"/>
              <a:gd name="connsiteY41" fmla="*/ 4071 h 15510"/>
              <a:gd name="connsiteX42" fmla="*/ 9855 w 10000"/>
              <a:gd name="connsiteY42" fmla="*/ 3786 h 15510"/>
              <a:gd name="connsiteX43" fmla="*/ 9275 w 10000"/>
              <a:gd name="connsiteY43" fmla="*/ 3500 h 15510"/>
              <a:gd name="connsiteX44" fmla="*/ 8696 w 10000"/>
              <a:gd name="connsiteY44" fmla="*/ 3214 h 15510"/>
              <a:gd name="connsiteX45" fmla="*/ 8696 w 10000"/>
              <a:gd name="connsiteY45" fmla="*/ 2929 h 15510"/>
              <a:gd name="connsiteX46" fmla="*/ 10000 w 10000"/>
              <a:gd name="connsiteY46" fmla="*/ 1857 h 15510"/>
              <a:gd name="connsiteX47" fmla="*/ 9130 w 10000"/>
              <a:gd name="connsiteY47" fmla="*/ 1286 h 15510"/>
              <a:gd name="connsiteX48" fmla="*/ 8261 w 10000"/>
              <a:gd name="connsiteY48" fmla="*/ 1286 h 15510"/>
              <a:gd name="connsiteX0" fmla="*/ 8676 w 10415"/>
              <a:gd name="connsiteY0" fmla="*/ 1286 h 10816"/>
              <a:gd name="connsiteX1" fmla="*/ 7227 w 10415"/>
              <a:gd name="connsiteY1" fmla="*/ 643 h 10816"/>
              <a:gd name="connsiteX2" fmla="*/ 5632 w 10415"/>
              <a:gd name="connsiteY2" fmla="*/ 0 h 10816"/>
              <a:gd name="connsiteX3" fmla="*/ 5053 w 10415"/>
              <a:gd name="connsiteY3" fmla="*/ 0 h 10816"/>
              <a:gd name="connsiteX4" fmla="*/ 4908 w 10415"/>
              <a:gd name="connsiteY4" fmla="*/ 71 h 10816"/>
              <a:gd name="connsiteX5" fmla="*/ 5053 w 10415"/>
              <a:gd name="connsiteY5" fmla="*/ 71 h 10816"/>
              <a:gd name="connsiteX6" fmla="*/ 3748 w 10415"/>
              <a:gd name="connsiteY6" fmla="*/ 286 h 10816"/>
              <a:gd name="connsiteX7" fmla="*/ 3748 w 10415"/>
              <a:gd name="connsiteY7" fmla="*/ 1071 h 10816"/>
              <a:gd name="connsiteX8" fmla="*/ 2879 w 10415"/>
              <a:gd name="connsiteY8" fmla="*/ 1714 h 10816"/>
              <a:gd name="connsiteX9" fmla="*/ 2589 w 10415"/>
              <a:gd name="connsiteY9" fmla="*/ 2143 h 10816"/>
              <a:gd name="connsiteX10" fmla="*/ 2444 w 10415"/>
              <a:gd name="connsiteY10" fmla="*/ 2357 h 10816"/>
              <a:gd name="connsiteX11" fmla="*/ 2444 w 10415"/>
              <a:gd name="connsiteY11" fmla="*/ 2357 h 10816"/>
              <a:gd name="connsiteX12" fmla="*/ 2299 w 10415"/>
              <a:gd name="connsiteY12" fmla="*/ 2500 h 10816"/>
              <a:gd name="connsiteX13" fmla="*/ 2734 w 10415"/>
              <a:gd name="connsiteY13" fmla="*/ 2429 h 10816"/>
              <a:gd name="connsiteX14" fmla="*/ 2734 w 10415"/>
              <a:gd name="connsiteY14" fmla="*/ 2429 h 10816"/>
              <a:gd name="connsiteX15" fmla="*/ 3748 w 10415"/>
              <a:gd name="connsiteY15" fmla="*/ 3357 h 10816"/>
              <a:gd name="connsiteX16" fmla="*/ 3748 w 10415"/>
              <a:gd name="connsiteY16" fmla="*/ 4429 h 10816"/>
              <a:gd name="connsiteX17" fmla="*/ 3169 w 10415"/>
              <a:gd name="connsiteY17" fmla="*/ 4857 h 10816"/>
              <a:gd name="connsiteX18" fmla="*/ 3169 w 10415"/>
              <a:gd name="connsiteY18" fmla="*/ 5214 h 10816"/>
              <a:gd name="connsiteX19" fmla="*/ 3169 w 10415"/>
              <a:gd name="connsiteY19" fmla="*/ 5214 h 10816"/>
              <a:gd name="connsiteX20" fmla="*/ 1285 w 10415"/>
              <a:gd name="connsiteY20" fmla="*/ 6071 h 10816"/>
              <a:gd name="connsiteX21" fmla="*/ 415 w 10415"/>
              <a:gd name="connsiteY21" fmla="*/ 6286 h 10816"/>
              <a:gd name="connsiteX22" fmla="*/ 0 w 10415"/>
              <a:gd name="connsiteY22" fmla="*/ 10816 h 10816"/>
              <a:gd name="connsiteX23" fmla="*/ 4328 w 10415"/>
              <a:gd name="connsiteY23" fmla="*/ 10000 h 10816"/>
              <a:gd name="connsiteX24" fmla="*/ 4328 w 10415"/>
              <a:gd name="connsiteY24" fmla="*/ 9929 h 10816"/>
              <a:gd name="connsiteX25" fmla="*/ 4328 w 10415"/>
              <a:gd name="connsiteY25" fmla="*/ 9929 h 10816"/>
              <a:gd name="connsiteX26" fmla="*/ 1140 w 10415"/>
              <a:gd name="connsiteY26" fmla="*/ 6857 h 10816"/>
              <a:gd name="connsiteX27" fmla="*/ 1140 w 10415"/>
              <a:gd name="connsiteY27" fmla="*/ 6286 h 10816"/>
              <a:gd name="connsiteX28" fmla="*/ 2879 w 10415"/>
              <a:gd name="connsiteY28" fmla="*/ 7071 h 10816"/>
              <a:gd name="connsiteX29" fmla="*/ 3458 w 10415"/>
              <a:gd name="connsiteY29" fmla="*/ 7357 h 10816"/>
              <a:gd name="connsiteX30" fmla="*/ 4038 w 10415"/>
              <a:gd name="connsiteY30" fmla="*/ 7643 h 10816"/>
              <a:gd name="connsiteX31" fmla="*/ 5198 w 10415"/>
              <a:gd name="connsiteY31" fmla="*/ 7643 h 10816"/>
              <a:gd name="connsiteX32" fmla="*/ 5198 w 10415"/>
              <a:gd name="connsiteY32" fmla="*/ 8214 h 10816"/>
              <a:gd name="connsiteX33" fmla="*/ 5198 w 10415"/>
              <a:gd name="connsiteY33" fmla="*/ 8500 h 10816"/>
              <a:gd name="connsiteX34" fmla="*/ 7951 w 10415"/>
              <a:gd name="connsiteY34" fmla="*/ 6571 h 10816"/>
              <a:gd name="connsiteX35" fmla="*/ 7951 w 10415"/>
              <a:gd name="connsiteY35" fmla="*/ 6286 h 10816"/>
              <a:gd name="connsiteX36" fmla="*/ 8531 w 10415"/>
              <a:gd name="connsiteY36" fmla="*/ 6286 h 10816"/>
              <a:gd name="connsiteX37" fmla="*/ 9111 w 10415"/>
              <a:gd name="connsiteY37" fmla="*/ 6000 h 10816"/>
              <a:gd name="connsiteX38" fmla="*/ 9111 w 10415"/>
              <a:gd name="connsiteY38" fmla="*/ 5143 h 10816"/>
              <a:gd name="connsiteX39" fmla="*/ 9690 w 10415"/>
              <a:gd name="connsiteY39" fmla="*/ 4857 h 10816"/>
              <a:gd name="connsiteX40" fmla="*/ 10270 w 10415"/>
              <a:gd name="connsiteY40" fmla="*/ 4857 h 10816"/>
              <a:gd name="connsiteX41" fmla="*/ 10270 w 10415"/>
              <a:gd name="connsiteY41" fmla="*/ 4071 h 10816"/>
              <a:gd name="connsiteX42" fmla="*/ 10270 w 10415"/>
              <a:gd name="connsiteY42" fmla="*/ 3786 h 10816"/>
              <a:gd name="connsiteX43" fmla="*/ 9690 w 10415"/>
              <a:gd name="connsiteY43" fmla="*/ 3500 h 10816"/>
              <a:gd name="connsiteX44" fmla="*/ 9111 w 10415"/>
              <a:gd name="connsiteY44" fmla="*/ 3214 h 10816"/>
              <a:gd name="connsiteX45" fmla="*/ 9111 w 10415"/>
              <a:gd name="connsiteY45" fmla="*/ 2929 h 10816"/>
              <a:gd name="connsiteX46" fmla="*/ 10415 w 10415"/>
              <a:gd name="connsiteY46" fmla="*/ 1857 h 10816"/>
              <a:gd name="connsiteX47" fmla="*/ 9545 w 10415"/>
              <a:gd name="connsiteY47" fmla="*/ 1286 h 10816"/>
              <a:gd name="connsiteX48" fmla="*/ 8676 w 10415"/>
              <a:gd name="connsiteY48" fmla="*/ 1286 h 10816"/>
              <a:gd name="connsiteX0" fmla="*/ 25716 w 25716"/>
              <a:gd name="connsiteY0" fmla="*/ 0 h 11775"/>
              <a:gd name="connsiteX1" fmla="*/ 7227 w 25716"/>
              <a:gd name="connsiteY1" fmla="*/ 1602 h 11775"/>
              <a:gd name="connsiteX2" fmla="*/ 5632 w 25716"/>
              <a:gd name="connsiteY2" fmla="*/ 959 h 11775"/>
              <a:gd name="connsiteX3" fmla="*/ 5053 w 25716"/>
              <a:gd name="connsiteY3" fmla="*/ 959 h 11775"/>
              <a:gd name="connsiteX4" fmla="*/ 4908 w 25716"/>
              <a:gd name="connsiteY4" fmla="*/ 1030 h 11775"/>
              <a:gd name="connsiteX5" fmla="*/ 5053 w 25716"/>
              <a:gd name="connsiteY5" fmla="*/ 1030 h 11775"/>
              <a:gd name="connsiteX6" fmla="*/ 3748 w 25716"/>
              <a:gd name="connsiteY6" fmla="*/ 1245 h 11775"/>
              <a:gd name="connsiteX7" fmla="*/ 3748 w 25716"/>
              <a:gd name="connsiteY7" fmla="*/ 2030 h 11775"/>
              <a:gd name="connsiteX8" fmla="*/ 2879 w 25716"/>
              <a:gd name="connsiteY8" fmla="*/ 2673 h 11775"/>
              <a:gd name="connsiteX9" fmla="*/ 2589 w 25716"/>
              <a:gd name="connsiteY9" fmla="*/ 3102 h 11775"/>
              <a:gd name="connsiteX10" fmla="*/ 2444 w 25716"/>
              <a:gd name="connsiteY10" fmla="*/ 3316 h 11775"/>
              <a:gd name="connsiteX11" fmla="*/ 2444 w 25716"/>
              <a:gd name="connsiteY11" fmla="*/ 3316 h 11775"/>
              <a:gd name="connsiteX12" fmla="*/ 2299 w 25716"/>
              <a:gd name="connsiteY12" fmla="*/ 3459 h 11775"/>
              <a:gd name="connsiteX13" fmla="*/ 2734 w 25716"/>
              <a:gd name="connsiteY13" fmla="*/ 3388 h 11775"/>
              <a:gd name="connsiteX14" fmla="*/ 2734 w 25716"/>
              <a:gd name="connsiteY14" fmla="*/ 3388 h 11775"/>
              <a:gd name="connsiteX15" fmla="*/ 3748 w 25716"/>
              <a:gd name="connsiteY15" fmla="*/ 4316 h 11775"/>
              <a:gd name="connsiteX16" fmla="*/ 3748 w 25716"/>
              <a:gd name="connsiteY16" fmla="*/ 5388 h 11775"/>
              <a:gd name="connsiteX17" fmla="*/ 3169 w 25716"/>
              <a:gd name="connsiteY17" fmla="*/ 5816 h 11775"/>
              <a:gd name="connsiteX18" fmla="*/ 3169 w 25716"/>
              <a:gd name="connsiteY18" fmla="*/ 6173 h 11775"/>
              <a:gd name="connsiteX19" fmla="*/ 3169 w 25716"/>
              <a:gd name="connsiteY19" fmla="*/ 6173 h 11775"/>
              <a:gd name="connsiteX20" fmla="*/ 1285 w 25716"/>
              <a:gd name="connsiteY20" fmla="*/ 7030 h 11775"/>
              <a:gd name="connsiteX21" fmla="*/ 415 w 25716"/>
              <a:gd name="connsiteY21" fmla="*/ 7245 h 11775"/>
              <a:gd name="connsiteX22" fmla="*/ 0 w 25716"/>
              <a:gd name="connsiteY22" fmla="*/ 11775 h 11775"/>
              <a:gd name="connsiteX23" fmla="*/ 4328 w 25716"/>
              <a:gd name="connsiteY23" fmla="*/ 10959 h 11775"/>
              <a:gd name="connsiteX24" fmla="*/ 4328 w 25716"/>
              <a:gd name="connsiteY24" fmla="*/ 10888 h 11775"/>
              <a:gd name="connsiteX25" fmla="*/ 4328 w 25716"/>
              <a:gd name="connsiteY25" fmla="*/ 10888 h 11775"/>
              <a:gd name="connsiteX26" fmla="*/ 1140 w 25716"/>
              <a:gd name="connsiteY26" fmla="*/ 7816 h 11775"/>
              <a:gd name="connsiteX27" fmla="*/ 1140 w 25716"/>
              <a:gd name="connsiteY27" fmla="*/ 7245 h 11775"/>
              <a:gd name="connsiteX28" fmla="*/ 2879 w 25716"/>
              <a:gd name="connsiteY28" fmla="*/ 8030 h 11775"/>
              <a:gd name="connsiteX29" fmla="*/ 3458 w 25716"/>
              <a:gd name="connsiteY29" fmla="*/ 8316 h 11775"/>
              <a:gd name="connsiteX30" fmla="*/ 4038 w 25716"/>
              <a:gd name="connsiteY30" fmla="*/ 8602 h 11775"/>
              <a:gd name="connsiteX31" fmla="*/ 5198 w 25716"/>
              <a:gd name="connsiteY31" fmla="*/ 8602 h 11775"/>
              <a:gd name="connsiteX32" fmla="*/ 5198 w 25716"/>
              <a:gd name="connsiteY32" fmla="*/ 9173 h 11775"/>
              <a:gd name="connsiteX33" fmla="*/ 5198 w 25716"/>
              <a:gd name="connsiteY33" fmla="*/ 9459 h 11775"/>
              <a:gd name="connsiteX34" fmla="*/ 7951 w 25716"/>
              <a:gd name="connsiteY34" fmla="*/ 7530 h 11775"/>
              <a:gd name="connsiteX35" fmla="*/ 7951 w 25716"/>
              <a:gd name="connsiteY35" fmla="*/ 7245 h 11775"/>
              <a:gd name="connsiteX36" fmla="*/ 8531 w 25716"/>
              <a:gd name="connsiteY36" fmla="*/ 7245 h 11775"/>
              <a:gd name="connsiteX37" fmla="*/ 9111 w 25716"/>
              <a:gd name="connsiteY37" fmla="*/ 6959 h 11775"/>
              <a:gd name="connsiteX38" fmla="*/ 9111 w 25716"/>
              <a:gd name="connsiteY38" fmla="*/ 6102 h 11775"/>
              <a:gd name="connsiteX39" fmla="*/ 9690 w 25716"/>
              <a:gd name="connsiteY39" fmla="*/ 5816 h 11775"/>
              <a:gd name="connsiteX40" fmla="*/ 10270 w 25716"/>
              <a:gd name="connsiteY40" fmla="*/ 5816 h 11775"/>
              <a:gd name="connsiteX41" fmla="*/ 10270 w 25716"/>
              <a:gd name="connsiteY41" fmla="*/ 5030 h 11775"/>
              <a:gd name="connsiteX42" fmla="*/ 10270 w 25716"/>
              <a:gd name="connsiteY42" fmla="*/ 4745 h 11775"/>
              <a:gd name="connsiteX43" fmla="*/ 9690 w 25716"/>
              <a:gd name="connsiteY43" fmla="*/ 4459 h 11775"/>
              <a:gd name="connsiteX44" fmla="*/ 9111 w 25716"/>
              <a:gd name="connsiteY44" fmla="*/ 4173 h 11775"/>
              <a:gd name="connsiteX45" fmla="*/ 9111 w 25716"/>
              <a:gd name="connsiteY45" fmla="*/ 3888 h 11775"/>
              <a:gd name="connsiteX46" fmla="*/ 10415 w 25716"/>
              <a:gd name="connsiteY46" fmla="*/ 2816 h 11775"/>
              <a:gd name="connsiteX47" fmla="*/ 9545 w 25716"/>
              <a:gd name="connsiteY47" fmla="*/ 2245 h 11775"/>
              <a:gd name="connsiteX48" fmla="*/ 25716 w 25716"/>
              <a:gd name="connsiteY48" fmla="*/ 0 h 11775"/>
              <a:gd name="connsiteX0" fmla="*/ 25716 w 25716"/>
              <a:gd name="connsiteY0" fmla="*/ 0 h 11775"/>
              <a:gd name="connsiteX1" fmla="*/ 7227 w 25716"/>
              <a:gd name="connsiteY1" fmla="*/ 1602 h 11775"/>
              <a:gd name="connsiteX2" fmla="*/ 5632 w 25716"/>
              <a:gd name="connsiteY2" fmla="*/ 959 h 11775"/>
              <a:gd name="connsiteX3" fmla="*/ 5053 w 25716"/>
              <a:gd name="connsiteY3" fmla="*/ 959 h 11775"/>
              <a:gd name="connsiteX4" fmla="*/ 4908 w 25716"/>
              <a:gd name="connsiteY4" fmla="*/ 1030 h 11775"/>
              <a:gd name="connsiteX5" fmla="*/ 5053 w 25716"/>
              <a:gd name="connsiteY5" fmla="*/ 1030 h 11775"/>
              <a:gd name="connsiteX6" fmla="*/ 3748 w 25716"/>
              <a:gd name="connsiteY6" fmla="*/ 1245 h 11775"/>
              <a:gd name="connsiteX7" fmla="*/ 3748 w 25716"/>
              <a:gd name="connsiteY7" fmla="*/ 2030 h 11775"/>
              <a:gd name="connsiteX8" fmla="*/ 2879 w 25716"/>
              <a:gd name="connsiteY8" fmla="*/ 2673 h 11775"/>
              <a:gd name="connsiteX9" fmla="*/ 2589 w 25716"/>
              <a:gd name="connsiteY9" fmla="*/ 3102 h 11775"/>
              <a:gd name="connsiteX10" fmla="*/ 2444 w 25716"/>
              <a:gd name="connsiteY10" fmla="*/ 3316 h 11775"/>
              <a:gd name="connsiteX11" fmla="*/ 2444 w 25716"/>
              <a:gd name="connsiteY11" fmla="*/ 3316 h 11775"/>
              <a:gd name="connsiteX12" fmla="*/ 2299 w 25716"/>
              <a:gd name="connsiteY12" fmla="*/ 3459 h 11775"/>
              <a:gd name="connsiteX13" fmla="*/ 2734 w 25716"/>
              <a:gd name="connsiteY13" fmla="*/ 3388 h 11775"/>
              <a:gd name="connsiteX14" fmla="*/ 2734 w 25716"/>
              <a:gd name="connsiteY14" fmla="*/ 3388 h 11775"/>
              <a:gd name="connsiteX15" fmla="*/ 3748 w 25716"/>
              <a:gd name="connsiteY15" fmla="*/ 4316 h 11775"/>
              <a:gd name="connsiteX16" fmla="*/ 3748 w 25716"/>
              <a:gd name="connsiteY16" fmla="*/ 5388 h 11775"/>
              <a:gd name="connsiteX17" fmla="*/ 3169 w 25716"/>
              <a:gd name="connsiteY17" fmla="*/ 5816 h 11775"/>
              <a:gd name="connsiteX18" fmla="*/ 3169 w 25716"/>
              <a:gd name="connsiteY18" fmla="*/ 6173 h 11775"/>
              <a:gd name="connsiteX19" fmla="*/ 3169 w 25716"/>
              <a:gd name="connsiteY19" fmla="*/ 6173 h 11775"/>
              <a:gd name="connsiteX20" fmla="*/ 1285 w 25716"/>
              <a:gd name="connsiteY20" fmla="*/ 7030 h 11775"/>
              <a:gd name="connsiteX21" fmla="*/ 415 w 25716"/>
              <a:gd name="connsiteY21" fmla="*/ 7245 h 11775"/>
              <a:gd name="connsiteX22" fmla="*/ 0 w 25716"/>
              <a:gd name="connsiteY22" fmla="*/ 11775 h 11775"/>
              <a:gd name="connsiteX23" fmla="*/ 4328 w 25716"/>
              <a:gd name="connsiteY23" fmla="*/ 10959 h 11775"/>
              <a:gd name="connsiteX24" fmla="*/ 4328 w 25716"/>
              <a:gd name="connsiteY24" fmla="*/ 10888 h 11775"/>
              <a:gd name="connsiteX25" fmla="*/ 4328 w 25716"/>
              <a:gd name="connsiteY25" fmla="*/ 10888 h 11775"/>
              <a:gd name="connsiteX26" fmla="*/ 1140 w 25716"/>
              <a:gd name="connsiteY26" fmla="*/ 7816 h 11775"/>
              <a:gd name="connsiteX27" fmla="*/ 1140 w 25716"/>
              <a:gd name="connsiteY27" fmla="*/ 7245 h 11775"/>
              <a:gd name="connsiteX28" fmla="*/ 2879 w 25716"/>
              <a:gd name="connsiteY28" fmla="*/ 8030 h 11775"/>
              <a:gd name="connsiteX29" fmla="*/ 3458 w 25716"/>
              <a:gd name="connsiteY29" fmla="*/ 8316 h 11775"/>
              <a:gd name="connsiteX30" fmla="*/ 4038 w 25716"/>
              <a:gd name="connsiteY30" fmla="*/ 8602 h 11775"/>
              <a:gd name="connsiteX31" fmla="*/ 5198 w 25716"/>
              <a:gd name="connsiteY31" fmla="*/ 8602 h 11775"/>
              <a:gd name="connsiteX32" fmla="*/ 5198 w 25716"/>
              <a:gd name="connsiteY32" fmla="*/ 9173 h 11775"/>
              <a:gd name="connsiteX33" fmla="*/ 5198 w 25716"/>
              <a:gd name="connsiteY33" fmla="*/ 9459 h 11775"/>
              <a:gd name="connsiteX34" fmla="*/ 7951 w 25716"/>
              <a:gd name="connsiteY34" fmla="*/ 7530 h 11775"/>
              <a:gd name="connsiteX35" fmla="*/ 7951 w 25716"/>
              <a:gd name="connsiteY35" fmla="*/ 7245 h 11775"/>
              <a:gd name="connsiteX36" fmla="*/ 8531 w 25716"/>
              <a:gd name="connsiteY36" fmla="*/ 7245 h 11775"/>
              <a:gd name="connsiteX37" fmla="*/ 9111 w 25716"/>
              <a:gd name="connsiteY37" fmla="*/ 6959 h 11775"/>
              <a:gd name="connsiteX38" fmla="*/ 9111 w 25716"/>
              <a:gd name="connsiteY38" fmla="*/ 6102 h 11775"/>
              <a:gd name="connsiteX39" fmla="*/ 9690 w 25716"/>
              <a:gd name="connsiteY39" fmla="*/ 5816 h 11775"/>
              <a:gd name="connsiteX40" fmla="*/ 10270 w 25716"/>
              <a:gd name="connsiteY40" fmla="*/ 5816 h 11775"/>
              <a:gd name="connsiteX41" fmla="*/ 10270 w 25716"/>
              <a:gd name="connsiteY41" fmla="*/ 5030 h 11775"/>
              <a:gd name="connsiteX42" fmla="*/ 10270 w 25716"/>
              <a:gd name="connsiteY42" fmla="*/ 4745 h 11775"/>
              <a:gd name="connsiteX43" fmla="*/ 9690 w 25716"/>
              <a:gd name="connsiteY43" fmla="*/ 4459 h 11775"/>
              <a:gd name="connsiteX44" fmla="*/ 9111 w 25716"/>
              <a:gd name="connsiteY44" fmla="*/ 4173 h 11775"/>
              <a:gd name="connsiteX45" fmla="*/ 9111 w 25716"/>
              <a:gd name="connsiteY45" fmla="*/ 3888 h 11775"/>
              <a:gd name="connsiteX46" fmla="*/ 10415 w 25716"/>
              <a:gd name="connsiteY46" fmla="*/ 2816 h 11775"/>
              <a:gd name="connsiteX47" fmla="*/ 9545 w 25716"/>
              <a:gd name="connsiteY47" fmla="*/ 2245 h 11775"/>
              <a:gd name="connsiteX48" fmla="*/ 25716 w 25716"/>
              <a:gd name="connsiteY48" fmla="*/ 0 h 11775"/>
              <a:gd name="connsiteX0" fmla="*/ 9545 w 10415"/>
              <a:gd name="connsiteY0" fmla="*/ 1286 h 10816"/>
              <a:gd name="connsiteX1" fmla="*/ 7227 w 10415"/>
              <a:gd name="connsiteY1" fmla="*/ 643 h 10816"/>
              <a:gd name="connsiteX2" fmla="*/ 5632 w 10415"/>
              <a:gd name="connsiteY2" fmla="*/ 0 h 10816"/>
              <a:gd name="connsiteX3" fmla="*/ 5053 w 10415"/>
              <a:gd name="connsiteY3" fmla="*/ 0 h 10816"/>
              <a:gd name="connsiteX4" fmla="*/ 4908 w 10415"/>
              <a:gd name="connsiteY4" fmla="*/ 71 h 10816"/>
              <a:gd name="connsiteX5" fmla="*/ 5053 w 10415"/>
              <a:gd name="connsiteY5" fmla="*/ 71 h 10816"/>
              <a:gd name="connsiteX6" fmla="*/ 3748 w 10415"/>
              <a:gd name="connsiteY6" fmla="*/ 286 h 10816"/>
              <a:gd name="connsiteX7" fmla="*/ 3748 w 10415"/>
              <a:gd name="connsiteY7" fmla="*/ 1071 h 10816"/>
              <a:gd name="connsiteX8" fmla="*/ 2879 w 10415"/>
              <a:gd name="connsiteY8" fmla="*/ 1714 h 10816"/>
              <a:gd name="connsiteX9" fmla="*/ 2589 w 10415"/>
              <a:gd name="connsiteY9" fmla="*/ 2143 h 10816"/>
              <a:gd name="connsiteX10" fmla="*/ 2444 w 10415"/>
              <a:gd name="connsiteY10" fmla="*/ 2357 h 10816"/>
              <a:gd name="connsiteX11" fmla="*/ 2444 w 10415"/>
              <a:gd name="connsiteY11" fmla="*/ 2357 h 10816"/>
              <a:gd name="connsiteX12" fmla="*/ 2299 w 10415"/>
              <a:gd name="connsiteY12" fmla="*/ 2500 h 10816"/>
              <a:gd name="connsiteX13" fmla="*/ 2734 w 10415"/>
              <a:gd name="connsiteY13" fmla="*/ 2429 h 10816"/>
              <a:gd name="connsiteX14" fmla="*/ 2734 w 10415"/>
              <a:gd name="connsiteY14" fmla="*/ 2429 h 10816"/>
              <a:gd name="connsiteX15" fmla="*/ 3748 w 10415"/>
              <a:gd name="connsiteY15" fmla="*/ 3357 h 10816"/>
              <a:gd name="connsiteX16" fmla="*/ 3748 w 10415"/>
              <a:gd name="connsiteY16" fmla="*/ 4429 h 10816"/>
              <a:gd name="connsiteX17" fmla="*/ 3169 w 10415"/>
              <a:gd name="connsiteY17" fmla="*/ 4857 h 10816"/>
              <a:gd name="connsiteX18" fmla="*/ 3169 w 10415"/>
              <a:gd name="connsiteY18" fmla="*/ 5214 h 10816"/>
              <a:gd name="connsiteX19" fmla="*/ 3169 w 10415"/>
              <a:gd name="connsiteY19" fmla="*/ 5214 h 10816"/>
              <a:gd name="connsiteX20" fmla="*/ 1285 w 10415"/>
              <a:gd name="connsiteY20" fmla="*/ 6071 h 10816"/>
              <a:gd name="connsiteX21" fmla="*/ 415 w 10415"/>
              <a:gd name="connsiteY21" fmla="*/ 6286 h 10816"/>
              <a:gd name="connsiteX22" fmla="*/ 0 w 10415"/>
              <a:gd name="connsiteY22" fmla="*/ 10816 h 10816"/>
              <a:gd name="connsiteX23" fmla="*/ 4328 w 10415"/>
              <a:gd name="connsiteY23" fmla="*/ 10000 h 10816"/>
              <a:gd name="connsiteX24" fmla="*/ 4328 w 10415"/>
              <a:gd name="connsiteY24" fmla="*/ 9929 h 10816"/>
              <a:gd name="connsiteX25" fmla="*/ 4328 w 10415"/>
              <a:gd name="connsiteY25" fmla="*/ 9929 h 10816"/>
              <a:gd name="connsiteX26" fmla="*/ 1140 w 10415"/>
              <a:gd name="connsiteY26" fmla="*/ 6857 h 10816"/>
              <a:gd name="connsiteX27" fmla="*/ 1140 w 10415"/>
              <a:gd name="connsiteY27" fmla="*/ 6286 h 10816"/>
              <a:gd name="connsiteX28" fmla="*/ 2879 w 10415"/>
              <a:gd name="connsiteY28" fmla="*/ 7071 h 10816"/>
              <a:gd name="connsiteX29" fmla="*/ 3458 w 10415"/>
              <a:gd name="connsiteY29" fmla="*/ 7357 h 10816"/>
              <a:gd name="connsiteX30" fmla="*/ 4038 w 10415"/>
              <a:gd name="connsiteY30" fmla="*/ 7643 h 10816"/>
              <a:gd name="connsiteX31" fmla="*/ 5198 w 10415"/>
              <a:gd name="connsiteY31" fmla="*/ 7643 h 10816"/>
              <a:gd name="connsiteX32" fmla="*/ 5198 w 10415"/>
              <a:gd name="connsiteY32" fmla="*/ 8214 h 10816"/>
              <a:gd name="connsiteX33" fmla="*/ 5198 w 10415"/>
              <a:gd name="connsiteY33" fmla="*/ 8500 h 10816"/>
              <a:gd name="connsiteX34" fmla="*/ 7951 w 10415"/>
              <a:gd name="connsiteY34" fmla="*/ 6571 h 10816"/>
              <a:gd name="connsiteX35" fmla="*/ 7951 w 10415"/>
              <a:gd name="connsiteY35" fmla="*/ 6286 h 10816"/>
              <a:gd name="connsiteX36" fmla="*/ 8531 w 10415"/>
              <a:gd name="connsiteY36" fmla="*/ 6286 h 10816"/>
              <a:gd name="connsiteX37" fmla="*/ 9111 w 10415"/>
              <a:gd name="connsiteY37" fmla="*/ 6000 h 10816"/>
              <a:gd name="connsiteX38" fmla="*/ 9111 w 10415"/>
              <a:gd name="connsiteY38" fmla="*/ 5143 h 10816"/>
              <a:gd name="connsiteX39" fmla="*/ 9690 w 10415"/>
              <a:gd name="connsiteY39" fmla="*/ 4857 h 10816"/>
              <a:gd name="connsiteX40" fmla="*/ 10270 w 10415"/>
              <a:gd name="connsiteY40" fmla="*/ 4857 h 10816"/>
              <a:gd name="connsiteX41" fmla="*/ 10270 w 10415"/>
              <a:gd name="connsiteY41" fmla="*/ 4071 h 10816"/>
              <a:gd name="connsiteX42" fmla="*/ 10270 w 10415"/>
              <a:gd name="connsiteY42" fmla="*/ 3786 h 10816"/>
              <a:gd name="connsiteX43" fmla="*/ 9690 w 10415"/>
              <a:gd name="connsiteY43" fmla="*/ 3500 h 10816"/>
              <a:gd name="connsiteX44" fmla="*/ 9111 w 10415"/>
              <a:gd name="connsiteY44" fmla="*/ 3214 h 10816"/>
              <a:gd name="connsiteX45" fmla="*/ 9111 w 10415"/>
              <a:gd name="connsiteY45" fmla="*/ 2929 h 10816"/>
              <a:gd name="connsiteX46" fmla="*/ 10415 w 10415"/>
              <a:gd name="connsiteY46" fmla="*/ 1857 h 10816"/>
              <a:gd name="connsiteX47" fmla="*/ 9545 w 10415"/>
              <a:gd name="connsiteY47" fmla="*/ 1286 h 10816"/>
              <a:gd name="connsiteX0" fmla="*/ 10415 w 10415"/>
              <a:gd name="connsiteY0" fmla="*/ 1857 h 10816"/>
              <a:gd name="connsiteX1" fmla="*/ 7227 w 10415"/>
              <a:gd name="connsiteY1" fmla="*/ 643 h 10816"/>
              <a:gd name="connsiteX2" fmla="*/ 5632 w 10415"/>
              <a:gd name="connsiteY2" fmla="*/ 0 h 10816"/>
              <a:gd name="connsiteX3" fmla="*/ 5053 w 10415"/>
              <a:gd name="connsiteY3" fmla="*/ 0 h 10816"/>
              <a:gd name="connsiteX4" fmla="*/ 4908 w 10415"/>
              <a:gd name="connsiteY4" fmla="*/ 71 h 10816"/>
              <a:gd name="connsiteX5" fmla="*/ 5053 w 10415"/>
              <a:gd name="connsiteY5" fmla="*/ 71 h 10816"/>
              <a:gd name="connsiteX6" fmla="*/ 3748 w 10415"/>
              <a:gd name="connsiteY6" fmla="*/ 286 h 10816"/>
              <a:gd name="connsiteX7" fmla="*/ 3748 w 10415"/>
              <a:gd name="connsiteY7" fmla="*/ 1071 h 10816"/>
              <a:gd name="connsiteX8" fmla="*/ 2879 w 10415"/>
              <a:gd name="connsiteY8" fmla="*/ 1714 h 10816"/>
              <a:gd name="connsiteX9" fmla="*/ 2589 w 10415"/>
              <a:gd name="connsiteY9" fmla="*/ 2143 h 10816"/>
              <a:gd name="connsiteX10" fmla="*/ 2444 w 10415"/>
              <a:gd name="connsiteY10" fmla="*/ 2357 h 10816"/>
              <a:gd name="connsiteX11" fmla="*/ 2444 w 10415"/>
              <a:gd name="connsiteY11" fmla="*/ 2357 h 10816"/>
              <a:gd name="connsiteX12" fmla="*/ 2299 w 10415"/>
              <a:gd name="connsiteY12" fmla="*/ 2500 h 10816"/>
              <a:gd name="connsiteX13" fmla="*/ 2734 w 10415"/>
              <a:gd name="connsiteY13" fmla="*/ 2429 h 10816"/>
              <a:gd name="connsiteX14" fmla="*/ 2734 w 10415"/>
              <a:gd name="connsiteY14" fmla="*/ 2429 h 10816"/>
              <a:gd name="connsiteX15" fmla="*/ 3748 w 10415"/>
              <a:gd name="connsiteY15" fmla="*/ 3357 h 10816"/>
              <a:gd name="connsiteX16" fmla="*/ 3748 w 10415"/>
              <a:gd name="connsiteY16" fmla="*/ 4429 h 10816"/>
              <a:gd name="connsiteX17" fmla="*/ 3169 w 10415"/>
              <a:gd name="connsiteY17" fmla="*/ 4857 h 10816"/>
              <a:gd name="connsiteX18" fmla="*/ 3169 w 10415"/>
              <a:gd name="connsiteY18" fmla="*/ 5214 h 10816"/>
              <a:gd name="connsiteX19" fmla="*/ 3169 w 10415"/>
              <a:gd name="connsiteY19" fmla="*/ 5214 h 10816"/>
              <a:gd name="connsiteX20" fmla="*/ 1285 w 10415"/>
              <a:gd name="connsiteY20" fmla="*/ 6071 h 10816"/>
              <a:gd name="connsiteX21" fmla="*/ 415 w 10415"/>
              <a:gd name="connsiteY21" fmla="*/ 6286 h 10816"/>
              <a:gd name="connsiteX22" fmla="*/ 0 w 10415"/>
              <a:gd name="connsiteY22" fmla="*/ 10816 h 10816"/>
              <a:gd name="connsiteX23" fmla="*/ 4328 w 10415"/>
              <a:gd name="connsiteY23" fmla="*/ 10000 h 10816"/>
              <a:gd name="connsiteX24" fmla="*/ 4328 w 10415"/>
              <a:gd name="connsiteY24" fmla="*/ 9929 h 10816"/>
              <a:gd name="connsiteX25" fmla="*/ 4328 w 10415"/>
              <a:gd name="connsiteY25" fmla="*/ 9929 h 10816"/>
              <a:gd name="connsiteX26" fmla="*/ 1140 w 10415"/>
              <a:gd name="connsiteY26" fmla="*/ 6857 h 10816"/>
              <a:gd name="connsiteX27" fmla="*/ 1140 w 10415"/>
              <a:gd name="connsiteY27" fmla="*/ 6286 h 10816"/>
              <a:gd name="connsiteX28" fmla="*/ 2879 w 10415"/>
              <a:gd name="connsiteY28" fmla="*/ 7071 h 10816"/>
              <a:gd name="connsiteX29" fmla="*/ 3458 w 10415"/>
              <a:gd name="connsiteY29" fmla="*/ 7357 h 10816"/>
              <a:gd name="connsiteX30" fmla="*/ 4038 w 10415"/>
              <a:gd name="connsiteY30" fmla="*/ 7643 h 10816"/>
              <a:gd name="connsiteX31" fmla="*/ 5198 w 10415"/>
              <a:gd name="connsiteY31" fmla="*/ 7643 h 10816"/>
              <a:gd name="connsiteX32" fmla="*/ 5198 w 10415"/>
              <a:gd name="connsiteY32" fmla="*/ 8214 h 10816"/>
              <a:gd name="connsiteX33" fmla="*/ 5198 w 10415"/>
              <a:gd name="connsiteY33" fmla="*/ 8500 h 10816"/>
              <a:gd name="connsiteX34" fmla="*/ 7951 w 10415"/>
              <a:gd name="connsiteY34" fmla="*/ 6571 h 10816"/>
              <a:gd name="connsiteX35" fmla="*/ 7951 w 10415"/>
              <a:gd name="connsiteY35" fmla="*/ 6286 h 10816"/>
              <a:gd name="connsiteX36" fmla="*/ 8531 w 10415"/>
              <a:gd name="connsiteY36" fmla="*/ 6286 h 10816"/>
              <a:gd name="connsiteX37" fmla="*/ 9111 w 10415"/>
              <a:gd name="connsiteY37" fmla="*/ 6000 h 10816"/>
              <a:gd name="connsiteX38" fmla="*/ 9111 w 10415"/>
              <a:gd name="connsiteY38" fmla="*/ 5143 h 10816"/>
              <a:gd name="connsiteX39" fmla="*/ 9690 w 10415"/>
              <a:gd name="connsiteY39" fmla="*/ 4857 h 10816"/>
              <a:gd name="connsiteX40" fmla="*/ 10270 w 10415"/>
              <a:gd name="connsiteY40" fmla="*/ 4857 h 10816"/>
              <a:gd name="connsiteX41" fmla="*/ 10270 w 10415"/>
              <a:gd name="connsiteY41" fmla="*/ 4071 h 10816"/>
              <a:gd name="connsiteX42" fmla="*/ 10270 w 10415"/>
              <a:gd name="connsiteY42" fmla="*/ 3786 h 10816"/>
              <a:gd name="connsiteX43" fmla="*/ 9690 w 10415"/>
              <a:gd name="connsiteY43" fmla="*/ 3500 h 10816"/>
              <a:gd name="connsiteX44" fmla="*/ 9111 w 10415"/>
              <a:gd name="connsiteY44" fmla="*/ 3214 h 10816"/>
              <a:gd name="connsiteX45" fmla="*/ 9111 w 10415"/>
              <a:gd name="connsiteY45" fmla="*/ 2929 h 10816"/>
              <a:gd name="connsiteX46" fmla="*/ 10415 w 10415"/>
              <a:gd name="connsiteY46" fmla="*/ 1857 h 10816"/>
              <a:gd name="connsiteX0" fmla="*/ 9111 w 10270"/>
              <a:gd name="connsiteY0" fmla="*/ 2929 h 10816"/>
              <a:gd name="connsiteX1" fmla="*/ 7227 w 10270"/>
              <a:gd name="connsiteY1" fmla="*/ 643 h 10816"/>
              <a:gd name="connsiteX2" fmla="*/ 5632 w 10270"/>
              <a:gd name="connsiteY2" fmla="*/ 0 h 10816"/>
              <a:gd name="connsiteX3" fmla="*/ 5053 w 10270"/>
              <a:gd name="connsiteY3" fmla="*/ 0 h 10816"/>
              <a:gd name="connsiteX4" fmla="*/ 4908 w 10270"/>
              <a:gd name="connsiteY4" fmla="*/ 71 h 10816"/>
              <a:gd name="connsiteX5" fmla="*/ 5053 w 10270"/>
              <a:gd name="connsiteY5" fmla="*/ 71 h 10816"/>
              <a:gd name="connsiteX6" fmla="*/ 3748 w 10270"/>
              <a:gd name="connsiteY6" fmla="*/ 286 h 10816"/>
              <a:gd name="connsiteX7" fmla="*/ 3748 w 10270"/>
              <a:gd name="connsiteY7" fmla="*/ 1071 h 10816"/>
              <a:gd name="connsiteX8" fmla="*/ 2879 w 10270"/>
              <a:gd name="connsiteY8" fmla="*/ 1714 h 10816"/>
              <a:gd name="connsiteX9" fmla="*/ 2589 w 10270"/>
              <a:gd name="connsiteY9" fmla="*/ 2143 h 10816"/>
              <a:gd name="connsiteX10" fmla="*/ 2444 w 10270"/>
              <a:gd name="connsiteY10" fmla="*/ 2357 h 10816"/>
              <a:gd name="connsiteX11" fmla="*/ 2444 w 10270"/>
              <a:gd name="connsiteY11" fmla="*/ 2357 h 10816"/>
              <a:gd name="connsiteX12" fmla="*/ 2299 w 10270"/>
              <a:gd name="connsiteY12" fmla="*/ 2500 h 10816"/>
              <a:gd name="connsiteX13" fmla="*/ 2734 w 10270"/>
              <a:gd name="connsiteY13" fmla="*/ 2429 h 10816"/>
              <a:gd name="connsiteX14" fmla="*/ 2734 w 10270"/>
              <a:gd name="connsiteY14" fmla="*/ 2429 h 10816"/>
              <a:gd name="connsiteX15" fmla="*/ 3748 w 10270"/>
              <a:gd name="connsiteY15" fmla="*/ 3357 h 10816"/>
              <a:gd name="connsiteX16" fmla="*/ 3748 w 10270"/>
              <a:gd name="connsiteY16" fmla="*/ 4429 h 10816"/>
              <a:gd name="connsiteX17" fmla="*/ 3169 w 10270"/>
              <a:gd name="connsiteY17" fmla="*/ 4857 h 10816"/>
              <a:gd name="connsiteX18" fmla="*/ 3169 w 10270"/>
              <a:gd name="connsiteY18" fmla="*/ 5214 h 10816"/>
              <a:gd name="connsiteX19" fmla="*/ 3169 w 10270"/>
              <a:gd name="connsiteY19" fmla="*/ 5214 h 10816"/>
              <a:gd name="connsiteX20" fmla="*/ 1285 w 10270"/>
              <a:gd name="connsiteY20" fmla="*/ 6071 h 10816"/>
              <a:gd name="connsiteX21" fmla="*/ 415 w 10270"/>
              <a:gd name="connsiteY21" fmla="*/ 6286 h 10816"/>
              <a:gd name="connsiteX22" fmla="*/ 0 w 10270"/>
              <a:gd name="connsiteY22" fmla="*/ 10816 h 10816"/>
              <a:gd name="connsiteX23" fmla="*/ 4328 w 10270"/>
              <a:gd name="connsiteY23" fmla="*/ 10000 h 10816"/>
              <a:gd name="connsiteX24" fmla="*/ 4328 w 10270"/>
              <a:gd name="connsiteY24" fmla="*/ 9929 h 10816"/>
              <a:gd name="connsiteX25" fmla="*/ 4328 w 10270"/>
              <a:gd name="connsiteY25" fmla="*/ 9929 h 10816"/>
              <a:gd name="connsiteX26" fmla="*/ 1140 w 10270"/>
              <a:gd name="connsiteY26" fmla="*/ 6857 h 10816"/>
              <a:gd name="connsiteX27" fmla="*/ 1140 w 10270"/>
              <a:gd name="connsiteY27" fmla="*/ 6286 h 10816"/>
              <a:gd name="connsiteX28" fmla="*/ 2879 w 10270"/>
              <a:gd name="connsiteY28" fmla="*/ 7071 h 10816"/>
              <a:gd name="connsiteX29" fmla="*/ 3458 w 10270"/>
              <a:gd name="connsiteY29" fmla="*/ 7357 h 10816"/>
              <a:gd name="connsiteX30" fmla="*/ 4038 w 10270"/>
              <a:gd name="connsiteY30" fmla="*/ 7643 h 10816"/>
              <a:gd name="connsiteX31" fmla="*/ 5198 w 10270"/>
              <a:gd name="connsiteY31" fmla="*/ 7643 h 10816"/>
              <a:gd name="connsiteX32" fmla="*/ 5198 w 10270"/>
              <a:gd name="connsiteY32" fmla="*/ 8214 h 10816"/>
              <a:gd name="connsiteX33" fmla="*/ 5198 w 10270"/>
              <a:gd name="connsiteY33" fmla="*/ 8500 h 10816"/>
              <a:gd name="connsiteX34" fmla="*/ 7951 w 10270"/>
              <a:gd name="connsiteY34" fmla="*/ 6571 h 10816"/>
              <a:gd name="connsiteX35" fmla="*/ 7951 w 10270"/>
              <a:gd name="connsiteY35" fmla="*/ 6286 h 10816"/>
              <a:gd name="connsiteX36" fmla="*/ 8531 w 10270"/>
              <a:gd name="connsiteY36" fmla="*/ 6286 h 10816"/>
              <a:gd name="connsiteX37" fmla="*/ 9111 w 10270"/>
              <a:gd name="connsiteY37" fmla="*/ 6000 h 10816"/>
              <a:gd name="connsiteX38" fmla="*/ 9111 w 10270"/>
              <a:gd name="connsiteY38" fmla="*/ 5143 h 10816"/>
              <a:gd name="connsiteX39" fmla="*/ 9690 w 10270"/>
              <a:gd name="connsiteY39" fmla="*/ 4857 h 10816"/>
              <a:gd name="connsiteX40" fmla="*/ 10270 w 10270"/>
              <a:gd name="connsiteY40" fmla="*/ 4857 h 10816"/>
              <a:gd name="connsiteX41" fmla="*/ 10270 w 10270"/>
              <a:gd name="connsiteY41" fmla="*/ 4071 h 10816"/>
              <a:gd name="connsiteX42" fmla="*/ 10270 w 10270"/>
              <a:gd name="connsiteY42" fmla="*/ 3786 h 10816"/>
              <a:gd name="connsiteX43" fmla="*/ 9690 w 10270"/>
              <a:gd name="connsiteY43" fmla="*/ 3500 h 10816"/>
              <a:gd name="connsiteX44" fmla="*/ 9111 w 10270"/>
              <a:gd name="connsiteY44" fmla="*/ 3214 h 10816"/>
              <a:gd name="connsiteX45" fmla="*/ 9111 w 10270"/>
              <a:gd name="connsiteY45" fmla="*/ 2929 h 10816"/>
              <a:gd name="connsiteX0" fmla="*/ 9111 w 10270"/>
              <a:gd name="connsiteY0" fmla="*/ 3214 h 10816"/>
              <a:gd name="connsiteX1" fmla="*/ 7227 w 10270"/>
              <a:gd name="connsiteY1" fmla="*/ 643 h 10816"/>
              <a:gd name="connsiteX2" fmla="*/ 5632 w 10270"/>
              <a:gd name="connsiteY2" fmla="*/ 0 h 10816"/>
              <a:gd name="connsiteX3" fmla="*/ 5053 w 10270"/>
              <a:gd name="connsiteY3" fmla="*/ 0 h 10816"/>
              <a:gd name="connsiteX4" fmla="*/ 4908 w 10270"/>
              <a:gd name="connsiteY4" fmla="*/ 71 h 10816"/>
              <a:gd name="connsiteX5" fmla="*/ 5053 w 10270"/>
              <a:gd name="connsiteY5" fmla="*/ 71 h 10816"/>
              <a:gd name="connsiteX6" fmla="*/ 3748 w 10270"/>
              <a:gd name="connsiteY6" fmla="*/ 286 h 10816"/>
              <a:gd name="connsiteX7" fmla="*/ 3748 w 10270"/>
              <a:gd name="connsiteY7" fmla="*/ 1071 h 10816"/>
              <a:gd name="connsiteX8" fmla="*/ 2879 w 10270"/>
              <a:gd name="connsiteY8" fmla="*/ 1714 h 10816"/>
              <a:gd name="connsiteX9" fmla="*/ 2589 w 10270"/>
              <a:gd name="connsiteY9" fmla="*/ 2143 h 10816"/>
              <a:gd name="connsiteX10" fmla="*/ 2444 w 10270"/>
              <a:gd name="connsiteY10" fmla="*/ 2357 h 10816"/>
              <a:gd name="connsiteX11" fmla="*/ 2444 w 10270"/>
              <a:gd name="connsiteY11" fmla="*/ 2357 h 10816"/>
              <a:gd name="connsiteX12" fmla="*/ 2299 w 10270"/>
              <a:gd name="connsiteY12" fmla="*/ 2500 h 10816"/>
              <a:gd name="connsiteX13" fmla="*/ 2734 w 10270"/>
              <a:gd name="connsiteY13" fmla="*/ 2429 h 10816"/>
              <a:gd name="connsiteX14" fmla="*/ 2734 w 10270"/>
              <a:gd name="connsiteY14" fmla="*/ 2429 h 10816"/>
              <a:gd name="connsiteX15" fmla="*/ 3748 w 10270"/>
              <a:gd name="connsiteY15" fmla="*/ 3357 h 10816"/>
              <a:gd name="connsiteX16" fmla="*/ 3748 w 10270"/>
              <a:gd name="connsiteY16" fmla="*/ 4429 h 10816"/>
              <a:gd name="connsiteX17" fmla="*/ 3169 w 10270"/>
              <a:gd name="connsiteY17" fmla="*/ 4857 h 10816"/>
              <a:gd name="connsiteX18" fmla="*/ 3169 w 10270"/>
              <a:gd name="connsiteY18" fmla="*/ 5214 h 10816"/>
              <a:gd name="connsiteX19" fmla="*/ 3169 w 10270"/>
              <a:gd name="connsiteY19" fmla="*/ 5214 h 10816"/>
              <a:gd name="connsiteX20" fmla="*/ 1285 w 10270"/>
              <a:gd name="connsiteY20" fmla="*/ 6071 h 10816"/>
              <a:gd name="connsiteX21" fmla="*/ 415 w 10270"/>
              <a:gd name="connsiteY21" fmla="*/ 6286 h 10816"/>
              <a:gd name="connsiteX22" fmla="*/ 0 w 10270"/>
              <a:gd name="connsiteY22" fmla="*/ 10816 h 10816"/>
              <a:gd name="connsiteX23" fmla="*/ 4328 w 10270"/>
              <a:gd name="connsiteY23" fmla="*/ 10000 h 10816"/>
              <a:gd name="connsiteX24" fmla="*/ 4328 w 10270"/>
              <a:gd name="connsiteY24" fmla="*/ 9929 h 10816"/>
              <a:gd name="connsiteX25" fmla="*/ 4328 w 10270"/>
              <a:gd name="connsiteY25" fmla="*/ 9929 h 10816"/>
              <a:gd name="connsiteX26" fmla="*/ 1140 w 10270"/>
              <a:gd name="connsiteY26" fmla="*/ 6857 h 10816"/>
              <a:gd name="connsiteX27" fmla="*/ 1140 w 10270"/>
              <a:gd name="connsiteY27" fmla="*/ 6286 h 10816"/>
              <a:gd name="connsiteX28" fmla="*/ 2879 w 10270"/>
              <a:gd name="connsiteY28" fmla="*/ 7071 h 10816"/>
              <a:gd name="connsiteX29" fmla="*/ 3458 w 10270"/>
              <a:gd name="connsiteY29" fmla="*/ 7357 h 10816"/>
              <a:gd name="connsiteX30" fmla="*/ 4038 w 10270"/>
              <a:gd name="connsiteY30" fmla="*/ 7643 h 10816"/>
              <a:gd name="connsiteX31" fmla="*/ 5198 w 10270"/>
              <a:gd name="connsiteY31" fmla="*/ 7643 h 10816"/>
              <a:gd name="connsiteX32" fmla="*/ 5198 w 10270"/>
              <a:gd name="connsiteY32" fmla="*/ 8214 h 10816"/>
              <a:gd name="connsiteX33" fmla="*/ 5198 w 10270"/>
              <a:gd name="connsiteY33" fmla="*/ 8500 h 10816"/>
              <a:gd name="connsiteX34" fmla="*/ 7951 w 10270"/>
              <a:gd name="connsiteY34" fmla="*/ 6571 h 10816"/>
              <a:gd name="connsiteX35" fmla="*/ 7951 w 10270"/>
              <a:gd name="connsiteY35" fmla="*/ 6286 h 10816"/>
              <a:gd name="connsiteX36" fmla="*/ 8531 w 10270"/>
              <a:gd name="connsiteY36" fmla="*/ 6286 h 10816"/>
              <a:gd name="connsiteX37" fmla="*/ 9111 w 10270"/>
              <a:gd name="connsiteY37" fmla="*/ 6000 h 10816"/>
              <a:gd name="connsiteX38" fmla="*/ 9111 w 10270"/>
              <a:gd name="connsiteY38" fmla="*/ 5143 h 10816"/>
              <a:gd name="connsiteX39" fmla="*/ 9690 w 10270"/>
              <a:gd name="connsiteY39" fmla="*/ 4857 h 10816"/>
              <a:gd name="connsiteX40" fmla="*/ 10270 w 10270"/>
              <a:gd name="connsiteY40" fmla="*/ 4857 h 10816"/>
              <a:gd name="connsiteX41" fmla="*/ 10270 w 10270"/>
              <a:gd name="connsiteY41" fmla="*/ 4071 h 10816"/>
              <a:gd name="connsiteX42" fmla="*/ 10270 w 10270"/>
              <a:gd name="connsiteY42" fmla="*/ 3786 h 10816"/>
              <a:gd name="connsiteX43" fmla="*/ 9690 w 10270"/>
              <a:gd name="connsiteY43" fmla="*/ 3500 h 10816"/>
              <a:gd name="connsiteX44" fmla="*/ 9111 w 10270"/>
              <a:gd name="connsiteY44" fmla="*/ 3214 h 10816"/>
              <a:gd name="connsiteX0" fmla="*/ 9111 w 10270"/>
              <a:gd name="connsiteY0" fmla="*/ 3214 h 10816"/>
              <a:gd name="connsiteX1" fmla="*/ 5632 w 10270"/>
              <a:gd name="connsiteY1" fmla="*/ 0 h 10816"/>
              <a:gd name="connsiteX2" fmla="*/ 5053 w 10270"/>
              <a:gd name="connsiteY2" fmla="*/ 0 h 10816"/>
              <a:gd name="connsiteX3" fmla="*/ 4908 w 10270"/>
              <a:gd name="connsiteY3" fmla="*/ 71 h 10816"/>
              <a:gd name="connsiteX4" fmla="*/ 5053 w 10270"/>
              <a:gd name="connsiteY4" fmla="*/ 71 h 10816"/>
              <a:gd name="connsiteX5" fmla="*/ 3748 w 10270"/>
              <a:gd name="connsiteY5" fmla="*/ 286 h 10816"/>
              <a:gd name="connsiteX6" fmla="*/ 3748 w 10270"/>
              <a:gd name="connsiteY6" fmla="*/ 1071 h 10816"/>
              <a:gd name="connsiteX7" fmla="*/ 2879 w 10270"/>
              <a:gd name="connsiteY7" fmla="*/ 1714 h 10816"/>
              <a:gd name="connsiteX8" fmla="*/ 2589 w 10270"/>
              <a:gd name="connsiteY8" fmla="*/ 2143 h 10816"/>
              <a:gd name="connsiteX9" fmla="*/ 2444 w 10270"/>
              <a:gd name="connsiteY9" fmla="*/ 2357 h 10816"/>
              <a:gd name="connsiteX10" fmla="*/ 2444 w 10270"/>
              <a:gd name="connsiteY10" fmla="*/ 2357 h 10816"/>
              <a:gd name="connsiteX11" fmla="*/ 2299 w 10270"/>
              <a:gd name="connsiteY11" fmla="*/ 2500 h 10816"/>
              <a:gd name="connsiteX12" fmla="*/ 2734 w 10270"/>
              <a:gd name="connsiteY12" fmla="*/ 2429 h 10816"/>
              <a:gd name="connsiteX13" fmla="*/ 2734 w 10270"/>
              <a:gd name="connsiteY13" fmla="*/ 2429 h 10816"/>
              <a:gd name="connsiteX14" fmla="*/ 3748 w 10270"/>
              <a:gd name="connsiteY14" fmla="*/ 3357 h 10816"/>
              <a:gd name="connsiteX15" fmla="*/ 3748 w 10270"/>
              <a:gd name="connsiteY15" fmla="*/ 4429 h 10816"/>
              <a:gd name="connsiteX16" fmla="*/ 3169 w 10270"/>
              <a:gd name="connsiteY16" fmla="*/ 4857 h 10816"/>
              <a:gd name="connsiteX17" fmla="*/ 3169 w 10270"/>
              <a:gd name="connsiteY17" fmla="*/ 5214 h 10816"/>
              <a:gd name="connsiteX18" fmla="*/ 3169 w 10270"/>
              <a:gd name="connsiteY18" fmla="*/ 5214 h 10816"/>
              <a:gd name="connsiteX19" fmla="*/ 1285 w 10270"/>
              <a:gd name="connsiteY19" fmla="*/ 6071 h 10816"/>
              <a:gd name="connsiteX20" fmla="*/ 415 w 10270"/>
              <a:gd name="connsiteY20" fmla="*/ 6286 h 10816"/>
              <a:gd name="connsiteX21" fmla="*/ 0 w 10270"/>
              <a:gd name="connsiteY21" fmla="*/ 10816 h 10816"/>
              <a:gd name="connsiteX22" fmla="*/ 4328 w 10270"/>
              <a:gd name="connsiteY22" fmla="*/ 10000 h 10816"/>
              <a:gd name="connsiteX23" fmla="*/ 4328 w 10270"/>
              <a:gd name="connsiteY23" fmla="*/ 9929 h 10816"/>
              <a:gd name="connsiteX24" fmla="*/ 4328 w 10270"/>
              <a:gd name="connsiteY24" fmla="*/ 9929 h 10816"/>
              <a:gd name="connsiteX25" fmla="*/ 1140 w 10270"/>
              <a:gd name="connsiteY25" fmla="*/ 6857 h 10816"/>
              <a:gd name="connsiteX26" fmla="*/ 1140 w 10270"/>
              <a:gd name="connsiteY26" fmla="*/ 6286 h 10816"/>
              <a:gd name="connsiteX27" fmla="*/ 2879 w 10270"/>
              <a:gd name="connsiteY27" fmla="*/ 7071 h 10816"/>
              <a:gd name="connsiteX28" fmla="*/ 3458 w 10270"/>
              <a:gd name="connsiteY28" fmla="*/ 7357 h 10816"/>
              <a:gd name="connsiteX29" fmla="*/ 4038 w 10270"/>
              <a:gd name="connsiteY29" fmla="*/ 7643 h 10816"/>
              <a:gd name="connsiteX30" fmla="*/ 5198 w 10270"/>
              <a:gd name="connsiteY30" fmla="*/ 7643 h 10816"/>
              <a:gd name="connsiteX31" fmla="*/ 5198 w 10270"/>
              <a:gd name="connsiteY31" fmla="*/ 8214 h 10816"/>
              <a:gd name="connsiteX32" fmla="*/ 5198 w 10270"/>
              <a:gd name="connsiteY32" fmla="*/ 8500 h 10816"/>
              <a:gd name="connsiteX33" fmla="*/ 7951 w 10270"/>
              <a:gd name="connsiteY33" fmla="*/ 6571 h 10816"/>
              <a:gd name="connsiteX34" fmla="*/ 7951 w 10270"/>
              <a:gd name="connsiteY34" fmla="*/ 6286 h 10816"/>
              <a:gd name="connsiteX35" fmla="*/ 8531 w 10270"/>
              <a:gd name="connsiteY35" fmla="*/ 6286 h 10816"/>
              <a:gd name="connsiteX36" fmla="*/ 9111 w 10270"/>
              <a:gd name="connsiteY36" fmla="*/ 6000 h 10816"/>
              <a:gd name="connsiteX37" fmla="*/ 9111 w 10270"/>
              <a:gd name="connsiteY37" fmla="*/ 5143 h 10816"/>
              <a:gd name="connsiteX38" fmla="*/ 9690 w 10270"/>
              <a:gd name="connsiteY38" fmla="*/ 4857 h 10816"/>
              <a:gd name="connsiteX39" fmla="*/ 10270 w 10270"/>
              <a:gd name="connsiteY39" fmla="*/ 4857 h 10816"/>
              <a:gd name="connsiteX40" fmla="*/ 10270 w 10270"/>
              <a:gd name="connsiteY40" fmla="*/ 4071 h 10816"/>
              <a:gd name="connsiteX41" fmla="*/ 10270 w 10270"/>
              <a:gd name="connsiteY41" fmla="*/ 3786 h 10816"/>
              <a:gd name="connsiteX42" fmla="*/ 9690 w 10270"/>
              <a:gd name="connsiteY42" fmla="*/ 3500 h 10816"/>
              <a:gd name="connsiteX43" fmla="*/ 9111 w 10270"/>
              <a:gd name="connsiteY43" fmla="*/ 3214 h 10816"/>
              <a:gd name="connsiteX0" fmla="*/ 9111 w 10270"/>
              <a:gd name="connsiteY0" fmla="*/ 3214 h 10816"/>
              <a:gd name="connsiteX1" fmla="*/ 5632 w 10270"/>
              <a:gd name="connsiteY1" fmla="*/ 0 h 10816"/>
              <a:gd name="connsiteX2" fmla="*/ 5053 w 10270"/>
              <a:gd name="connsiteY2" fmla="*/ 0 h 10816"/>
              <a:gd name="connsiteX3" fmla="*/ 4908 w 10270"/>
              <a:gd name="connsiteY3" fmla="*/ 71 h 10816"/>
              <a:gd name="connsiteX4" fmla="*/ 3748 w 10270"/>
              <a:gd name="connsiteY4" fmla="*/ 286 h 10816"/>
              <a:gd name="connsiteX5" fmla="*/ 3748 w 10270"/>
              <a:gd name="connsiteY5" fmla="*/ 1071 h 10816"/>
              <a:gd name="connsiteX6" fmla="*/ 2879 w 10270"/>
              <a:gd name="connsiteY6" fmla="*/ 1714 h 10816"/>
              <a:gd name="connsiteX7" fmla="*/ 2589 w 10270"/>
              <a:gd name="connsiteY7" fmla="*/ 2143 h 10816"/>
              <a:gd name="connsiteX8" fmla="*/ 2444 w 10270"/>
              <a:gd name="connsiteY8" fmla="*/ 2357 h 10816"/>
              <a:gd name="connsiteX9" fmla="*/ 2444 w 10270"/>
              <a:gd name="connsiteY9" fmla="*/ 2357 h 10816"/>
              <a:gd name="connsiteX10" fmla="*/ 2299 w 10270"/>
              <a:gd name="connsiteY10" fmla="*/ 2500 h 10816"/>
              <a:gd name="connsiteX11" fmla="*/ 2734 w 10270"/>
              <a:gd name="connsiteY11" fmla="*/ 2429 h 10816"/>
              <a:gd name="connsiteX12" fmla="*/ 2734 w 10270"/>
              <a:gd name="connsiteY12" fmla="*/ 2429 h 10816"/>
              <a:gd name="connsiteX13" fmla="*/ 3748 w 10270"/>
              <a:gd name="connsiteY13" fmla="*/ 3357 h 10816"/>
              <a:gd name="connsiteX14" fmla="*/ 3748 w 10270"/>
              <a:gd name="connsiteY14" fmla="*/ 4429 h 10816"/>
              <a:gd name="connsiteX15" fmla="*/ 3169 w 10270"/>
              <a:gd name="connsiteY15" fmla="*/ 4857 h 10816"/>
              <a:gd name="connsiteX16" fmla="*/ 3169 w 10270"/>
              <a:gd name="connsiteY16" fmla="*/ 5214 h 10816"/>
              <a:gd name="connsiteX17" fmla="*/ 3169 w 10270"/>
              <a:gd name="connsiteY17" fmla="*/ 5214 h 10816"/>
              <a:gd name="connsiteX18" fmla="*/ 1285 w 10270"/>
              <a:gd name="connsiteY18" fmla="*/ 6071 h 10816"/>
              <a:gd name="connsiteX19" fmla="*/ 415 w 10270"/>
              <a:gd name="connsiteY19" fmla="*/ 6286 h 10816"/>
              <a:gd name="connsiteX20" fmla="*/ 0 w 10270"/>
              <a:gd name="connsiteY20" fmla="*/ 10816 h 10816"/>
              <a:gd name="connsiteX21" fmla="*/ 4328 w 10270"/>
              <a:gd name="connsiteY21" fmla="*/ 10000 h 10816"/>
              <a:gd name="connsiteX22" fmla="*/ 4328 w 10270"/>
              <a:gd name="connsiteY22" fmla="*/ 9929 h 10816"/>
              <a:gd name="connsiteX23" fmla="*/ 4328 w 10270"/>
              <a:gd name="connsiteY23" fmla="*/ 9929 h 10816"/>
              <a:gd name="connsiteX24" fmla="*/ 1140 w 10270"/>
              <a:gd name="connsiteY24" fmla="*/ 6857 h 10816"/>
              <a:gd name="connsiteX25" fmla="*/ 1140 w 10270"/>
              <a:gd name="connsiteY25" fmla="*/ 6286 h 10816"/>
              <a:gd name="connsiteX26" fmla="*/ 2879 w 10270"/>
              <a:gd name="connsiteY26" fmla="*/ 7071 h 10816"/>
              <a:gd name="connsiteX27" fmla="*/ 3458 w 10270"/>
              <a:gd name="connsiteY27" fmla="*/ 7357 h 10816"/>
              <a:gd name="connsiteX28" fmla="*/ 4038 w 10270"/>
              <a:gd name="connsiteY28" fmla="*/ 7643 h 10816"/>
              <a:gd name="connsiteX29" fmla="*/ 5198 w 10270"/>
              <a:gd name="connsiteY29" fmla="*/ 7643 h 10816"/>
              <a:gd name="connsiteX30" fmla="*/ 5198 w 10270"/>
              <a:gd name="connsiteY30" fmla="*/ 8214 h 10816"/>
              <a:gd name="connsiteX31" fmla="*/ 5198 w 10270"/>
              <a:gd name="connsiteY31" fmla="*/ 8500 h 10816"/>
              <a:gd name="connsiteX32" fmla="*/ 7951 w 10270"/>
              <a:gd name="connsiteY32" fmla="*/ 6571 h 10816"/>
              <a:gd name="connsiteX33" fmla="*/ 7951 w 10270"/>
              <a:gd name="connsiteY33" fmla="*/ 6286 h 10816"/>
              <a:gd name="connsiteX34" fmla="*/ 8531 w 10270"/>
              <a:gd name="connsiteY34" fmla="*/ 6286 h 10816"/>
              <a:gd name="connsiteX35" fmla="*/ 9111 w 10270"/>
              <a:gd name="connsiteY35" fmla="*/ 6000 h 10816"/>
              <a:gd name="connsiteX36" fmla="*/ 9111 w 10270"/>
              <a:gd name="connsiteY36" fmla="*/ 5143 h 10816"/>
              <a:gd name="connsiteX37" fmla="*/ 9690 w 10270"/>
              <a:gd name="connsiteY37" fmla="*/ 4857 h 10816"/>
              <a:gd name="connsiteX38" fmla="*/ 10270 w 10270"/>
              <a:gd name="connsiteY38" fmla="*/ 4857 h 10816"/>
              <a:gd name="connsiteX39" fmla="*/ 10270 w 10270"/>
              <a:gd name="connsiteY39" fmla="*/ 4071 h 10816"/>
              <a:gd name="connsiteX40" fmla="*/ 10270 w 10270"/>
              <a:gd name="connsiteY40" fmla="*/ 3786 h 10816"/>
              <a:gd name="connsiteX41" fmla="*/ 9690 w 10270"/>
              <a:gd name="connsiteY41" fmla="*/ 3500 h 10816"/>
              <a:gd name="connsiteX42" fmla="*/ 9111 w 10270"/>
              <a:gd name="connsiteY42" fmla="*/ 3214 h 10816"/>
              <a:gd name="connsiteX0" fmla="*/ 9111 w 10270"/>
              <a:gd name="connsiteY0" fmla="*/ 3214 h 10816"/>
              <a:gd name="connsiteX1" fmla="*/ 5632 w 10270"/>
              <a:gd name="connsiteY1" fmla="*/ 0 h 10816"/>
              <a:gd name="connsiteX2" fmla="*/ 5053 w 10270"/>
              <a:gd name="connsiteY2" fmla="*/ 0 h 10816"/>
              <a:gd name="connsiteX3" fmla="*/ 4908 w 10270"/>
              <a:gd name="connsiteY3" fmla="*/ 71 h 10816"/>
              <a:gd name="connsiteX4" fmla="*/ 3748 w 10270"/>
              <a:gd name="connsiteY4" fmla="*/ 286 h 10816"/>
              <a:gd name="connsiteX5" fmla="*/ 2879 w 10270"/>
              <a:gd name="connsiteY5" fmla="*/ 1714 h 10816"/>
              <a:gd name="connsiteX6" fmla="*/ 2589 w 10270"/>
              <a:gd name="connsiteY6" fmla="*/ 2143 h 10816"/>
              <a:gd name="connsiteX7" fmla="*/ 2444 w 10270"/>
              <a:gd name="connsiteY7" fmla="*/ 2357 h 10816"/>
              <a:gd name="connsiteX8" fmla="*/ 2444 w 10270"/>
              <a:gd name="connsiteY8" fmla="*/ 2357 h 10816"/>
              <a:gd name="connsiteX9" fmla="*/ 2299 w 10270"/>
              <a:gd name="connsiteY9" fmla="*/ 2500 h 10816"/>
              <a:gd name="connsiteX10" fmla="*/ 2734 w 10270"/>
              <a:gd name="connsiteY10" fmla="*/ 2429 h 10816"/>
              <a:gd name="connsiteX11" fmla="*/ 2734 w 10270"/>
              <a:gd name="connsiteY11" fmla="*/ 2429 h 10816"/>
              <a:gd name="connsiteX12" fmla="*/ 3748 w 10270"/>
              <a:gd name="connsiteY12" fmla="*/ 3357 h 10816"/>
              <a:gd name="connsiteX13" fmla="*/ 3748 w 10270"/>
              <a:gd name="connsiteY13" fmla="*/ 4429 h 10816"/>
              <a:gd name="connsiteX14" fmla="*/ 3169 w 10270"/>
              <a:gd name="connsiteY14" fmla="*/ 4857 h 10816"/>
              <a:gd name="connsiteX15" fmla="*/ 3169 w 10270"/>
              <a:gd name="connsiteY15" fmla="*/ 5214 h 10816"/>
              <a:gd name="connsiteX16" fmla="*/ 3169 w 10270"/>
              <a:gd name="connsiteY16" fmla="*/ 5214 h 10816"/>
              <a:gd name="connsiteX17" fmla="*/ 1285 w 10270"/>
              <a:gd name="connsiteY17" fmla="*/ 6071 h 10816"/>
              <a:gd name="connsiteX18" fmla="*/ 415 w 10270"/>
              <a:gd name="connsiteY18" fmla="*/ 6286 h 10816"/>
              <a:gd name="connsiteX19" fmla="*/ 0 w 10270"/>
              <a:gd name="connsiteY19" fmla="*/ 10816 h 10816"/>
              <a:gd name="connsiteX20" fmla="*/ 4328 w 10270"/>
              <a:gd name="connsiteY20" fmla="*/ 10000 h 10816"/>
              <a:gd name="connsiteX21" fmla="*/ 4328 w 10270"/>
              <a:gd name="connsiteY21" fmla="*/ 9929 h 10816"/>
              <a:gd name="connsiteX22" fmla="*/ 4328 w 10270"/>
              <a:gd name="connsiteY22" fmla="*/ 9929 h 10816"/>
              <a:gd name="connsiteX23" fmla="*/ 1140 w 10270"/>
              <a:gd name="connsiteY23" fmla="*/ 6857 h 10816"/>
              <a:gd name="connsiteX24" fmla="*/ 1140 w 10270"/>
              <a:gd name="connsiteY24" fmla="*/ 6286 h 10816"/>
              <a:gd name="connsiteX25" fmla="*/ 2879 w 10270"/>
              <a:gd name="connsiteY25" fmla="*/ 7071 h 10816"/>
              <a:gd name="connsiteX26" fmla="*/ 3458 w 10270"/>
              <a:gd name="connsiteY26" fmla="*/ 7357 h 10816"/>
              <a:gd name="connsiteX27" fmla="*/ 4038 w 10270"/>
              <a:gd name="connsiteY27" fmla="*/ 7643 h 10816"/>
              <a:gd name="connsiteX28" fmla="*/ 5198 w 10270"/>
              <a:gd name="connsiteY28" fmla="*/ 7643 h 10816"/>
              <a:gd name="connsiteX29" fmla="*/ 5198 w 10270"/>
              <a:gd name="connsiteY29" fmla="*/ 8214 h 10816"/>
              <a:gd name="connsiteX30" fmla="*/ 5198 w 10270"/>
              <a:gd name="connsiteY30" fmla="*/ 8500 h 10816"/>
              <a:gd name="connsiteX31" fmla="*/ 7951 w 10270"/>
              <a:gd name="connsiteY31" fmla="*/ 6571 h 10816"/>
              <a:gd name="connsiteX32" fmla="*/ 7951 w 10270"/>
              <a:gd name="connsiteY32" fmla="*/ 6286 h 10816"/>
              <a:gd name="connsiteX33" fmla="*/ 8531 w 10270"/>
              <a:gd name="connsiteY33" fmla="*/ 6286 h 10816"/>
              <a:gd name="connsiteX34" fmla="*/ 9111 w 10270"/>
              <a:gd name="connsiteY34" fmla="*/ 6000 h 10816"/>
              <a:gd name="connsiteX35" fmla="*/ 9111 w 10270"/>
              <a:gd name="connsiteY35" fmla="*/ 5143 h 10816"/>
              <a:gd name="connsiteX36" fmla="*/ 9690 w 10270"/>
              <a:gd name="connsiteY36" fmla="*/ 4857 h 10816"/>
              <a:gd name="connsiteX37" fmla="*/ 10270 w 10270"/>
              <a:gd name="connsiteY37" fmla="*/ 4857 h 10816"/>
              <a:gd name="connsiteX38" fmla="*/ 10270 w 10270"/>
              <a:gd name="connsiteY38" fmla="*/ 4071 h 10816"/>
              <a:gd name="connsiteX39" fmla="*/ 10270 w 10270"/>
              <a:gd name="connsiteY39" fmla="*/ 3786 h 10816"/>
              <a:gd name="connsiteX40" fmla="*/ 9690 w 10270"/>
              <a:gd name="connsiteY40" fmla="*/ 3500 h 10816"/>
              <a:gd name="connsiteX41" fmla="*/ 9111 w 10270"/>
              <a:gd name="connsiteY41" fmla="*/ 3214 h 10816"/>
              <a:gd name="connsiteX0" fmla="*/ 9111 w 10270"/>
              <a:gd name="connsiteY0" fmla="*/ 3214 h 10816"/>
              <a:gd name="connsiteX1" fmla="*/ 5632 w 10270"/>
              <a:gd name="connsiteY1" fmla="*/ 0 h 10816"/>
              <a:gd name="connsiteX2" fmla="*/ 5053 w 10270"/>
              <a:gd name="connsiteY2" fmla="*/ 0 h 10816"/>
              <a:gd name="connsiteX3" fmla="*/ 4908 w 10270"/>
              <a:gd name="connsiteY3" fmla="*/ 71 h 10816"/>
              <a:gd name="connsiteX4" fmla="*/ 2879 w 10270"/>
              <a:gd name="connsiteY4" fmla="*/ 1714 h 10816"/>
              <a:gd name="connsiteX5" fmla="*/ 2589 w 10270"/>
              <a:gd name="connsiteY5" fmla="*/ 2143 h 10816"/>
              <a:gd name="connsiteX6" fmla="*/ 2444 w 10270"/>
              <a:gd name="connsiteY6" fmla="*/ 2357 h 10816"/>
              <a:gd name="connsiteX7" fmla="*/ 2444 w 10270"/>
              <a:gd name="connsiteY7" fmla="*/ 2357 h 10816"/>
              <a:gd name="connsiteX8" fmla="*/ 2299 w 10270"/>
              <a:gd name="connsiteY8" fmla="*/ 2500 h 10816"/>
              <a:gd name="connsiteX9" fmla="*/ 2734 w 10270"/>
              <a:gd name="connsiteY9" fmla="*/ 2429 h 10816"/>
              <a:gd name="connsiteX10" fmla="*/ 2734 w 10270"/>
              <a:gd name="connsiteY10" fmla="*/ 2429 h 10816"/>
              <a:gd name="connsiteX11" fmla="*/ 3748 w 10270"/>
              <a:gd name="connsiteY11" fmla="*/ 3357 h 10816"/>
              <a:gd name="connsiteX12" fmla="*/ 3748 w 10270"/>
              <a:gd name="connsiteY12" fmla="*/ 4429 h 10816"/>
              <a:gd name="connsiteX13" fmla="*/ 3169 w 10270"/>
              <a:gd name="connsiteY13" fmla="*/ 4857 h 10816"/>
              <a:gd name="connsiteX14" fmla="*/ 3169 w 10270"/>
              <a:gd name="connsiteY14" fmla="*/ 5214 h 10816"/>
              <a:gd name="connsiteX15" fmla="*/ 3169 w 10270"/>
              <a:gd name="connsiteY15" fmla="*/ 5214 h 10816"/>
              <a:gd name="connsiteX16" fmla="*/ 1285 w 10270"/>
              <a:gd name="connsiteY16" fmla="*/ 6071 h 10816"/>
              <a:gd name="connsiteX17" fmla="*/ 415 w 10270"/>
              <a:gd name="connsiteY17" fmla="*/ 6286 h 10816"/>
              <a:gd name="connsiteX18" fmla="*/ 0 w 10270"/>
              <a:gd name="connsiteY18" fmla="*/ 10816 h 10816"/>
              <a:gd name="connsiteX19" fmla="*/ 4328 w 10270"/>
              <a:gd name="connsiteY19" fmla="*/ 10000 h 10816"/>
              <a:gd name="connsiteX20" fmla="*/ 4328 w 10270"/>
              <a:gd name="connsiteY20" fmla="*/ 9929 h 10816"/>
              <a:gd name="connsiteX21" fmla="*/ 4328 w 10270"/>
              <a:gd name="connsiteY21" fmla="*/ 9929 h 10816"/>
              <a:gd name="connsiteX22" fmla="*/ 1140 w 10270"/>
              <a:gd name="connsiteY22" fmla="*/ 6857 h 10816"/>
              <a:gd name="connsiteX23" fmla="*/ 1140 w 10270"/>
              <a:gd name="connsiteY23" fmla="*/ 6286 h 10816"/>
              <a:gd name="connsiteX24" fmla="*/ 2879 w 10270"/>
              <a:gd name="connsiteY24" fmla="*/ 7071 h 10816"/>
              <a:gd name="connsiteX25" fmla="*/ 3458 w 10270"/>
              <a:gd name="connsiteY25" fmla="*/ 7357 h 10816"/>
              <a:gd name="connsiteX26" fmla="*/ 4038 w 10270"/>
              <a:gd name="connsiteY26" fmla="*/ 7643 h 10816"/>
              <a:gd name="connsiteX27" fmla="*/ 5198 w 10270"/>
              <a:gd name="connsiteY27" fmla="*/ 7643 h 10816"/>
              <a:gd name="connsiteX28" fmla="*/ 5198 w 10270"/>
              <a:gd name="connsiteY28" fmla="*/ 8214 h 10816"/>
              <a:gd name="connsiteX29" fmla="*/ 5198 w 10270"/>
              <a:gd name="connsiteY29" fmla="*/ 8500 h 10816"/>
              <a:gd name="connsiteX30" fmla="*/ 7951 w 10270"/>
              <a:gd name="connsiteY30" fmla="*/ 6571 h 10816"/>
              <a:gd name="connsiteX31" fmla="*/ 7951 w 10270"/>
              <a:gd name="connsiteY31" fmla="*/ 6286 h 10816"/>
              <a:gd name="connsiteX32" fmla="*/ 8531 w 10270"/>
              <a:gd name="connsiteY32" fmla="*/ 6286 h 10816"/>
              <a:gd name="connsiteX33" fmla="*/ 9111 w 10270"/>
              <a:gd name="connsiteY33" fmla="*/ 6000 h 10816"/>
              <a:gd name="connsiteX34" fmla="*/ 9111 w 10270"/>
              <a:gd name="connsiteY34" fmla="*/ 5143 h 10816"/>
              <a:gd name="connsiteX35" fmla="*/ 9690 w 10270"/>
              <a:gd name="connsiteY35" fmla="*/ 4857 h 10816"/>
              <a:gd name="connsiteX36" fmla="*/ 10270 w 10270"/>
              <a:gd name="connsiteY36" fmla="*/ 4857 h 10816"/>
              <a:gd name="connsiteX37" fmla="*/ 10270 w 10270"/>
              <a:gd name="connsiteY37" fmla="*/ 4071 h 10816"/>
              <a:gd name="connsiteX38" fmla="*/ 10270 w 10270"/>
              <a:gd name="connsiteY38" fmla="*/ 3786 h 10816"/>
              <a:gd name="connsiteX39" fmla="*/ 9690 w 10270"/>
              <a:gd name="connsiteY39" fmla="*/ 3500 h 10816"/>
              <a:gd name="connsiteX40" fmla="*/ 9111 w 10270"/>
              <a:gd name="connsiteY40" fmla="*/ 3214 h 10816"/>
              <a:gd name="connsiteX0" fmla="*/ 9111 w 10270"/>
              <a:gd name="connsiteY0" fmla="*/ 3214 h 10816"/>
              <a:gd name="connsiteX1" fmla="*/ 5632 w 10270"/>
              <a:gd name="connsiteY1" fmla="*/ 0 h 10816"/>
              <a:gd name="connsiteX2" fmla="*/ 5053 w 10270"/>
              <a:gd name="connsiteY2" fmla="*/ 0 h 10816"/>
              <a:gd name="connsiteX3" fmla="*/ 2879 w 10270"/>
              <a:gd name="connsiteY3" fmla="*/ 1714 h 10816"/>
              <a:gd name="connsiteX4" fmla="*/ 2589 w 10270"/>
              <a:gd name="connsiteY4" fmla="*/ 2143 h 10816"/>
              <a:gd name="connsiteX5" fmla="*/ 2444 w 10270"/>
              <a:gd name="connsiteY5" fmla="*/ 2357 h 10816"/>
              <a:gd name="connsiteX6" fmla="*/ 2444 w 10270"/>
              <a:gd name="connsiteY6" fmla="*/ 2357 h 10816"/>
              <a:gd name="connsiteX7" fmla="*/ 2299 w 10270"/>
              <a:gd name="connsiteY7" fmla="*/ 2500 h 10816"/>
              <a:gd name="connsiteX8" fmla="*/ 2734 w 10270"/>
              <a:gd name="connsiteY8" fmla="*/ 2429 h 10816"/>
              <a:gd name="connsiteX9" fmla="*/ 2734 w 10270"/>
              <a:gd name="connsiteY9" fmla="*/ 2429 h 10816"/>
              <a:gd name="connsiteX10" fmla="*/ 3748 w 10270"/>
              <a:gd name="connsiteY10" fmla="*/ 3357 h 10816"/>
              <a:gd name="connsiteX11" fmla="*/ 3748 w 10270"/>
              <a:gd name="connsiteY11" fmla="*/ 4429 h 10816"/>
              <a:gd name="connsiteX12" fmla="*/ 3169 w 10270"/>
              <a:gd name="connsiteY12" fmla="*/ 4857 h 10816"/>
              <a:gd name="connsiteX13" fmla="*/ 3169 w 10270"/>
              <a:gd name="connsiteY13" fmla="*/ 5214 h 10816"/>
              <a:gd name="connsiteX14" fmla="*/ 3169 w 10270"/>
              <a:gd name="connsiteY14" fmla="*/ 5214 h 10816"/>
              <a:gd name="connsiteX15" fmla="*/ 1285 w 10270"/>
              <a:gd name="connsiteY15" fmla="*/ 6071 h 10816"/>
              <a:gd name="connsiteX16" fmla="*/ 415 w 10270"/>
              <a:gd name="connsiteY16" fmla="*/ 6286 h 10816"/>
              <a:gd name="connsiteX17" fmla="*/ 0 w 10270"/>
              <a:gd name="connsiteY17" fmla="*/ 10816 h 10816"/>
              <a:gd name="connsiteX18" fmla="*/ 4328 w 10270"/>
              <a:gd name="connsiteY18" fmla="*/ 10000 h 10816"/>
              <a:gd name="connsiteX19" fmla="*/ 4328 w 10270"/>
              <a:gd name="connsiteY19" fmla="*/ 9929 h 10816"/>
              <a:gd name="connsiteX20" fmla="*/ 4328 w 10270"/>
              <a:gd name="connsiteY20" fmla="*/ 9929 h 10816"/>
              <a:gd name="connsiteX21" fmla="*/ 1140 w 10270"/>
              <a:gd name="connsiteY21" fmla="*/ 6857 h 10816"/>
              <a:gd name="connsiteX22" fmla="*/ 1140 w 10270"/>
              <a:gd name="connsiteY22" fmla="*/ 6286 h 10816"/>
              <a:gd name="connsiteX23" fmla="*/ 2879 w 10270"/>
              <a:gd name="connsiteY23" fmla="*/ 7071 h 10816"/>
              <a:gd name="connsiteX24" fmla="*/ 3458 w 10270"/>
              <a:gd name="connsiteY24" fmla="*/ 7357 h 10816"/>
              <a:gd name="connsiteX25" fmla="*/ 4038 w 10270"/>
              <a:gd name="connsiteY25" fmla="*/ 7643 h 10816"/>
              <a:gd name="connsiteX26" fmla="*/ 5198 w 10270"/>
              <a:gd name="connsiteY26" fmla="*/ 7643 h 10816"/>
              <a:gd name="connsiteX27" fmla="*/ 5198 w 10270"/>
              <a:gd name="connsiteY27" fmla="*/ 8214 h 10816"/>
              <a:gd name="connsiteX28" fmla="*/ 5198 w 10270"/>
              <a:gd name="connsiteY28" fmla="*/ 8500 h 10816"/>
              <a:gd name="connsiteX29" fmla="*/ 7951 w 10270"/>
              <a:gd name="connsiteY29" fmla="*/ 6571 h 10816"/>
              <a:gd name="connsiteX30" fmla="*/ 7951 w 10270"/>
              <a:gd name="connsiteY30" fmla="*/ 6286 h 10816"/>
              <a:gd name="connsiteX31" fmla="*/ 8531 w 10270"/>
              <a:gd name="connsiteY31" fmla="*/ 6286 h 10816"/>
              <a:gd name="connsiteX32" fmla="*/ 9111 w 10270"/>
              <a:gd name="connsiteY32" fmla="*/ 6000 h 10816"/>
              <a:gd name="connsiteX33" fmla="*/ 9111 w 10270"/>
              <a:gd name="connsiteY33" fmla="*/ 5143 h 10816"/>
              <a:gd name="connsiteX34" fmla="*/ 9690 w 10270"/>
              <a:gd name="connsiteY34" fmla="*/ 4857 h 10816"/>
              <a:gd name="connsiteX35" fmla="*/ 10270 w 10270"/>
              <a:gd name="connsiteY35" fmla="*/ 4857 h 10816"/>
              <a:gd name="connsiteX36" fmla="*/ 10270 w 10270"/>
              <a:gd name="connsiteY36" fmla="*/ 4071 h 10816"/>
              <a:gd name="connsiteX37" fmla="*/ 10270 w 10270"/>
              <a:gd name="connsiteY37" fmla="*/ 3786 h 10816"/>
              <a:gd name="connsiteX38" fmla="*/ 9690 w 10270"/>
              <a:gd name="connsiteY38" fmla="*/ 3500 h 10816"/>
              <a:gd name="connsiteX39" fmla="*/ 9111 w 10270"/>
              <a:gd name="connsiteY39" fmla="*/ 3214 h 10816"/>
              <a:gd name="connsiteX0" fmla="*/ 9111 w 10270"/>
              <a:gd name="connsiteY0" fmla="*/ 3214 h 10816"/>
              <a:gd name="connsiteX1" fmla="*/ 5632 w 10270"/>
              <a:gd name="connsiteY1" fmla="*/ 0 h 10816"/>
              <a:gd name="connsiteX2" fmla="*/ 2879 w 10270"/>
              <a:gd name="connsiteY2" fmla="*/ 1714 h 10816"/>
              <a:gd name="connsiteX3" fmla="*/ 2589 w 10270"/>
              <a:gd name="connsiteY3" fmla="*/ 2143 h 10816"/>
              <a:gd name="connsiteX4" fmla="*/ 2444 w 10270"/>
              <a:gd name="connsiteY4" fmla="*/ 2357 h 10816"/>
              <a:gd name="connsiteX5" fmla="*/ 2444 w 10270"/>
              <a:gd name="connsiteY5" fmla="*/ 2357 h 10816"/>
              <a:gd name="connsiteX6" fmla="*/ 2299 w 10270"/>
              <a:gd name="connsiteY6" fmla="*/ 2500 h 10816"/>
              <a:gd name="connsiteX7" fmla="*/ 2734 w 10270"/>
              <a:gd name="connsiteY7" fmla="*/ 2429 h 10816"/>
              <a:gd name="connsiteX8" fmla="*/ 2734 w 10270"/>
              <a:gd name="connsiteY8" fmla="*/ 2429 h 10816"/>
              <a:gd name="connsiteX9" fmla="*/ 3748 w 10270"/>
              <a:gd name="connsiteY9" fmla="*/ 3357 h 10816"/>
              <a:gd name="connsiteX10" fmla="*/ 3748 w 10270"/>
              <a:gd name="connsiteY10" fmla="*/ 4429 h 10816"/>
              <a:gd name="connsiteX11" fmla="*/ 3169 w 10270"/>
              <a:gd name="connsiteY11" fmla="*/ 4857 h 10816"/>
              <a:gd name="connsiteX12" fmla="*/ 3169 w 10270"/>
              <a:gd name="connsiteY12" fmla="*/ 5214 h 10816"/>
              <a:gd name="connsiteX13" fmla="*/ 3169 w 10270"/>
              <a:gd name="connsiteY13" fmla="*/ 5214 h 10816"/>
              <a:gd name="connsiteX14" fmla="*/ 1285 w 10270"/>
              <a:gd name="connsiteY14" fmla="*/ 6071 h 10816"/>
              <a:gd name="connsiteX15" fmla="*/ 415 w 10270"/>
              <a:gd name="connsiteY15" fmla="*/ 6286 h 10816"/>
              <a:gd name="connsiteX16" fmla="*/ 0 w 10270"/>
              <a:gd name="connsiteY16" fmla="*/ 10816 h 10816"/>
              <a:gd name="connsiteX17" fmla="*/ 4328 w 10270"/>
              <a:gd name="connsiteY17" fmla="*/ 10000 h 10816"/>
              <a:gd name="connsiteX18" fmla="*/ 4328 w 10270"/>
              <a:gd name="connsiteY18" fmla="*/ 9929 h 10816"/>
              <a:gd name="connsiteX19" fmla="*/ 4328 w 10270"/>
              <a:gd name="connsiteY19" fmla="*/ 9929 h 10816"/>
              <a:gd name="connsiteX20" fmla="*/ 1140 w 10270"/>
              <a:gd name="connsiteY20" fmla="*/ 6857 h 10816"/>
              <a:gd name="connsiteX21" fmla="*/ 1140 w 10270"/>
              <a:gd name="connsiteY21" fmla="*/ 6286 h 10816"/>
              <a:gd name="connsiteX22" fmla="*/ 2879 w 10270"/>
              <a:gd name="connsiteY22" fmla="*/ 7071 h 10816"/>
              <a:gd name="connsiteX23" fmla="*/ 3458 w 10270"/>
              <a:gd name="connsiteY23" fmla="*/ 7357 h 10816"/>
              <a:gd name="connsiteX24" fmla="*/ 4038 w 10270"/>
              <a:gd name="connsiteY24" fmla="*/ 7643 h 10816"/>
              <a:gd name="connsiteX25" fmla="*/ 5198 w 10270"/>
              <a:gd name="connsiteY25" fmla="*/ 7643 h 10816"/>
              <a:gd name="connsiteX26" fmla="*/ 5198 w 10270"/>
              <a:gd name="connsiteY26" fmla="*/ 8214 h 10816"/>
              <a:gd name="connsiteX27" fmla="*/ 5198 w 10270"/>
              <a:gd name="connsiteY27" fmla="*/ 8500 h 10816"/>
              <a:gd name="connsiteX28" fmla="*/ 7951 w 10270"/>
              <a:gd name="connsiteY28" fmla="*/ 6571 h 10816"/>
              <a:gd name="connsiteX29" fmla="*/ 7951 w 10270"/>
              <a:gd name="connsiteY29" fmla="*/ 6286 h 10816"/>
              <a:gd name="connsiteX30" fmla="*/ 8531 w 10270"/>
              <a:gd name="connsiteY30" fmla="*/ 6286 h 10816"/>
              <a:gd name="connsiteX31" fmla="*/ 9111 w 10270"/>
              <a:gd name="connsiteY31" fmla="*/ 6000 h 10816"/>
              <a:gd name="connsiteX32" fmla="*/ 9111 w 10270"/>
              <a:gd name="connsiteY32" fmla="*/ 5143 h 10816"/>
              <a:gd name="connsiteX33" fmla="*/ 9690 w 10270"/>
              <a:gd name="connsiteY33" fmla="*/ 4857 h 10816"/>
              <a:gd name="connsiteX34" fmla="*/ 10270 w 10270"/>
              <a:gd name="connsiteY34" fmla="*/ 4857 h 10816"/>
              <a:gd name="connsiteX35" fmla="*/ 10270 w 10270"/>
              <a:gd name="connsiteY35" fmla="*/ 4071 h 10816"/>
              <a:gd name="connsiteX36" fmla="*/ 10270 w 10270"/>
              <a:gd name="connsiteY36" fmla="*/ 3786 h 10816"/>
              <a:gd name="connsiteX37" fmla="*/ 9690 w 10270"/>
              <a:gd name="connsiteY37" fmla="*/ 3500 h 10816"/>
              <a:gd name="connsiteX38" fmla="*/ 9111 w 10270"/>
              <a:gd name="connsiteY38" fmla="*/ 3214 h 10816"/>
              <a:gd name="connsiteX0" fmla="*/ 9111 w 10270"/>
              <a:gd name="connsiteY0" fmla="*/ 1500 h 9102"/>
              <a:gd name="connsiteX1" fmla="*/ 2879 w 10270"/>
              <a:gd name="connsiteY1" fmla="*/ 0 h 9102"/>
              <a:gd name="connsiteX2" fmla="*/ 2589 w 10270"/>
              <a:gd name="connsiteY2" fmla="*/ 429 h 9102"/>
              <a:gd name="connsiteX3" fmla="*/ 2444 w 10270"/>
              <a:gd name="connsiteY3" fmla="*/ 643 h 9102"/>
              <a:gd name="connsiteX4" fmla="*/ 2444 w 10270"/>
              <a:gd name="connsiteY4" fmla="*/ 643 h 9102"/>
              <a:gd name="connsiteX5" fmla="*/ 2299 w 10270"/>
              <a:gd name="connsiteY5" fmla="*/ 786 h 9102"/>
              <a:gd name="connsiteX6" fmla="*/ 2734 w 10270"/>
              <a:gd name="connsiteY6" fmla="*/ 715 h 9102"/>
              <a:gd name="connsiteX7" fmla="*/ 2734 w 10270"/>
              <a:gd name="connsiteY7" fmla="*/ 715 h 9102"/>
              <a:gd name="connsiteX8" fmla="*/ 3748 w 10270"/>
              <a:gd name="connsiteY8" fmla="*/ 1643 h 9102"/>
              <a:gd name="connsiteX9" fmla="*/ 3748 w 10270"/>
              <a:gd name="connsiteY9" fmla="*/ 2715 h 9102"/>
              <a:gd name="connsiteX10" fmla="*/ 3169 w 10270"/>
              <a:gd name="connsiteY10" fmla="*/ 3143 h 9102"/>
              <a:gd name="connsiteX11" fmla="*/ 3169 w 10270"/>
              <a:gd name="connsiteY11" fmla="*/ 3500 h 9102"/>
              <a:gd name="connsiteX12" fmla="*/ 3169 w 10270"/>
              <a:gd name="connsiteY12" fmla="*/ 3500 h 9102"/>
              <a:gd name="connsiteX13" fmla="*/ 1285 w 10270"/>
              <a:gd name="connsiteY13" fmla="*/ 4357 h 9102"/>
              <a:gd name="connsiteX14" fmla="*/ 415 w 10270"/>
              <a:gd name="connsiteY14" fmla="*/ 4572 h 9102"/>
              <a:gd name="connsiteX15" fmla="*/ 0 w 10270"/>
              <a:gd name="connsiteY15" fmla="*/ 9102 h 9102"/>
              <a:gd name="connsiteX16" fmla="*/ 4328 w 10270"/>
              <a:gd name="connsiteY16" fmla="*/ 8286 h 9102"/>
              <a:gd name="connsiteX17" fmla="*/ 4328 w 10270"/>
              <a:gd name="connsiteY17" fmla="*/ 8215 h 9102"/>
              <a:gd name="connsiteX18" fmla="*/ 4328 w 10270"/>
              <a:gd name="connsiteY18" fmla="*/ 8215 h 9102"/>
              <a:gd name="connsiteX19" fmla="*/ 1140 w 10270"/>
              <a:gd name="connsiteY19" fmla="*/ 5143 h 9102"/>
              <a:gd name="connsiteX20" fmla="*/ 1140 w 10270"/>
              <a:gd name="connsiteY20" fmla="*/ 4572 h 9102"/>
              <a:gd name="connsiteX21" fmla="*/ 2879 w 10270"/>
              <a:gd name="connsiteY21" fmla="*/ 5357 h 9102"/>
              <a:gd name="connsiteX22" fmla="*/ 3458 w 10270"/>
              <a:gd name="connsiteY22" fmla="*/ 5643 h 9102"/>
              <a:gd name="connsiteX23" fmla="*/ 4038 w 10270"/>
              <a:gd name="connsiteY23" fmla="*/ 5929 h 9102"/>
              <a:gd name="connsiteX24" fmla="*/ 5198 w 10270"/>
              <a:gd name="connsiteY24" fmla="*/ 5929 h 9102"/>
              <a:gd name="connsiteX25" fmla="*/ 5198 w 10270"/>
              <a:gd name="connsiteY25" fmla="*/ 6500 h 9102"/>
              <a:gd name="connsiteX26" fmla="*/ 5198 w 10270"/>
              <a:gd name="connsiteY26" fmla="*/ 6786 h 9102"/>
              <a:gd name="connsiteX27" fmla="*/ 7951 w 10270"/>
              <a:gd name="connsiteY27" fmla="*/ 4857 h 9102"/>
              <a:gd name="connsiteX28" fmla="*/ 7951 w 10270"/>
              <a:gd name="connsiteY28" fmla="*/ 4572 h 9102"/>
              <a:gd name="connsiteX29" fmla="*/ 8531 w 10270"/>
              <a:gd name="connsiteY29" fmla="*/ 4572 h 9102"/>
              <a:gd name="connsiteX30" fmla="*/ 9111 w 10270"/>
              <a:gd name="connsiteY30" fmla="*/ 4286 h 9102"/>
              <a:gd name="connsiteX31" fmla="*/ 9111 w 10270"/>
              <a:gd name="connsiteY31" fmla="*/ 3429 h 9102"/>
              <a:gd name="connsiteX32" fmla="*/ 9690 w 10270"/>
              <a:gd name="connsiteY32" fmla="*/ 3143 h 9102"/>
              <a:gd name="connsiteX33" fmla="*/ 10270 w 10270"/>
              <a:gd name="connsiteY33" fmla="*/ 3143 h 9102"/>
              <a:gd name="connsiteX34" fmla="*/ 10270 w 10270"/>
              <a:gd name="connsiteY34" fmla="*/ 2357 h 9102"/>
              <a:gd name="connsiteX35" fmla="*/ 10270 w 10270"/>
              <a:gd name="connsiteY35" fmla="*/ 2072 h 9102"/>
              <a:gd name="connsiteX36" fmla="*/ 9690 w 10270"/>
              <a:gd name="connsiteY36" fmla="*/ 1786 h 9102"/>
              <a:gd name="connsiteX37" fmla="*/ 9111 w 10270"/>
              <a:gd name="connsiteY37" fmla="*/ 1500 h 9102"/>
              <a:gd name="connsiteX0" fmla="*/ 8871 w 10000"/>
              <a:gd name="connsiteY0" fmla="*/ 1648 h 10000"/>
              <a:gd name="connsiteX1" fmla="*/ 2803 w 10000"/>
              <a:gd name="connsiteY1" fmla="*/ 0 h 10000"/>
              <a:gd name="connsiteX2" fmla="*/ 2521 w 10000"/>
              <a:gd name="connsiteY2" fmla="*/ 471 h 10000"/>
              <a:gd name="connsiteX3" fmla="*/ 2380 w 10000"/>
              <a:gd name="connsiteY3" fmla="*/ 706 h 10000"/>
              <a:gd name="connsiteX4" fmla="*/ 2380 w 10000"/>
              <a:gd name="connsiteY4" fmla="*/ 706 h 10000"/>
              <a:gd name="connsiteX5" fmla="*/ 2239 w 10000"/>
              <a:gd name="connsiteY5" fmla="*/ 864 h 10000"/>
              <a:gd name="connsiteX6" fmla="*/ 2662 w 10000"/>
              <a:gd name="connsiteY6" fmla="*/ 786 h 10000"/>
              <a:gd name="connsiteX7" fmla="*/ 2662 w 10000"/>
              <a:gd name="connsiteY7" fmla="*/ 786 h 10000"/>
              <a:gd name="connsiteX8" fmla="*/ 3649 w 10000"/>
              <a:gd name="connsiteY8" fmla="*/ 1805 h 10000"/>
              <a:gd name="connsiteX9" fmla="*/ 3649 w 10000"/>
              <a:gd name="connsiteY9" fmla="*/ 2983 h 10000"/>
              <a:gd name="connsiteX10" fmla="*/ 3086 w 10000"/>
              <a:gd name="connsiteY10" fmla="*/ 3453 h 10000"/>
              <a:gd name="connsiteX11" fmla="*/ 3086 w 10000"/>
              <a:gd name="connsiteY11" fmla="*/ 3845 h 10000"/>
              <a:gd name="connsiteX12" fmla="*/ 3086 w 10000"/>
              <a:gd name="connsiteY12" fmla="*/ 3845 h 10000"/>
              <a:gd name="connsiteX13" fmla="*/ 1251 w 10000"/>
              <a:gd name="connsiteY13" fmla="*/ 4787 h 10000"/>
              <a:gd name="connsiteX14" fmla="*/ 404 w 10000"/>
              <a:gd name="connsiteY14" fmla="*/ 5023 h 10000"/>
              <a:gd name="connsiteX15" fmla="*/ 0 w 10000"/>
              <a:gd name="connsiteY15" fmla="*/ 10000 h 10000"/>
              <a:gd name="connsiteX16" fmla="*/ 4214 w 10000"/>
              <a:gd name="connsiteY16" fmla="*/ 9103 h 10000"/>
              <a:gd name="connsiteX17" fmla="*/ 4214 w 10000"/>
              <a:gd name="connsiteY17" fmla="*/ 9025 h 10000"/>
              <a:gd name="connsiteX18" fmla="*/ 4214 w 10000"/>
              <a:gd name="connsiteY18" fmla="*/ 9025 h 10000"/>
              <a:gd name="connsiteX19" fmla="*/ 1110 w 10000"/>
              <a:gd name="connsiteY19" fmla="*/ 5650 h 10000"/>
              <a:gd name="connsiteX20" fmla="*/ 1110 w 10000"/>
              <a:gd name="connsiteY20" fmla="*/ 5023 h 10000"/>
              <a:gd name="connsiteX21" fmla="*/ 2803 w 10000"/>
              <a:gd name="connsiteY21" fmla="*/ 5886 h 10000"/>
              <a:gd name="connsiteX22" fmla="*/ 3367 w 10000"/>
              <a:gd name="connsiteY22" fmla="*/ 6200 h 10000"/>
              <a:gd name="connsiteX23" fmla="*/ 3932 w 10000"/>
              <a:gd name="connsiteY23" fmla="*/ 6514 h 10000"/>
              <a:gd name="connsiteX24" fmla="*/ 5061 w 10000"/>
              <a:gd name="connsiteY24" fmla="*/ 6514 h 10000"/>
              <a:gd name="connsiteX25" fmla="*/ 5061 w 10000"/>
              <a:gd name="connsiteY25" fmla="*/ 7141 h 10000"/>
              <a:gd name="connsiteX26" fmla="*/ 5061 w 10000"/>
              <a:gd name="connsiteY26" fmla="*/ 7456 h 10000"/>
              <a:gd name="connsiteX27" fmla="*/ 7742 w 10000"/>
              <a:gd name="connsiteY27" fmla="*/ 5336 h 10000"/>
              <a:gd name="connsiteX28" fmla="*/ 7742 w 10000"/>
              <a:gd name="connsiteY28" fmla="*/ 5023 h 10000"/>
              <a:gd name="connsiteX29" fmla="*/ 8307 w 10000"/>
              <a:gd name="connsiteY29" fmla="*/ 5023 h 10000"/>
              <a:gd name="connsiteX30" fmla="*/ 8871 w 10000"/>
              <a:gd name="connsiteY30" fmla="*/ 4709 h 10000"/>
              <a:gd name="connsiteX31" fmla="*/ 8871 w 10000"/>
              <a:gd name="connsiteY31" fmla="*/ 3767 h 10000"/>
              <a:gd name="connsiteX32" fmla="*/ 9435 w 10000"/>
              <a:gd name="connsiteY32" fmla="*/ 3453 h 10000"/>
              <a:gd name="connsiteX33" fmla="*/ 10000 w 10000"/>
              <a:gd name="connsiteY33" fmla="*/ 3453 h 10000"/>
              <a:gd name="connsiteX34" fmla="*/ 10000 w 10000"/>
              <a:gd name="connsiteY34" fmla="*/ 2590 h 10000"/>
              <a:gd name="connsiteX35" fmla="*/ 10000 w 10000"/>
              <a:gd name="connsiteY35" fmla="*/ 2276 h 10000"/>
              <a:gd name="connsiteX36" fmla="*/ 8871 w 10000"/>
              <a:gd name="connsiteY36" fmla="*/ 1648 h 10000"/>
              <a:gd name="connsiteX0" fmla="*/ 10000 w 10000"/>
              <a:gd name="connsiteY0" fmla="*/ 2276 h 10000"/>
              <a:gd name="connsiteX1" fmla="*/ 2803 w 10000"/>
              <a:gd name="connsiteY1" fmla="*/ 0 h 10000"/>
              <a:gd name="connsiteX2" fmla="*/ 2521 w 10000"/>
              <a:gd name="connsiteY2" fmla="*/ 471 h 10000"/>
              <a:gd name="connsiteX3" fmla="*/ 2380 w 10000"/>
              <a:gd name="connsiteY3" fmla="*/ 706 h 10000"/>
              <a:gd name="connsiteX4" fmla="*/ 2380 w 10000"/>
              <a:gd name="connsiteY4" fmla="*/ 706 h 10000"/>
              <a:gd name="connsiteX5" fmla="*/ 2239 w 10000"/>
              <a:gd name="connsiteY5" fmla="*/ 864 h 10000"/>
              <a:gd name="connsiteX6" fmla="*/ 2662 w 10000"/>
              <a:gd name="connsiteY6" fmla="*/ 786 h 10000"/>
              <a:gd name="connsiteX7" fmla="*/ 2662 w 10000"/>
              <a:gd name="connsiteY7" fmla="*/ 786 h 10000"/>
              <a:gd name="connsiteX8" fmla="*/ 3649 w 10000"/>
              <a:gd name="connsiteY8" fmla="*/ 1805 h 10000"/>
              <a:gd name="connsiteX9" fmla="*/ 3649 w 10000"/>
              <a:gd name="connsiteY9" fmla="*/ 2983 h 10000"/>
              <a:gd name="connsiteX10" fmla="*/ 3086 w 10000"/>
              <a:gd name="connsiteY10" fmla="*/ 3453 h 10000"/>
              <a:gd name="connsiteX11" fmla="*/ 3086 w 10000"/>
              <a:gd name="connsiteY11" fmla="*/ 3845 h 10000"/>
              <a:gd name="connsiteX12" fmla="*/ 3086 w 10000"/>
              <a:gd name="connsiteY12" fmla="*/ 3845 h 10000"/>
              <a:gd name="connsiteX13" fmla="*/ 1251 w 10000"/>
              <a:gd name="connsiteY13" fmla="*/ 4787 h 10000"/>
              <a:gd name="connsiteX14" fmla="*/ 404 w 10000"/>
              <a:gd name="connsiteY14" fmla="*/ 5023 h 10000"/>
              <a:gd name="connsiteX15" fmla="*/ 0 w 10000"/>
              <a:gd name="connsiteY15" fmla="*/ 10000 h 10000"/>
              <a:gd name="connsiteX16" fmla="*/ 4214 w 10000"/>
              <a:gd name="connsiteY16" fmla="*/ 9103 h 10000"/>
              <a:gd name="connsiteX17" fmla="*/ 4214 w 10000"/>
              <a:gd name="connsiteY17" fmla="*/ 9025 h 10000"/>
              <a:gd name="connsiteX18" fmla="*/ 4214 w 10000"/>
              <a:gd name="connsiteY18" fmla="*/ 9025 h 10000"/>
              <a:gd name="connsiteX19" fmla="*/ 1110 w 10000"/>
              <a:gd name="connsiteY19" fmla="*/ 5650 h 10000"/>
              <a:gd name="connsiteX20" fmla="*/ 1110 w 10000"/>
              <a:gd name="connsiteY20" fmla="*/ 5023 h 10000"/>
              <a:gd name="connsiteX21" fmla="*/ 2803 w 10000"/>
              <a:gd name="connsiteY21" fmla="*/ 5886 h 10000"/>
              <a:gd name="connsiteX22" fmla="*/ 3367 w 10000"/>
              <a:gd name="connsiteY22" fmla="*/ 6200 h 10000"/>
              <a:gd name="connsiteX23" fmla="*/ 3932 w 10000"/>
              <a:gd name="connsiteY23" fmla="*/ 6514 h 10000"/>
              <a:gd name="connsiteX24" fmla="*/ 5061 w 10000"/>
              <a:gd name="connsiteY24" fmla="*/ 6514 h 10000"/>
              <a:gd name="connsiteX25" fmla="*/ 5061 w 10000"/>
              <a:gd name="connsiteY25" fmla="*/ 7141 h 10000"/>
              <a:gd name="connsiteX26" fmla="*/ 5061 w 10000"/>
              <a:gd name="connsiteY26" fmla="*/ 7456 h 10000"/>
              <a:gd name="connsiteX27" fmla="*/ 7742 w 10000"/>
              <a:gd name="connsiteY27" fmla="*/ 5336 h 10000"/>
              <a:gd name="connsiteX28" fmla="*/ 7742 w 10000"/>
              <a:gd name="connsiteY28" fmla="*/ 5023 h 10000"/>
              <a:gd name="connsiteX29" fmla="*/ 8307 w 10000"/>
              <a:gd name="connsiteY29" fmla="*/ 5023 h 10000"/>
              <a:gd name="connsiteX30" fmla="*/ 8871 w 10000"/>
              <a:gd name="connsiteY30" fmla="*/ 4709 h 10000"/>
              <a:gd name="connsiteX31" fmla="*/ 8871 w 10000"/>
              <a:gd name="connsiteY31" fmla="*/ 3767 h 10000"/>
              <a:gd name="connsiteX32" fmla="*/ 9435 w 10000"/>
              <a:gd name="connsiteY32" fmla="*/ 3453 h 10000"/>
              <a:gd name="connsiteX33" fmla="*/ 10000 w 10000"/>
              <a:gd name="connsiteY33" fmla="*/ 3453 h 10000"/>
              <a:gd name="connsiteX34" fmla="*/ 10000 w 10000"/>
              <a:gd name="connsiteY34" fmla="*/ 2590 h 10000"/>
              <a:gd name="connsiteX35" fmla="*/ 10000 w 10000"/>
              <a:gd name="connsiteY35" fmla="*/ 2276 h 10000"/>
              <a:gd name="connsiteX0" fmla="*/ 10000 w 10000"/>
              <a:gd name="connsiteY0" fmla="*/ 2590 h 10000"/>
              <a:gd name="connsiteX1" fmla="*/ 2803 w 10000"/>
              <a:gd name="connsiteY1" fmla="*/ 0 h 10000"/>
              <a:gd name="connsiteX2" fmla="*/ 2521 w 10000"/>
              <a:gd name="connsiteY2" fmla="*/ 471 h 10000"/>
              <a:gd name="connsiteX3" fmla="*/ 2380 w 10000"/>
              <a:gd name="connsiteY3" fmla="*/ 706 h 10000"/>
              <a:gd name="connsiteX4" fmla="*/ 2380 w 10000"/>
              <a:gd name="connsiteY4" fmla="*/ 706 h 10000"/>
              <a:gd name="connsiteX5" fmla="*/ 2239 w 10000"/>
              <a:gd name="connsiteY5" fmla="*/ 864 h 10000"/>
              <a:gd name="connsiteX6" fmla="*/ 2662 w 10000"/>
              <a:gd name="connsiteY6" fmla="*/ 786 h 10000"/>
              <a:gd name="connsiteX7" fmla="*/ 2662 w 10000"/>
              <a:gd name="connsiteY7" fmla="*/ 786 h 10000"/>
              <a:gd name="connsiteX8" fmla="*/ 3649 w 10000"/>
              <a:gd name="connsiteY8" fmla="*/ 1805 h 10000"/>
              <a:gd name="connsiteX9" fmla="*/ 3649 w 10000"/>
              <a:gd name="connsiteY9" fmla="*/ 2983 h 10000"/>
              <a:gd name="connsiteX10" fmla="*/ 3086 w 10000"/>
              <a:gd name="connsiteY10" fmla="*/ 3453 h 10000"/>
              <a:gd name="connsiteX11" fmla="*/ 3086 w 10000"/>
              <a:gd name="connsiteY11" fmla="*/ 3845 h 10000"/>
              <a:gd name="connsiteX12" fmla="*/ 3086 w 10000"/>
              <a:gd name="connsiteY12" fmla="*/ 3845 h 10000"/>
              <a:gd name="connsiteX13" fmla="*/ 1251 w 10000"/>
              <a:gd name="connsiteY13" fmla="*/ 4787 h 10000"/>
              <a:gd name="connsiteX14" fmla="*/ 404 w 10000"/>
              <a:gd name="connsiteY14" fmla="*/ 5023 h 10000"/>
              <a:gd name="connsiteX15" fmla="*/ 0 w 10000"/>
              <a:gd name="connsiteY15" fmla="*/ 10000 h 10000"/>
              <a:gd name="connsiteX16" fmla="*/ 4214 w 10000"/>
              <a:gd name="connsiteY16" fmla="*/ 9103 h 10000"/>
              <a:gd name="connsiteX17" fmla="*/ 4214 w 10000"/>
              <a:gd name="connsiteY17" fmla="*/ 9025 h 10000"/>
              <a:gd name="connsiteX18" fmla="*/ 4214 w 10000"/>
              <a:gd name="connsiteY18" fmla="*/ 9025 h 10000"/>
              <a:gd name="connsiteX19" fmla="*/ 1110 w 10000"/>
              <a:gd name="connsiteY19" fmla="*/ 5650 h 10000"/>
              <a:gd name="connsiteX20" fmla="*/ 1110 w 10000"/>
              <a:gd name="connsiteY20" fmla="*/ 5023 h 10000"/>
              <a:gd name="connsiteX21" fmla="*/ 2803 w 10000"/>
              <a:gd name="connsiteY21" fmla="*/ 5886 h 10000"/>
              <a:gd name="connsiteX22" fmla="*/ 3367 w 10000"/>
              <a:gd name="connsiteY22" fmla="*/ 6200 h 10000"/>
              <a:gd name="connsiteX23" fmla="*/ 3932 w 10000"/>
              <a:gd name="connsiteY23" fmla="*/ 6514 h 10000"/>
              <a:gd name="connsiteX24" fmla="*/ 5061 w 10000"/>
              <a:gd name="connsiteY24" fmla="*/ 6514 h 10000"/>
              <a:gd name="connsiteX25" fmla="*/ 5061 w 10000"/>
              <a:gd name="connsiteY25" fmla="*/ 7141 h 10000"/>
              <a:gd name="connsiteX26" fmla="*/ 5061 w 10000"/>
              <a:gd name="connsiteY26" fmla="*/ 7456 h 10000"/>
              <a:gd name="connsiteX27" fmla="*/ 7742 w 10000"/>
              <a:gd name="connsiteY27" fmla="*/ 5336 h 10000"/>
              <a:gd name="connsiteX28" fmla="*/ 7742 w 10000"/>
              <a:gd name="connsiteY28" fmla="*/ 5023 h 10000"/>
              <a:gd name="connsiteX29" fmla="*/ 8307 w 10000"/>
              <a:gd name="connsiteY29" fmla="*/ 5023 h 10000"/>
              <a:gd name="connsiteX30" fmla="*/ 8871 w 10000"/>
              <a:gd name="connsiteY30" fmla="*/ 4709 h 10000"/>
              <a:gd name="connsiteX31" fmla="*/ 8871 w 10000"/>
              <a:gd name="connsiteY31" fmla="*/ 3767 h 10000"/>
              <a:gd name="connsiteX32" fmla="*/ 9435 w 10000"/>
              <a:gd name="connsiteY32" fmla="*/ 3453 h 10000"/>
              <a:gd name="connsiteX33" fmla="*/ 10000 w 10000"/>
              <a:gd name="connsiteY33" fmla="*/ 3453 h 10000"/>
              <a:gd name="connsiteX34" fmla="*/ 10000 w 10000"/>
              <a:gd name="connsiteY34" fmla="*/ 2590 h 10000"/>
              <a:gd name="connsiteX0" fmla="*/ 10000 w 10000"/>
              <a:gd name="connsiteY0" fmla="*/ 3453 h 10000"/>
              <a:gd name="connsiteX1" fmla="*/ 2803 w 10000"/>
              <a:gd name="connsiteY1" fmla="*/ 0 h 10000"/>
              <a:gd name="connsiteX2" fmla="*/ 2521 w 10000"/>
              <a:gd name="connsiteY2" fmla="*/ 471 h 10000"/>
              <a:gd name="connsiteX3" fmla="*/ 2380 w 10000"/>
              <a:gd name="connsiteY3" fmla="*/ 706 h 10000"/>
              <a:gd name="connsiteX4" fmla="*/ 2380 w 10000"/>
              <a:gd name="connsiteY4" fmla="*/ 706 h 10000"/>
              <a:gd name="connsiteX5" fmla="*/ 2239 w 10000"/>
              <a:gd name="connsiteY5" fmla="*/ 864 h 10000"/>
              <a:gd name="connsiteX6" fmla="*/ 2662 w 10000"/>
              <a:gd name="connsiteY6" fmla="*/ 786 h 10000"/>
              <a:gd name="connsiteX7" fmla="*/ 2662 w 10000"/>
              <a:gd name="connsiteY7" fmla="*/ 786 h 10000"/>
              <a:gd name="connsiteX8" fmla="*/ 3649 w 10000"/>
              <a:gd name="connsiteY8" fmla="*/ 1805 h 10000"/>
              <a:gd name="connsiteX9" fmla="*/ 3649 w 10000"/>
              <a:gd name="connsiteY9" fmla="*/ 2983 h 10000"/>
              <a:gd name="connsiteX10" fmla="*/ 3086 w 10000"/>
              <a:gd name="connsiteY10" fmla="*/ 3453 h 10000"/>
              <a:gd name="connsiteX11" fmla="*/ 3086 w 10000"/>
              <a:gd name="connsiteY11" fmla="*/ 3845 h 10000"/>
              <a:gd name="connsiteX12" fmla="*/ 3086 w 10000"/>
              <a:gd name="connsiteY12" fmla="*/ 3845 h 10000"/>
              <a:gd name="connsiteX13" fmla="*/ 1251 w 10000"/>
              <a:gd name="connsiteY13" fmla="*/ 4787 h 10000"/>
              <a:gd name="connsiteX14" fmla="*/ 404 w 10000"/>
              <a:gd name="connsiteY14" fmla="*/ 5023 h 10000"/>
              <a:gd name="connsiteX15" fmla="*/ 0 w 10000"/>
              <a:gd name="connsiteY15" fmla="*/ 10000 h 10000"/>
              <a:gd name="connsiteX16" fmla="*/ 4214 w 10000"/>
              <a:gd name="connsiteY16" fmla="*/ 9103 h 10000"/>
              <a:gd name="connsiteX17" fmla="*/ 4214 w 10000"/>
              <a:gd name="connsiteY17" fmla="*/ 9025 h 10000"/>
              <a:gd name="connsiteX18" fmla="*/ 4214 w 10000"/>
              <a:gd name="connsiteY18" fmla="*/ 9025 h 10000"/>
              <a:gd name="connsiteX19" fmla="*/ 1110 w 10000"/>
              <a:gd name="connsiteY19" fmla="*/ 5650 h 10000"/>
              <a:gd name="connsiteX20" fmla="*/ 1110 w 10000"/>
              <a:gd name="connsiteY20" fmla="*/ 5023 h 10000"/>
              <a:gd name="connsiteX21" fmla="*/ 2803 w 10000"/>
              <a:gd name="connsiteY21" fmla="*/ 5886 h 10000"/>
              <a:gd name="connsiteX22" fmla="*/ 3367 w 10000"/>
              <a:gd name="connsiteY22" fmla="*/ 6200 h 10000"/>
              <a:gd name="connsiteX23" fmla="*/ 3932 w 10000"/>
              <a:gd name="connsiteY23" fmla="*/ 6514 h 10000"/>
              <a:gd name="connsiteX24" fmla="*/ 5061 w 10000"/>
              <a:gd name="connsiteY24" fmla="*/ 6514 h 10000"/>
              <a:gd name="connsiteX25" fmla="*/ 5061 w 10000"/>
              <a:gd name="connsiteY25" fmla="*/ 7141 h 10000"/>
              <a:gd name="connsiteX26" fmla="*/ 5061 w 10000"/>
              <a:gd name="connsiteY26" fmla="*/ 7456 h 10000"/>
              <a:gd name="connsiteX27" fmla="*/ 7742 w 10000"/>
              <a:gd name="connsiteY27" fmla="*/ 5336 h 10000"/>
              <a:gd name="connsiteX28" fmla="*/ 7742 w 10000"/>
              <a:gd name="connsiteY28" fmla="*/ 5023 h 10000"/>
              <a:gd name="connsiteX29" fmla="*/ 8307 w 10000"/>
              <a:gd name="connsiteY29" fmla="*/ 5023 h 10000"/>
              <a:gd name="connsiteX30" fmla="*/ 8871 w 10000"/>
              <a:gd name="connsiteY30" fmla="*/ 4709 h 10000"/>
              <a:gd name="connsiteX31" fmla="*/ 8871 w 10000"/>
              <a:gd name="connsiteY31" fmla="*/ 3767 h 10000"/>
              <a:gd name="connsiteX32" fmla="*/ 9435 w 10000"/>
              <a:gd name="connsiteY32" fmla="*/ 3453 h 10000"/>
              <a:gd name="connsiteX33" fmla="*/ 10000 w 10000"/>
              <a:gd name="connsiteY33" fmla="*/ 3453 h 10000"/>
              <a:gd name="connsiteX0" fmla="*/ 9435 w 9435"/>
              <a:gd name="connsiteY0" fmla="*/ 3453 h 10000"/>
              <a:gd name="connsiteX1" fmla="*/ 2803 w 9435"/>
              <a:gd name="connsiteY1" fmla="*/ 0 h 10000"/>
              <a:gd name="connsiteX2" fmla="*/ 2521 w 9435"/>
              <a:gd name="connsiteY2" fmla="*/ 471 h 10000"/>
              <a:gd name="connsiteX3" fmla="*/ 2380 w 9435"/>
              <a:gd name="connsiteY3" fmla="*/ 706 h 10000"/>
              <a:gd name="connsiteX4" fmla="*/ 2380 w 9435"/>
              <a:gd name="connsiteY4" fmla="*/ 706 h 10000"/>
              <a:gd name="connsiteX5" fmla="*/ 2239 w 9435"/>
              <a:gd name="connsiteY5" fmla="*/ 864 h 10000"/>
              <a:gd name="connsiteX6" fmla="*/ 2662 w 9435"/>
              <a:gd name="connsiteY6" fmla="*/ 786 h 10000"/>
              <a:gd name="connsiteX7" fmla="*/ 2662 w 9435"/>
              <a:gd name="connsiteY7" fmla="*/ 786 h 10000"/>
              <a:gd name="connsiteX8" fmla="*/ 3649 w 9435"/>
              <a:gd name="connsiteY8" fmla="*/ 1805 h 10000"/>
              <a:gd name="connsiteX9" fmla="*/ 3649 w 9435"/>
              <a:gd name="connsiteY9" fmla="*/ 2983 h 10000"/>
              <a:gd name="connsiteX10" fmla="*/ 3086 w 9435"/>
              <a:gd name="connsiteY10" fmla="*/ 3453 h 10000"/>
              <a:gd name="connsiteX11" fmla="*/ 3086 w 9435"/>
              <a:gd name="connsiteY11" fmla="*/ 3845 h 10000"/>
              <a:gd name="connsiteX12" fmla="*/ 3086 w 9435"/>
              <a:gd name="connsiteY12" fmla="*/ 3845 h 10000"/>
              <a:gd name="connsiteX13" fmla="*/ 1251 w 9435"/>
              <a:gd name="connsiteY13" fmla="*/ 4787 h 10000"/>
              <a:gd name="connsiteX14" fmla="*/ 404 w 9435"/>
              <a:gd name="connsiteY14" fmla="*/ 5023 h 10000"/>
              <a:gd name="connsiteX15" fmla="*/ 0 w 9435"/>
              <a:gd name="connsiteY15" fmla="*/ 10000 h 10000"/>
              <a:gd name="connsiteX16" fmla="*/ 4214 w 9435"/>
              <a:gd name="connsiteY16" fmla="*/ 9103 h 10000"/>
              <a:gd name="connsiteX17" fmla="*/ 4214 w 9435"/>
              <a:gd name="connsiteY17" fmla="*/ 9025 h 10000"/>
              <a:gd name="connsiteX18" fmla="*/ 4214 w 9435"/>
              <a:gd name="connsiteY18" fmla="*/ 9025 h 10000"/>
              <a:gd name="connsiteX19" fmla="*/ 1110 w 9435"/>
              <a:gd name="connsiteY19" fmla="*/ 5650 h 10000"/>
              <a:gd name="connsiteX20" fmla="*/ 1110 w 9435"/>
              <a:gd name="connsiteY20" fmla="*/ 5023 h 10000"/>
              <a:gd name="connsiteX21" fmla="*/ 2803 w 9435"/>
              <a:gd name="connsiteY21" fmla="*/ 5886 h 10000"/>
              <a:gd name="connsiteX22" fmla="*/ 3367 w 9435"/>
              <a:gd name="connsiteY22" fmla="*/ 6200 h 10000"/>
              <a:gd name="connsiteX23" fmla="*/ 3932 w 9435"/>
              <a:gd name="connsiteY23" fmla="*/ 6514 h 10000"/>
              <a:gd name="connsiteX24" fmla="*/ 5061 w 9435"/>
              <a:gd name="connsiteY24" fmla="*/ 6514 h 10000"/>
              <a:gd name="connsiteX25" fmla="*/ 5061 w 9435"/>
              <a:gd name="connsiteY25" fmla="*/ 7141 h 10000"/>
              <a:gd name="connsiteX26" fmla="*/ 5061 w 9435"/>
              <a:gd name="connsiteY26" fmla="*/ 7456 h 10000"/>
              <a:gd name="connsiteX27" fmla="*/ 7742 w 9435"/>
              <a:gd name="connsiteY27" fmla="*/ 5336 h 10000"/>
              <a:gd name="connsiteX28" fmla="*/ 7742 w 9435"/>
              <a:gd name="connsiteY28" fmla="*/ 5023 h 10000"/>
              <a:gd name="connsiteX29" fmla="*/ 8307 w 9435"/>
              <a:gd name="connsiteY29" fmla="*/ 5023 h 10000"/>
              <a:gd name="connsiteX30" fmla="*/ 8871 w 9435"/>
              <a:gd name="connsiteY30" fmla="*/ 4709 h 10000"/>
              <a:gd name="connsiteX31" fmla="*/ 8871 w 9435"/>
              <a:gd name="connsiteY31" fmla="*/ 3767 h 10000"/>
              <a:gd name="connsiteX32" fmla="*/ 9435 w 9435"/>
              <a:gd name="connsiteY32" fmla="*/ 3453 h 10000"/>
              <a:gd name="connsiteX0" fmla="*/ 9402 w 9402"/>
              <a:gd name="connsiteY0" fmla="*/ 3767 h 10000"/>
              <a:gd name="connsiteX1" fmla="*/ 2971 w 9402"/>
              <a:gd name="connsiteY1" fmla="*/ 0 h 10000"/>
              <a:gd name="connsiteX2" fmla="*/ 2672 w 9402"/>
              <a:gd name="connsiteY2" fmla="*/ 471 h 10000"/>
              <a:gd name="connsiteX3" fmla="*/ 2523 w 9402"/>
              <a:gd name="connsiteY3" fmla="*/ 706 h 10000"/>
              <a:gd name="connsiteX4" fmla="*/ 2523 w 9402"/>
              <a:gd name="connsiteY4" fmla="*/ 706 h 10000"/>
              <a:gd name="connsiteX5" fmla="*/ 2373 w 9402"/>
              <a:gd name="connsiteY5" fmla="*/ 864 h 10000"/>
              <a:gd name="connsiteX6" fmla="*/ 2821 w 9402"/>
              <a:gd name="connsiteY6" fmla="*/ 786 h 10000"/>
              <a:gd name="connsiteX7" fmla="*/ 2821 w 9402"/>
              <a:gd name="connsiteY7" fmla="*/ 786 h 10000"/>
              <a:gd name="connsiteX8" fmla="*/ 3868 w 9402"/>
              <a:gd name="connsiteY8" fmla="*/ 1805 h 10000"/>
              <a:gd name="connsiteX9" fmla="*/ 3868 w 9402"/>
              <a:gd name="connsiteY9" fmla="*/ 2983 h 10000"/>
              <a:gd name="connsiteX10" fmla="*/ 3271 w 9402"/>
              <a:gd name="connsiteY10" fmla="*/ 3453 h 10000"/>
              <a:gd name="connsiteX11" fmla="*/ 3271 w 9402"/>
              <a:gd name="connsiteY11" fmla="*/ 3845 h 10000"/>
              <a:gd name="connsiteX12" fmla="*/ 3271 w 9402"/>
              <a:gd name="connsiteY12" fmla="*/ 3845 h 10000"/>
              <a:gd name="connsiteX13" fmla="*/ 1326 w 9402"/>
              <a:gd name="connsiteY13" fmla="*/ 4787 h 10000"/>
              <a:gd name="connsiteX14" fmla="*/ 428 w 9402"/>
              <a:gd name="connsiteY14" fmla="*/ 5023 h 10000"/>
              <a:gd name="connsiteX15" fmla="*/ 0 w 9402"/>
              <a:gd name="connsiteY15" fmla="*/ 10000 h 10000"/>
              <a:gd name="connsiteX16" fmla="*/ 4466 w 9402"/>
              <a:gd name="connsiteY16" fmla="*/ 9103 h 10000"/>
              <a:gd name="connsiteX17" fmla="*/ 4466 w 9402"/>
              <a:gd name="connsiteY17" fmla="*/ 9025 h 10000"/>
              <a:gd name="connsiteX18" fmla="*/ 4466 w 9402"/>
              <a:gd name="connsiteY18" fmla="*/ 9025 h 10000"/>
              <a:gd name="connsiteX19" fmla="*/ 1176 w 9402"/>
              <a:gd name="connsiteY19" fmla="*/ 5650 h 10000"/>
              <a:gd name="connsiteX20" fmla="*/ 1176 w 9402"/>
              <a:gd name="connsiteY20" fmla="*/ 5023 h 10000"/>
              <a:gd name="connsiteX21" fmla="*/ 2971 w 9402"/>
              <a:gd name="connsiteY21" fmla="*/ 5886 h 10000"/>
              <a:gd name="connsiteX22" fmla="*/ 3569 w 9402"/>
              <a:gd name="connsiteY22" fmla="*/ 6200 h 10000"/>
              <a:gd name="connsiteX23" fmla="*/ 4167 w 9402"/>
              <a:gd name="connsiteY23" fmla="*/ 6514 h 10000"/>
              <a:gd name="connsiteX24" fmla="*/ 5364 w 9402"/>
              <a:gd name="connsiteY24" fmla="*/ 6514 h 10000"/>
              <a:gd name="connsiteX25" fmla="*/ 5364 w 9402"/>
              <a:gd name="connsiteY25" fmla="*/ 7141 h 10000"/>
              <a:gd name="connsiteX26" fmla="*/ 5364 w 9402"/>
              <a:gd name="connsiteY26" fmla="*/ 7456 h 10000"/>
              <a:gd name="connsiteX27" fmla="*/ 8206 w 9402"/>
              <a:gd name="connsiteY27" fmla="*/ 5336 h 10000"/>
              <a:gd name="connsiteX28" fmla="*/ 8206 w 9402"/>
              <a:gd name="connsiteY28" fmla="*/ 5023 h 10000"/>
              <a:gd name="connsiteX29" fmla="*/ 8804 w 9402"/>
              <a:gd name="connsiteY29" fmla="*/ 5023 h 10000"/>
              <a:gd name="connsiteX30" fmla="*/ 9402 w 9402"/>
              <a:gd name="connsiteY30" fmla="*/ 4709 h 10000"/>
              <a:gd name="connsiteX31" fmla="*/ 9402 w 9402"/>
              <a:gd name="connsiteY31" fmla="*/ 3767 h 10000"/>
              <a:gd name="connsiteX0" fmla="*/ 10000 w 10000"/>
              <a:gd name="connsiteY0" fmla="*/ 3767 h 10000"/>
              <a:gd name="connsiteX1" fmla="*/ 3160 w 10000"/>
              <a:gd name="connsiteY1" fmla="*/ 0 h 10000"/>
              <a:gd name="connsiteX2" fmla="*/ 2842 w 10000"/>
              <a:gd name="connsiteY2" fmla="*/ 471 h 10000"/>
              <a:gd name="connsiteX3" fmla="*/ 2683 w 10000"/>
              <a:gd name="connsiteY3" fmla="*/ 706 h 10000"/>
              <a:gd name="connsiteX4" fmla="*/ 2683 w 10000"/>
              <a:gd name="connsiteY4" fmla="*/ 706 h 10000"/>
              <a:gd name="connsiteX5" fmla="*/ 2524 w 10000"/>
              <a:gd name="connsiteY5" fmla="*/ 864 h 10000"/>
              <a:gd name="connsiteX6" fmla="*/ 3000 w 10000"/>
              <a:gd name="connsiteY6" fmla="*/ 786 h 10000"/>
              <a:gd name="connsiteX7" fmla="*/ 4114 w 10000"/>
              <a:gd name="connsiteY7" fmla="*/ 1805 h 10000"/>
              <a:gd name="connsiteX8" fmla="*/ 4114 w 10000"/>
              <a:gd name="connsiteY8" fmla="*/ 2983 h 10000"/>
              <a:gd name="connsiteX9" fmla="*/ 3479 w 10000"/>
              <a:gd name="connsiteY9" fmla="*/ 3453 h 10000"/>
              <a:gd name="connsiteX10" fmla="*/ 3479 w 10000"/>
              <a:gd name="connsiteY10" fmla="*/ 3845 h 10000"/>
              <a:gd name="connsiteX11" fmla="*/ 3479 w 10000"/>
              <a:gd name="connsiteY11" fmla="*/ 3845 h 10000"/>
              <a:gd name="connsiteX12" fmla="*/ 1410 w 10000"/>
              <a:gd name="connsiteY12" fmla="*/ 4787 h 10000"/>
              <a:gd name="connsiteX13" fmla="*/ 455 w 10000"/>
              <a:gd name="connsiteY13" fmla="*/ 5023 h 10000"/>
              <a:gd name="connsiteX14" fmla="*/ 0 w 10000"/>
              <a:gd name="connsiteY14" fmla="*/ 10000 h 10000"/>
              <a:gd name="connsiteX15" fmla="*/ 4750 w 10000"/>
              <a:gd name="connsiteY15" fmla="*/ 9103 h 10000"/>
              <a:gd name="connsiteX16" fmla="*/ 4750 w 10000"/>
              <a:gd name="connsiteY16" fmla="*/ 9025 h 10000"/>
              <a:gd name="connsiteX17" fmla="*/ 4750 w 10000"/>
              <a:gd name="connsiteY17" fmla="*/ 9025 h 10000"/>
              <a:gd name="connsiteX18" fmla="*/ 1251 w 10000"/>
              <a:gd name="connsiteY18" fmla="*/ 5650 h 10000"/>
              <a:gd name="connsiteX19" fmla="*/ 1251 w 10000"/>
              <a:gd name="connsiteY19" fmla="*/ 5023 h 10000"/>
              <a:gd name="connsiteX20" fmla="*/ 3160 w 10000"/>
              <a:gd name="connsiteY20" fmla="*/ 5886 h 10000"/>
              <a:gd name="connsiteX21" fmla="*/ 3796 w 10000"/>
              <a:gd name="connsiteY21" fmla="*/ 6200 h 10000"/>
              <a:gd name="connsiteX22" fmla="*/ 4432 w 10000"/>
              <a:gd name="connsiteY22" fmla="*/ 6514 h 10000"/>
              <a:gd name="connsiteX23" fmla="*/ 5705 w 10000"/>
              <a:gd name="connsiteY23" fmla="*/ 6514 h 10000"/>
              <a:gd name="connsiteX24" fmla="*/ 5705 w 10000"/>
              <a:gd name="connsiteY24" fmla="*/ 7141 h 10000"/>
              <a:gd name="connsiteX25" fmla="*/ 5705 w 10000"/>
              <a:gd name="connsiteY25" fmla="*/ 7456 h 10000"/>
              <a:gd name="connsiteX26" fmla="*/ 8728 w 10000"/>
              <a:gd name="connsiteY26" fmla="*/ 5336 h 10000"/>
              <a:gd name="connsiteX27" fmla="*/ 8728 w 10000"/>
              <a:gd name="connsiteY27" fmla="*/ 5023 h 10000"/>
              <a:gd name="connsiteX28" fmla="*/ 9364 w 10000"/>
              <a:gd name="connsiteY28" fmla="*/ 5023 h 10000"/>
              <a:gd name="connsiteX29" fmla="*/ 10000 w 10000"/>
              <a:gd name="connsiteY29" fmla="*/ 4709 h 10000"/>
              <a:gd name="connsiteX30" fmla="*/ 10000 w 10000"/>
              <a:gd name="connsiteY30" fmla="*/ 3767 h 10000"/>
              <a:gd name="connsiteX0" fmla="*/ 10000 w 10000"/>
              <a:gd name="connsiteY0" fmla="*/ 4709 h 10000"/>
              <a:gd name="connsiteX1" fmla="*/ 3160 w 10000"/>
              <a:gd name="connsiteY1" fmla="*/ 0 h 10000"/>
              <a:gd name="connsiteX2" fmla="*/ 2842 w 10000"/>
              <a:gd name="connsiteY2" fmla="*/ 471 h 10000"/>
              <a:gd name="connsiteX3" fmla="*/ 2683 w 10000"/>
              <a:gd name="connsiteY3" fmla="*/ 706 h 10000"/>
              <a:gd name="connsiteX4" fmla="*/ 2683 w 10000"/>
              <a:gd name="connsiteY4" fmla="*/ 706 h 10000"/>
              <a:gd name="connsiteX5" fmla="*/ 2524 w 10000"/>
              <a:gd name="connsiteY5" fmla="*/ 864 h 10000"/>
              <a:gd name="connsiteX6" fmla="*/ 3000 w 10000"/>
              <a:gd name="connsiteY6" fmla="*/ 786 h 10000"/>
              <a:gd name="connsiteX7" fmla="*/ 4114 w 10000"/>
              <a:gd name="connsiteY7" fmla="*/ 1805 h 10000"/>
              <a:gd name="connsiteX8" fmla="*/ 4114 w 10000"/>
              <a:gd name="connsiteY8" fmla="*/ 2983 h 10000"/>
              <a:gd name="connsiteX9" fmla="*/ 3479 w 10000"/>
              <a:gd name="connsiteY9" fmla="*/ 3453 h 10000"/>
              <a:gd name="connsiteX10" fmla="*/ 3479 w 10000"/>
              <a:gd name="connsiteY10" fmla="*/ 3845 h 10000"/>
              <a:gd name="connsiteX11" fmla="*/ 3479 w 10000"/>
              <a:gd name="connsiteY11" fmla="*/ 3845 h 10000"/>
              <a:gd name="connsiteX12" fmla="*/ 1410 w 10000"/>
              <a:gd name="connsiteY12" fmla="*/ 4787 h 10000"/>
              <a:gd name="connsiteX13" fmla="*/ 455 w 10000"/>
              <a:gd name="connsiteY13" fmla="*/ 5023 h 10000"/>
              <a:gd name="connsiteX14" fmla="*/ 0 w 10000"/>
              <a:gd name="connsiteY14" fmla="*/ 10000 h 10000"/>
              <a:gd name="connsiteX15" fmla="*/ 4750 w 10000"/>
              <a:gd name="connsiteY15" fmla="*/ 9103 h 10000"/>
              <a:gd name="connsiteX16" fmla="*/ 4750 w 10000"/>
              <a:gd name="connsiteY16" fmla="*/ 9025 h 10000"/>
              <a:gd name="connsiteX17" fmla="*/ 4750 w 10000"/>
              <a:gd name="connsiteY17" fmla="*/ 9025 h 10000"/>
              <a:gd name="connsiteX18" fmla="*/ 1251 w 10000"/>
              <a:gd name="connsiteY18" fmla="*/ 5650 h 10000"/>
              <a:gd name="connsiteX19" fmla="*/ 1251 w 10000"/>
              <a:gd name="connsiteY19" fmla="*/ 5023 h 10000"/>
              <a:gd name="connsiteX20" fmla="*/ 3160 w 10000"/>
              <a:gd name="connsiteY20" fmla="*/ 5886 h 10000"/>
              <a:gd name="connsiteX21" fmla="*/ 3796 w 10000"/>
              <a:gd name="connsiteY21" fmla="*/ 6200 h 10000"/>
              <a:gd name="connsiteX22" fmla="*/ 4432 w 10000"/>
              <a:gd name="connsiteY22" fmla="*/ 6514 h 10000"/>
              <a:gd name="connsiteX23" fmla="*/ 5705 w 10000"/>
              <a:gd name="connsiteY23" fmla="*/ 6514 h 10000"/>
              <a:gd name="connsiteX24" fmla="*/ 5705 w 10000"/>
              <a:gd name="connsiteY24" fmla="*/ 7141 h 10000"/>
              <a:gd name="connsiteX25" fmla="*/ 5705 w 10000"/>
              <a:gd name="connsiteY25" fmla="*/ 7456 h 10000"/>
              <a:gd name="connsiteX26" fmla="*/ 8728 w 10000"/>
              <a:gd name="connsiteY26" fmla="*/ 5336 h 10000"/>
              <a:gd name="connsiteX27" fmla="*/ 8728 w 10000"/>
              <a:gd name="connsiteY27" fmla="*/ 5023 h 10000"/>
              <a:gd name="connsiteX28" fmla="*/ 9364 w 10000"/>
              <a:gd name="connsiteY28" fmla="*/ 5023 h 10000"/>
              <a:gd name="connsiteX29" fmla="*/ 10000 w 10000"/>
              <a:gd name="connsiteY29" fmla="*/ 4709 h 10000"/>
              <a:gd name="connsiteX0" fmla="*/ 10000 w 10000"/>
              <a:gd name="connsiteY0" fmla="*/ 4238 h 9529"/>
              <a:gd name="connsiteX1" fmla="*/ 2842 w 10000"/>
              <a:gd name="connsiteY1" fmla="*/ 0 h 9529"/>
              <a:gd name="connsiteX2" fmla="*/ 2683 w 10000"/>
              <a:gd name="connsiteY2" fmla="*/ 235 h 9529"/>
              <a:gd name="connsiteX3" fmla="*/ 2683 w 10000"/>
              <a:gd name="connsiteY3" fmla="*/ 235 h 9529"/>
              <a:gd name="connsiteX4" fmla="*/ 2524 w 10000"/>
              <a:gd name="connsiteY4" fmla="*/ 393 h 9529"/>
              <a:gd name="connsiteX5" fmla="*/ 3000 w 10000"/>
              <a:gd name="connsiteY5" fmla="*/ 315 h 9529"/>
              <a:gd name="connsiteX6" fmla="*/ 4114 w 10000"/>
              <a:gd name="connsiteY6" fmla="*/ 1334 h 9529"/>
              <a:gd name="connsiteX7" fmla="*/ 4114 w 10000"/>
              <a:gd name="connsiteY7" fmla="*/ 2512 h 9529"/>
              <a:gd name="connsiteX8" fmla="*/ 3479 w 10000"/>
              <a:gd name="connsiteY8" fmla="*/ 2982 h 9529"/>
              <a:gd name="connsiteX9" fmla="*/ 3479 w 10000"/>
              <a:gd name="connsiteY9" fmla="*/ 3374 h 9529"/>
              <a:gd name="connsiteX10" fmla="*/ 3479 w 10000"/>
              <a:gd name="connsiteY10" fmla="*/ 3374 h 9529"/>
              <a:gd name="connsiteX11" fmla="*/ 1410 w 10000"/>
              <a:gd name="connsiteY11" fmla="*/ 4316 h 9529"/>
              <a:gd name="connsiteX12" fmla="*/ 455 w 10000"/>
              <a:gd name="connsiteY12" fmla="*/ 4552 h 9529"/>
              <a:gd name="connsiteX13" fmla="*/ 0 w 10000"/>
              <a:gd name="connsiteY13" fmla="*/ 9529 h 9529"/>
              <a:gd name="connsiteX14" fmla="*/ 4750 w 10000"/>
              <a:gd name="connsiteY14" fmla="*/ 8632 h 9529"/>
              <a:gd name="connsiteX15" fmla="*/ 4750 w 10000"/>
              <a:gd name="connsiteY15" fmla="*/ 8554 h 9529"/>
              <a:gd name="connsiteX16" fmla="*/ 4750 w 10000"/>
              <a:gd name="connsiteY16" fmla="*/ 8554 h 9529"/>
              <a:gd name="connsiteX17" fmla="*/ 1251 w 10000"/>
              <a:gd name="connsiteY17" fmla="*/ 5179 h 9529"/>
              <a:gd name="connsiteX18" fmla="*/ 1251 w 10000"/>
              <a:gd name="connsiteY18" fmla="*/ 4552 h 9529"/>
              <a:gd name="connsiteX19" fmla="*/ 3160 w 10000"/>
              <a:gd name="connsiteY19" fmla="*/ 5415 h 9529"/>
              <a:gd name="connsiteX20" fmla="*/ 3796 w 10000"/>
              <a:gd name="connsiteY20" fmla="*/ 5729 h 9529"/>
              <a:gd name="connsiteX21" fmla="*/ 4432 w 10000"/>
              <a:gd name="connsiteY21" fmla="*/ 6043 h 9529"/>
              <a:gd name="connsiteX22" fmla="*/ 5705 w 10000"/>
              <a:gd name="connsiteY22" fmla="*/ 6043 h 9529"/>
              <a:gd name="connsiteX23" fmla="*/ 5705 w 10000"/>
              <a:gd name="connsiteY23" fmla="*/ 6670 h 9529"/>
              <a:gd name="connsiteX24" fmla="*/ 5705 w 10000"/>
              <a:gd name="connsiteY24" fmla="*/ 6985 h 9529"/>
              <a:gd name="connsiteX25" fmla="*/ 8728 w 10000"/>
              <a:gd name="connsiteY25" fmla="*/ 4865 h 9529"/>
              <a:gd name="connsiteX26" fmla="*/ 8728 w 10000"/>
              <a:gd name="connsiteY26" fmla="*/ 4552 h 9529"/>
              <a:gd name="connsiteX27" fmla="*/ 9364 w 10000"/>
              <a:gd name="connsiteY27" fmla="*/ 4552 h 9529"/>
              <a:gd name="connsiteX28" fmla="*/ 10000 w 10000"/>
              <a:gd name="connsiteY28" fmla="*/ 4238 h 9529"/>
              <a:gd name="connsiteX0" fmla="*/ 10000 w 10000"/>
              <a:gd name="connsiteY0" fmla="*/ 4447 h 10000"/>
              <a:gd name="connsiteX1" fmla="*/ 2842 w 10000"/>
              <a:gd name="connsiteY1" fmla="*/ 0 h 10000"/>
              <a:gd name="connsiteX2" fmla="*/ 2683 w 10000"/>
              <a:gd name="connsiteY2" fmla="*/ 247 h 10000"/>
              <a:gd name="connsiteX3" fmla="*/ 2683 w 10000"/>
              <a:gd name="connsiteY3" fmla="*/ 247 h 10000"/>
              <a:gd name="connsiteX4" fmla="*/ 2524 w 10000"/>
              <a:gd name="connsiteY4" fmla="*/ 412 h 10000"/>
              <a:gd name="connsiteX5" fmla="*/ 4114 w 10000"/>
              <a:gd name="connsiteY5" fmla="*/ 1400 h 10000"/>
              <a:gd name="connsiteX6" fmla="*/ 4114 w 10000"/>
              <a:gd name="connsiteY6" fmla="*/ 2636 h 10000"/>
              <a:gd name="connsiteX7" fmla="*/ 3479 w 10000"/>
              <a:gd name="connsiteY7" fmla="*/ 3129 h 10000"/>
              <a:gd name="connsiteX8" fmla="*/ 3479 w 10000"/>
              <a:gd name="connsiteY8" fmla="*/ 3541 h 10000"/>
              <a:gd name="connsiteX9" fmla="*/ 3479 w 10000"/>
              <a:gd name="connsiteY9" fmla="*/ 3541 h 10000"/>
              <a:gd name="connsiteX10" fmla="*/ 1410 w 10000"/>
              <a:gd name="connsiteY10" fmla="*/ 4529 h 10000"/>
              <a:gd name="connsiteX11" fmla="*/ 455 w 10000"/>
              <a:gd name="connsiteY11" fmla="*/ 4777 h 10000"/>
              <a:gd name="connsiteX12" fmla="*/ 0 w 10000"/>
              <a:gd name="connsiteY12" fmla="*/ 10000 h 10000"/>
              <a:gd name="connsiteX13" fmla="*/ 4750 w 10000"/>
              <a:gd name="connsiteY13" fmla="*/ 9059 h 10000"/>
              <a:gd name="connsiteX14" fmla="*/ 4750 w 10000"/>
              <a:gd name="connsiteY14" fmla="*/ 8977 h 10000"/>
              <a:gd name="connsiteX15" fmla="*/ 4750 w 10000"/>
              <a:gd name="connsiteY15" fmla="*/ 8977 h 10000"/>
              <a:gd name="connsiteX16" fmla="*/ 1251 w 10000"/>
              <a:gd name="connsiteY16" fmla="*/ 5435 h 10000"/>
              <a:gd name="connsiteX17" fmla="*/ 1251 w 10000"/>
              <a:gd name="connsiteY17" fmla="*/ 4777 h 10000"/>
              <a:gd name="connsiteX18" fmla="*/ 3160 w 10000"/>
              <a:gd name="connsiteY18" fmla="*/ 5683 h 10000"/>
              <a:gd name="connsiteX19" fmla="*/ 3796 w 10000"/>
              <a:gd name="connsiteY19" fmla="*/ 6012 h 10000"/>
              <a:gd name="connsiteX20" fmla="*/ 4432 w 10000"/>
              <a:gd name="connsiteY20" fmla="*/ 6342 h 10000"/>
              <a:gd name="connsiteX21" fmla="*/ 5705 w 10000"/>
              <a:gd name="connsiteY21" fmla="*/ 6342 h 10000"/>
              <a:gd name="connsiteX22" fmla="*/ 5705 w 10000"/>
              <a:gd name="connsiteY22" fmla="*/ 7000 h 10000"/>
              <a:gd name="connsiteX23" fmla="*/ 5705 w 10000"/>
              <a:gd name="connsiteY23" fmla="*/ 7330 h 10000"/>
              <a:gd name="connsiteX24" fmla="*/ 8728 w 10000"/>
              <a:gd name="connsiteY24" fmla="*/ 5105 h 10000"/>
              <a:gd name="connsiteX25" fmla="*/ 8728 w 10000"/>
              <a:gd name="connsiteY25" fmla="*/ 4777 h 10000"/>
              <a:gd name="connsiteX26" fmla="*/ 9364 w 10000"/>
              <a:gd name="connsiteY26" fmla="*/ 4777 h 10000"/>
              <a:gd name="connsiteX27" fmla="*/ 10000 w 10000"/>
              <a:gd name="connsiteY27" fmla="*/ 4447 h 10000"/>
              <a:gd name="connsiteX0" fmla="*/ 10000 w 10000"/>
              <a:gd name="connsiteY0" fmla="*/ 4447 h 10000"/>
              <a:gd name="connsiteX1" fmla="*/ 2842 w 10000"/>
              <a:gd name="connsiteY1" fmla="*/ 0 h 10000"/>
              <a:gd name="connsiteX2" fmla="*/ 2683 w 10000"/>
              <a:gd name="connsiteY2" fmla="*/ 247 h 10000"/>
              <a:gd name="connsiteX3" fmla="*/ 2683 w 10000"/>
              <a:gd name="connsiteY3" fmla="*/ 247 h 10000"/>
              <a:gd name="connsiteX4" fmla="*/ 4114 w 10000"/>
              <a:gd name="connsiteY4" fmla="*/ 1400 h 10000"/>
              <a:gd name="connsiteX5" fmla="*/ 4114 w 10000"/>
              <a:gd name="connsiteY5" fmla="*/ 2636 h 10000"/>
              <a:gd name="connsiteX6" fmla="*/ 3479 w 10000"/>
              <a:gd name="connsiteY6" fmla="*/ 3129 h 10000"/>
              <a:gd name="connsiteX7" fmla="*/ 3479 w 10000"/>
              <a:gd name="connsiteY7" fmla="*/ 3541 h 10000"/>
              <a:gd name="connsiteX8" fmla="*/ 3479 w 10000"/>
              <a:gd name="connsiteY8" fmla="*/ 3541 h 10000"/>
              <a:gd name="connsiteX9" fmla="*/ 1410 w 10000"/>
              <a:gd name="connsiteY9" fmla="*/ 4529 h 10000"/>
              <a:gd name="connsiteX10" fmla="*/ 455 w 10000"/>
              <a:gd name="connsiteY10" fmla="*/ 4777 h 10000"/>
              <a:gd name="connsiteX11" fmla="*/ 0 w 10000"/>
              <a:gd name="connsiteY11" fmla="*/ 10000 h 10000"/>
              <a:gd name="connsiteX12" fmla="*/ 4750 w 10000"/>
              <a:gd name="connsiteY12" fmla="*/ 9059 h 10000"/>
              <a:gd name="connsiteX13" fmla="*/ 4750 w 10000"/>
              <a:gd name="connsiteY13" fmla="*/ 8977 h 10000"/>
              <a:gd name="connsiteX14" fmla="*/ 4750 w 10000"/>
              <a:gd name="connsiteY14" fmla="*/ 8977 h 10000"/>
              <a:gd name="connsiteX15" fmla="*/ 1251 w 10000"/>
              <a:gd name="connsiteY15" fmla="*/ 5435 h 10000"/>
              <a:gd name="connsiteX16" fmla="*/ 1251 w 10000"/>
              <a:gd name="connsiteY16" fmla="*/ 4777 h 10000"/>
              <a:gd name="connsiteX17" fmla="*/ 3160 w 10000"/>
              <a:gd name="connsiteY17" fmla="*/ 5683 h 10000"/>
              <a:gd name="connsiteX18" fmla="*/ 3796 w 10000"/>
              <a:gd name="connsiteY18" fmla="*/ 6012 h 10000"/>
              <a:gd name="connsiteX19" fmla="*/ 4432 w 10000"/>
              <a:gd name="connsiteY19" fmla="*/ 6342 h 10000"/>
              <a:gd name="connsiteX20" fmla="*/ 5705 w 10000"/>
              <a:gd name="connsiteY20" fmla="*/ 6342 h 10000"/>
              <a:gd name="connsiteX21" fmla="*/ 5705 w 10000"/>
              <a:gd name="connsiteY21" fmla="*/ 7000 h 10000"/>
              <a:gd name="connsiteX22" fmla="*/ 5705 w 10000"/>
              <a:gd name="connsiteY22" fmla="*/ 7330 h 10000"/>
              <a:gd name="connsiteX23" fmla="*/ 8728 w 10000"/>
              <a:gd name="connsiteY23" fmla="*/ 5105 h 10000"/>
              <a:gd name="connsiteX24" fmla="*/ 8728 w 10000"/>
              <a:gd name="connsiteY24" fmla="*/ 4777 h 10000"/>
              <a:gd name="connsiteX25" fmla="*/ 9364 w 10000"/>
              <a:gd name="connsiteY25" fmla="*/ 4777 h 10000"/>
              <a:gd name="connsiteX26" fmla="*/ 10000 w 10000"/>
              <a:gd name="connsiteY26" fmla="*/ 4447 h 10000"/>
              <a:gd name="connsiteX0" fmla="*/ 10000 w 10000"/>
              <a:gd name="connsiteY0" fmla="*/ 4447 h 10000"/>
              <a:gd name="connsiteX1" fmla="*/ 2842 w 10000"/>
              <a:gd name="connsiteY1" fmla="*/ 0 h 10000"/>
              <a:gd name="connsiteX2" fmla="*/ 2683 w 10000"/>
              <a:gd name="connsiteY2" fmla="*/ 247 h 10000"/>
              <a:gd name="connsiteX3" fmla="*/ 4114 w 10000"/>
              <a:gd name="connsiteY3" fmla="*/ 1400 h 10000"/>
              <a:gd name="connsiteX4" fmla="*/ 4114 w 10000"/>
              <a:gd name="connsiteY4" fmla="*/ 2636 h 10000"/>
              <a:gd name="connsiteX5" fmla="*/ 3479 w 10000"/>
              <a:gd name="connsiteY5" fmla="*/ 3129 h 10000"/>
              <a:gd name="connsiteX6" fmla="*/ 3479 w 10000"/>
              <a:gd name="connsiteY6" fmla="*/ 3541 h 10000"/>
              <a:gd name="connsiteX7" fmla="*/ 3479 w 10000"/>
              <a:gd name="connsiteY7" fmla="*/ 3541 h 10000"/>
              <a:gd name="connsiteX8" fmla="*/ 1410 w 10000"/>
              <a:gd name="connsiteY8" fmla="*/ 4529 h 10000"/>
              <a:gd name="connsiteX9" fmla="*/ 455 w 10000"/>
              <a:gd name="connsiteY9" fmla="*/ 4777 h 10000"/>
              <a:gd name="connsiteX10" fmla="*/ 0 w 10000"/>
              <a:gd name="connsiteY10" fmla="*/ 10000 h 10000"/>
              <a:gd name="connsiteX11" fmla="*/ 4750 w 10000"/>
              <a:gd name="connsiteY11" fmla="*/ 9059 h 10000"/>
              <a:gd name="connsiteX12" fmla="*/ 4750 w 10000"/>
              <a:gd name="connsiteY12" fmla="*/ 8977 h 10000"/>
              <a:gd name="connsiteX13" fmla="*/ 4750 w 10000"/>
              <a:gd name="connsiteY13" fmla="*/ 8977 h 10000"/>
              <a:gd name="connsiteX14" fmla="*/ 1251 w 10000"/>
              <a:gd name="connsiteY14" fmla="*/ 5435 h 10000"/>
              <a:gd name="connsiteX15" fmla="*/ 1251 w 10000"/>
              <a:gd name="connsiteY15" fmla="*/ 4777 h 10000"/>
              <a:gd name="connsiteX16" fmla="*/ 3160 w 10000"/>
              <a:gd name="connsiteY16" fmla="*/ 5683 h 10000"/>
              <a:gd name="connsiteX17" fmla="*/ 3796 w 10000"/>
              <a:gd name="connsiteY17" fmla="*/ 6012 h 10000"/>
              <a:gd name="connsiteX18" fmla="*/ 4432 w 10000"/>
              <a:gd name="connsiteY18" fmla="*/ 6342 h 10000"/>
              <a:gd name="connsiteX19" fmla="*/ 5705 w 10000"/>
              <a:gd name="connsiteY19" fmla="*/ 6342 h 10000"/>
              <a:gd name="connsiteX20" fmla="*/ 5705 w 10000"/>
              <a:gd name="connsiteY20" fmla="*/ 7000 h 10000"/>
              <a:gd name="connsiteX21" fmla="*/ 5705 w 10000"/>
              <a:gd name="connsiteY21" fmla="*/ 7330 h 10000"/>
              <a:gd name="connsiteX22" fmla="*/ 8728 w 10000"/>
              <a:gd name="connsiteY22" fmla="*/ 5105 h 10000"/>
              <a:gd name="connsiteX23" fmla="*/ 8728 w 10000"/>
              <a:gd name="connsiteY23" fmla="*/ 4777 h 10000"/>
              <a:gd name="connsiteX24" fmla="*/ 9364 w 10000"/>
              <a:gd name="connsiteY24" fmla="*/ 4777 h 10000"/>
              <a:gd name="connsiteX25" fmla="*/ 10000 w 10000"/>
              <a:gd name="connsiteY25" fmla="*/ 4447 h 10000"/>
              <a:gd name="connsiteX0" fmla="*/ 10000 w 10000"/>
              <a:gd name="connsiteY0" fmla="*/ 4447 h 10000"/>
              <a:gd name="connsiteX1" fmla="*/ 2842 w 10000"/>
              <a:gd name="connsiteY1" fmla="*/ 0 h 10000"/>
              <a:gd name="connsiteX2" fmla="*/ 2683 w 10000"/>
              <a:gd name="connsiteY2" fmla="*/ 247 h 10000"/>
              <a:gd name="connsiteX3" fmla="*/ 4114 w 10000"/>
              <a:gd name="connsiteY3" fmla="*/ 2636 h 10000"/>
              <a:gd name="connsiteX4" fmla="*/ 3479 w 10000"/>
              <a:gd name="connsiteY4" fmla="*/ 3129 h 10000"/>
              <a:gd name="connsiteX5" fmla="*/ 3479 w 10000"/>
              <a:gd name="connsiteY5" fmla="*/ 3541 h 10000"/>
              <a:gd name="connsiteX6" fmla="*/ 3479 w 10000"/>
              <a:gd name="connsiteY6" fmla="*/ 3541 h 10000"/>
              <a:gd name="connsiteX7" fmla="*/ 1410 w 10000"/>
              <a:gd name="connsiteY7" fmla="*/ 4529 h 10000"/>
              <a:gd name="connsiteX8" fmla="*/ 455 w 10000"/>
              <a:gd name="connsiteY8" fmla="*/ 4777 h 10000"/>
              <a:gd name="connsiteX9" fmla="*/ 0 w 10000"/>
              <a:gd name="connsiteY9" fmla="*/ 10000 h 10000"/>
              <a:gd name="connsiteX10" fmla="*/ 4750 w 10000"/>
              <a:gd name="connsiteY10" fmla="*/ 9059 h 10000"/>
              <a:gd name="connsiteX11" fmla="*/ 4750 w 10000"/>
              <a:gd name="connsiteY11" fmla="*/ 8977 h 10000"/>
              <a:gd name="connsiteX12" fmla="*/ 4750 w 10000"/>
              <a:gd name="connsiteY12" fmla="*/ 8977 h 10000"/>
              <a:gd name="connsiteX13" fmla="*/ 1251 w 10000"/>
              <a:gd name="connsiteY13" fmla="*/ 5435 h 10000"/>
              <a:gd name="connsiteX14" fmla="*/ 1251 w 10000"/>
              <a:gd name="connsiteY14" fmla="*/ 4777 h 10000"/>
              <a:gd name="connsiteX15" fmla="*/ 3160 w 10000"/>
              <a:gd name="connsiteY15" fmla="*/ 5683 h 10000"/>
              <a:gd name="connsiteX16" fmla="*/ 3796 w 10000"/>
              <a:gd name="connsiteY16" fmla="*/ 6012 h 10000"/>
              <a:gd name="connsiteX17" fmla="*/ 4432 w 10000"/>
              <a:gd name="connsiteY17" fmla="*/ 6342 h 10000"/>
              <a:gd name="connsiteX18" fmla="*/ 5705 w 10000"/>
              <a:gd name="connsiteY18" fmla="*/ 6342 h 10000"/>
              <a:gd name="connsiteX19" fmla="*/ 5705 w 10000"/>
              <a:gd name="connsiteY19" fmla="*/ 7000 h 10000"/>
              <a:gd name="connsiteX20" fmla="*/ 5705 w 10000"/>
              <a:gd name="connsiteY20" fmla="*/ 7330 h 10000"/>
              <a:gd name="connsiteX21" fmla="*/ 8728 w 10000"/>
              <a:gd name="connsiteY21" fmla="*/ 5105 h 10000"/>
              <a:gd name="connsiteX22" fmla="*/ 8728 w 10000"/>
              <a:gd name="connsiteY22" fmla="*/ 4777 h 10000"/>
              <a:gd name="connsiteX23" fmla="*/ 9364 w 10000"/>
              <a:gd name="connsiteY23" fmla="*/ 4777 h 10000"/>
              <a:gd name="connsiteX24" fmla="*/ 10000 w 10000"/>
              <a:gd name="connsiteY24" fmla="*/ 4447 h 10000"/>
              <a:gd name="connsiteX0" fmla="*/ 10000 w 10000"/>
              <a:gd name="connsiteY0" fmla="*/ 4473 h 10026"/>
              <a:gd name="connsiteX1" fmla="*/ 2842 w 10000"/>
              <a:gd name="connsiteY1" fmla="*/ 26 h 10026"/>
              <a:gd name="connsiteX2" fmla="*/ 4114 w 10000"/>
              <a:gd name="connsiteY2" fmla="*/ 2662 h 10026"/>
              <a:gd name="connsiteX3" fmla="*/ 3479 w 10000"/>
              <a:gd name="connsiteY3" fmla="*/ 3155 h 10026"/>
              <a:gd name="connsiteX4" fmla="*/ 3479 w 10000"/>
              <a:gd name="connsiteY4" fmla="*/ 3567 h 10026"/>
              <a:gd name="connsiteX5" fmla="*/ 3479 w 10000"/>
              <a:gd name="connsiteY5" fmla="*/ 3567 h 10026"/>
              <a:gd name="connsiteX6" fmla="*/ 1410 w 10000"/>
              <a:gd name="connsiteY6" fmla="*/ 4555 h 10026"/>
              <a:gd name="connsiteX7" fmla="*/ 455 w 10000"/>
              <a:gd name="connsiteY7" fmla="*/ 4803 h 10026"/>
              <a:gd name="connsiteX8" fmla="*/ 0 w 10000"/>
              <a:gd name="connsiteY8" fmla="*/ 10026 h 10026"/>
              <a:gd name="connsiteX9" fmla="*/ 4750 w 10000"/>
              <a:gd name="connsiteY9" fmla="*/ 9085 h 10026"/>
              <a:gd name="connsiteX10" fmla="*/ 4750 w 10000"/>
              <a:gd name="connsiteY10" fmla="*/ 9003 h 10026"/>
              <a:gd name="connsiteX11" fmla="*/ 4750 w 10000"/>
              <a:gd name="connsiteY11" fmla="*/ 9003 h 10026"/>
              <a:gd name="connsiteX12" fmla="*/ 1251 w 10000"/>
              <a:gd name="connsiteY12" fmla="*/ 5461 h 10026"/>
              <a:gd name="connsiteX13" fmla="*/ 1251 w 10000"/>
              <a:gd name="connsiteY13" fmla="*/ 4803 h 10026"/>
              <a:gd name="connsiteX14" fmla="*/ 3160 w 10000"/>
              <a:gd name="connsiteY14" fmla="*/ 5709 h 10026"/>
              <a:gd name="connsiteX15" fmla="*/ 3796 w 10000"/>
              <a:gd name="connsiteY15" fmla="*/ 6038 h 10026"/>
              <a:gd name="connsiteX16" fmla="*/ 4432 w 10000"/>
              <a:gd name="connsiteY16" fmla="*/ 6368 h 10026"/>
              <a:gd name="connsiteX17" fmla="*/ 5705 w 10000"/>
              <a:gd name="connsiteY17" fmla="*/ 6368 h 10026"/>
              <a:gd name="connsiteX18" fmla="*/ 5705 w 10000"/>
              <a:gd name="connsiteY18" fmla="*/ 7026 h 10026"/>
              <a:gd name="connsiteX19" fmla="*/ 5705 w 10000"/>
              <a:gd name="connsiteY19" fmla="*/ 7356 h 10026"/>
              <a:gd name="connsiteX20" fmla="*/ 8728 w 10000"/>
              <a:gd name="connsiteY20" fmla="*/ 5131 h 10026"/>
              <a:gd name="connsiteX21" fmla="*/ 8728 w 10000"/>
              <a:gd name="connsiteY21" fmla="*/ 4803 h 10026"/>
              <a:gd name="connsiteX22" fmla="*/ 9364 w 10000"/>
              <a:gd name="connsiteY22" fmla="*/ 4803 h 10026"/>
              <a:gd name="connsiteX23" fmla="*/ 10000 w 10000"/>
              <a:gd name="connsiteY23" fmla="*/ 4473 h 10026"/>
              <a:gd name="connsiteX0" fmla="*/ 10000 w 10000"/>
              <a:gd name="connsiteY0" fmla="*/ 1811 h 7364"/>
              <a:gd name="connsiteX1" fmla="*/ 4114 w 10000"/>
              <a:gd name="connsiteY1" fmla="*/ 0 h 7364"/>
              <a:gd name="connsiteX2" fmla="*/ 3479 w 10000"/>
              <a:gd name="connsiteY2" fmla="*/ 493 h 7364"/>
              <a:gd name="connsiteX3" fmla="*/ 3479 w 10000"/>
              <a:gd name="connsiteY3" fmla="*/ 905 h 7364"/>
              <a:gd name="connsiteX4" fmla="*/ 3479 w 10000"/>
              <a:gd name="connsiteY4" fmla="*/ 905 h 7364"/>
              <a:gd name="connsiteX5" fmla="*/ 1410 w 10000"/>
              <a:gd name="connsiteY5" fmla="*/ 1893 h 7364"/>
              <a:gd name="connsiteX6" fmla="*/ 455 w 10000"/>
              <a:gd name="connsiteY6" fmla="*/ 2141 h 7364"/>
              <a:gd name="connsiteX7" fmla="*/ 0 w 10000"/>
              <a:gd name="connsiteY7" fmla="*/ 7364 h 7364"/>
              <a:gd name="connsiteX8" fmla="*/ 4750 w 10000"/>
              <a:gd name="connsiteY8" fmla="*/ 6423 h 7364"/>
              <a:gd name="connsiteX9" fmla="*/ 4750 w 10000"/>
              <a:gd name="connsiteY9" fmla="*/ 6341 h 7364"/>
              <a:gd name="connsiteX10" fmla="*/ 4750 w 10000"/>
              <a:gd name="connsiteY10" fmla="*/ 6341 h 7364"/>
              <a:gd name="connsiteX11" fmla="*/ 1251 w 10000"/>
              <a:gd name="connsiteY11" fmla="*/ 2799 h 7364"/>
              <a:gd name="connsiteX12" fmla="*/ 1251 w 10000"/>
              <a:gd name="connsiteY12" fmla="*/ 2141 h 7364"/>
              <a:gd name="connsiteX13" fmla="*/ 3160 w 10000"/>
              <a:gd name="connsiteY13" fmla="*/ 3047 h 7364"/>
              <a:gd name="connsiteX14" fmla="*/ 3796 w 10000"/>
              <a:gd name="connsiteY14" fmla="*/ 3376 h 7364"/>
              <a:gd name="connsiteX15" fmla="*/ 4432 w 10000"/>
              <a:gd name="connsiteY15" fmla="*/ 3706 h 7364"/>
              <a:gd name="connsiteX16" fmla="*/ 5705 w 10000"/>
              <a:gd name="connsiteY16" fmla="*/ 3706 h 7364"/>
              <a:gd name="connsiteX17" fmla="*/ 5705 w 10000"/>
              <a:gd name="connsiteY17" fmla="*/ 4364 h 7364"/>
              <a:gd name="connsiteX18" fmla="*/ 5705 w 10000"/>
              <a:gd name="connsiteY18" fmla="*/ 4694 h 7364"/>
              <a:gd name="connsiteX19" fmla="*/ 8728 w 10000"/>
              <a:gd name="connsiteY19" fmla="*/ 2469 h 7364"/>
              <a:gd name="connsiteX20" fmla="*/ 8728 w 10000"/>
              <a:gd name="connsiteY20" fmla="*/ 2141 h 7364"/>
              <a:gd name="connsiteX21" fmla="*/ 9364 w 10000"/>
              <a:gd name="connsiteY21" fmla="*/ 2141 h 7364"/>
              <a:gd name="connsiteX22" fmla="*/ 10000 w 10000"/>
              <a:gd name="connsiteY22" fmla="*/ 1811 h 7364"/>
              <a:gd name="connsiteX0" fmla="*/ 10000 w 10000"/>
              <a:gd name="connsiteY0" fmla="*/ 2481 h 10022"/>
              <a:gd name="connsiteX1" fmla="*/ 4114 w 10000"/>
              <a:gd name="connsiteY1" fmla="*/ 22 h 10022"/>
              <a:gd name="connsiteX2" fmla="*/ 3479 w 10000"/>
              <a:gd name="connsiteY2" fmla="*/ 1251 h 10022"/>
              <a:gd name="connsiteX3" fmla="*/ 3479 w 10000"/>
              <a:gd name="connsiteY3" fmla="*/ 1251 h 10022"/>
              <a:gd name="connsiteX4" fmla="*/ 1410 w 10000"/>
              <a:gd name="connsiteY4" fmla="*/ 2593 h 10022"/>
              <a:gd name="connsiteX5" fmla="*/ 455 w 10000"/>
              <a:gd name="connsiteY5" fmla="*/ 2929 h 10022"/>
              <a:gd name="connsiteX6" fmla="*/ 0 w 10000"/>
              <a:gd name="connsiteY6" fmla="*/ 10022 h 10022"/>
              <a:gd name="connsiteX7" fmla="*/ 4750 w 10000"/>
              <a:gd name="connsiteY7" fmla="*/ 8744 h 10022"/>
              <a:gd name="connsiteX8" fmla="*/ 4750 w 10000"/>
              <a:gd name="connsiteY8" fmla="*/ 8633 h 10022"/>
              <a:gd name="connsiteX9" fmla="*/ 4750 w 10000"/>
              <a:gd name="connsiteY9" fmla="*/ 8633 h 10022"/>
              <a:gd name="connsiteX10" fmla="*/ 1251 w 10000"/>
              <a:gd name="connsiteY10" fmla="*/ 3823 h 10022"/>
              <a:gd name="connsiteX11" fmla="*/ 1251 w 10000"/>
              <a:gd name="connsiteY11" fmla="*/ 2929 h 10022"/>
              <a:gd name="connsiteX12" fmla="*/ 3160 w 10000"/>
              <a:gd name="connsiteY12" fmla="*/ 4160 h 10022"/>
              <a:gd name="connsiteX13" fmla="*/ 3796 w 10000"/>
              <a:gd name="connsiteY13" fmla="*/ 4606 h 10022"/>
              <a:gd name="connsiteX14" fmla="*/ 4432 w 10000"/>
              <a:gd name="connsiteY14" fmla="*/ 5055 h 10022"/>
              <a:gd name="connsiteX15" fmla="*/ 5705 w 10000"/>
              <a:gd name="connsiteY15" fmla="*/ 5055 h 10022"/>
              <a:gd name="connsiteX16" fmla="*/ 5705 w 10000"/>
              <a:gd name="connsiteY16" fmla="*/ 5948 h 10022"/>
              <a:gd name="connsiteX17" fmla="*/ 5705 w 10000"/>
              <a:gd name="connsiteY17" fmla="*/ 6396 h 10022"/>
              <a:gd name="connsiteX18" fmla="*/ 8728 w 10000"/>
              <a:gd name="connsiteY18" fmla="*/ 3375 h 10022"/>
              <a:gd name="connsiteX19" fmla="*/ 8728 w 10000"/>
              <a:gd name="connsiteY19" fmla="*/ 2929 h 10022"/>
              <a:gd name="connsiteX20" fmla="*/ 9364 w 10000"/>
              <a:gd name="connsiteY20" fmla="*/ 2929 h 10022"/>
              <a:gd name="connsiteX21" fmla="*/ 10000 w 10000"/>
              <a:gd name="connsiteY21" fmla="*/ 2481 h 10022"/>
              <a:gd name="connsiteX0" fmla="*/ 10000 w 10000"/>
              <a:gd name="connsiteY0" fmla="*/ 2481 h 10022"/>
              <a:gd name="connsiteX1" fmla="*/ 4114 w 10000"/>
              <a:gd name="connsiteY1" fmla="*/ 22 h 10022"/>
              <a:gd name="connsiteX2" fmla="*/ 3479 w 10000"/>
              <a:gd name="connsiteY2" fmla="*/ 1251 h 10022"/>
              <a:gd name="connsiteX3" fmla="*/ 1410 w 10000"/>
              <a:gd name="connsiteY3" fmla="*/ 2593 h 10022"/>
              <a:gd name="connsiteX4" fmla="*/ 455 w 10000"/>
              <a:gd name="connsiteY4" fmla="*/ 2929 h 10022"/>
              <a:gd name="connsiteX5" fmla="*/ 0 w 10000"/>
              <a:gd name="connsiteY5" fmla="*/ 10022 h 10022"/>
              <a:gd name="connsiteX6" fmla="*/ 4750 w 10000"/>
              <a:gd name="connsiteY6" fmla="*/ 8744 h 10022"/>
              <a:gd name="connsiteX7" fmla="*/ 4750 w 10000"/>
              <a:gd name="connsiteY7" fmla="*/ 8633 h 10022"/>
              <a:gd name="connsiteX8" fmla="*/ 4750 w 10000"/>
              <a:gd name="connsiteY8" fmla="*/ 8633 h 10022"/>
              <a:gd name="connsiteX9" fmla="*/ 1251 w 10000"/>
              <a:gd name="connsiteY9" fmla="*/ 3823 h 10022"/>
              <a:gd name="connsiteX10" fmla="*/ 1251 w 10000"/>
              <a:gd name="connsiteY10" fmla="*/ 2929 h 10022"/>
              <a:gd name="connsiteX11" fmla="*/ 3160 w 10000"/>
              <a:gd name="connsiteY11" fmla="*/ 4160 h 10022"/>
              <a:gd name="connsiteX12" fmla="*/ 3796 w 10000"/>
              <a:gd name="connsiteY12" fmla="*/ 4606 h 10022"/>
              <a:gd name="connsiteX13" fmla="*/ 4432 w 10000"/>
              <a:gd name="connsiteY13" fmla="*/ 5055 h 10022"/>
              <a:gd name="connsiteX14" fmla="*/ 5705 w 10000"/>
              <a:gd name="connsiteY14" fmla="*/ 5055 h 10022"/>
              <a:gd name="connsiteX15" fmla="*/ 5705 w 10000"/>
              <a:gd name="connsiteY15" fmla="*/ 5948 h 10022"/>
              <a:gd name="connsiteX16" fmla="*/ 5705 w 10000"/>
              <a:gd name="connsiteY16" fmla="*/ 6396 h 10022"/>
              <a:gd name="connsiteX17" fmla="*/ 8728 w 10000"/>
              <a:gd name="connsiteY17" fmla="*/ 3375 h 10022"/>
              <a:gd name="connsiteX18" fmla="*/ 8728 w 10000"/>
              <a:gd name="connsiteY18" fmla="*/ 2929 h 10022"/>
              <a:gd name="connsiteX19" fmla="*/ 9364 w 10000"/>
              <a:gd name="connsiteY19" fmla="*/ 2929 h 10022"/>
              <a:gd name="connsiteX20" fmla="*/ 10000 w 10000"/>
              <a:gd name="connsiteY20" fmla="*/ 2481 h 10022"/>
              <a:gd name="connsiteX0" fmla="*/ 10000 w 10000"/>
              <a:gd name="connsiteY0" fmla="*/ 2475 h 10016"/>
              <a:gd name="connsiteX1" fmla="*/ 5631 w 10000"/>
              <a:gd name="connsiteY1" fmla="*/ 682 h 10016"/>
              <a:gd name="connsiteX2" fmla="*/ 4114 w 10000"/>
              <a:gd name="connsiteY2" fmla="*/ 16 h 10016"/>
              <a:gd name="connsiteX3" fmla="*/ 3479 w 10000"/>
              <a:gd name="connsiteY3" fmla="*/ 1245 h 10016"/>
              <a:gd name="connsiteX4" fmla="*/ 1410 w 10000"/>
              <a:gd name="connsiteY4" fmla="*/ 2587 h 10016"/>
              <a:gd name="connsiteX5" fmla="*/ 455 w 10000"/>
              <a:gd name="connsiteY5" fmla="*/ 2923 h 10016"/>
              <a:gd name="connsiteX6" fmla="*/ 0 w 10000"/>
              <a:gd name="connsiteY6" fmla="*/ 10016 h 10016"/>
              <a:gd name="connsiteX7" fmla="*/ 4750 w 10000"/>
              <a:gd name="connsiteY7" fmla="*/ 8738 h 10016"/>
              <a:gd name="connsiteX8" fmla="*/ 4750 w 10000"/>
              <a:gd name="connsiteY8" fmla="*/ 8627 h 10016"/>
              <a:gd name="connsiteX9" fmla="*/ 4750 w 10000"/>
              <a:gd name="connsiteY9" fmla="*/ 8627 h 10016"/>
              <a:gd name="connsiteX10" fmla="*/ 1251 w 10000"/>
              <a:gd name="connsiteY10" fmla="*/ 3817 h 10016"/>
              <a:gd name="connsiteX11" fmla="*/ 1251 w 10000"/>
              <a:gd name="connsiteY11" fmla="*/ 2923 h 10016"/>
              <a:gd name="connsiteX12" fmla="*/ 3160 w 10000"/>
              <a:gd name="connsiteY12" fmla="*/ 4154 h 10016"/>
              <a:gd name="connsiteX13" fmla="*/ 3796 w 10000"/>
              <a:gd name="connsiteY13" fmla="*/ 4600 h 10016"/>
              <a:gd name="connsiteX14" fmla="*/ 4432 w 10000"/>
              <a:gd name="connsiteY14" fmla="*/ 5049 h 10016"/>
              <a:gd name="connsiteX15" fmla="*/ 5705 w 10000"/>
              <a:gd name="connsiteY15" fmla="*/ 5049 h 10016"/>
              <a:gd name="connsiteX16" fmla="*/ 5705 w 10000"/>
              <a:gd name="connsiteY16" fmla="*/ 5942 h 10016"/>
              <a:gd name="connsiteX17" fmla="*/ 5705 w 10000"/>
              <a:gd name="connsiteY17" fmla="*/ 6390 h 10016"/>
              <a:gd name="connsiteX18" fmla="*/ 8728 w 10000"/>
              <a:gd name="connsiteY18" fmla="*/ 3369 h 10016"/>
              <a:gd name="connsiteX19" fmla="*/ 8728 w 10000"/>
              <a:gd name="connsiteY19" fmla="*/ 2923 h 10016"/>
              <a:gd name="connsiteX20" fmla="*/ 9364 w 10000"/>
              <a:gd name="connsiteY20" fmla="*/ 2923 h 10016"/>
              <a:gd name="connsiteX21" fmla="*/ 10000 w 10000"/>
              <a:gd name="connsiteY21" fmla="*/ 2475 h 10016"/>
              <a:gd name="connsiteX0" fmla="*/ 9364 w 9364"/>
              <a:gd name="connsiteY0" fmla="*/ 2923 h 10016"/>
              <a:gd name="connsiteX1" fmla="*/ 5631 w 9364"/>
              <a:gd name="connsiteY1" fmla="*/ 682 h 10016"/>
              <a:gd name="connsiteX2" fmla="*/ 4114 w 9364"/>
              <a:gd name="connsiteY2" fmla="*/ 16 h 10016"/>
              <a:gd name="connsiteX3" fmla="*/ 3479 w 9364"/>
              <a:gd name="connsiteY3" fmla="*/ 1245 h 10016"/>
              <a:gd name="connsiteX4" fmla="*/ 1410 w 9364"/>
              <a:gd name="connsiteY4" fmla="*/ 2587 h 10016"/>
              <a:gd name="connsiteX5" fmla="*/ 455 w 9364"/>
              <a:gd name="connsiteY5" fmla="*/ 2923 h 10016"/>
              <a:gd name="connsiteX6" fmla="*/ 0 w 9364"/>
              <a:gd name="connsiteY6" fmla="*/ 10016 h 10016"/>
              <a:gd name="connsiteX7" fmla="*/ 4750 w 9364"/>
              <a:gd name="connsiteY7" fmla="*/ 8738 h 10016"/>
              <a:gd name="connsiteX8" fmla="*/ 4750 w 9364"/>
              <a:gd name="connsiteY8" fmla="*/ 8627 h 10016"/>
              <a:gd name="connsiteX9" fmla="*/ 4750 w 9364"/>
              <a:gd name="connsiteY9" fmla="*/ 8627 h 10016"/>
              <a:gd name="connsiteX10" fmla="*/ 1251 w 9364"/>
              <a:gd name="connsiteY10" fmla="*/ 3817 h 10016"/>
              <a:gd name="connsiteX11" fmla="*/ 1251 w 9364"/>
              <a:gd name="connsiteY11" fmla="*/ 2923 h 10016"/>
              <a:gd name="connsiteX12" fmla="*/ 3160 w 9364"/>
              <a:gd name="connsiteY12" fmla="*/ 4154 h 10016"/>
              <a:gd name="connsiteX13" fmla="*/ 3796 w 9364"/>
              <a:gd name="connsiteY13" fmla="*/ 4600 h 10016"/>
              <a:gd name="connsiteX14" fmla="*/ 4432 w 9364"/>
              <a:gd name="connsiteY14" fmla="*/ 5049 h 10016"/>
              <a:gd name="connsiteX15" fmla="*/ 5705 w 9364"/>
              <a:gd name="connsiteY15" fmla="*/ 5049 h 10016"/>
              <a:gd name="connsiteX16" fmla="*/ 5705 w 9364"/>
              <a:gd name="connsiteY16" fmla="*/ 5942 h 10016"/>
              <a:gd name="connsiteX17" fmla="*/ 5705 w 9364"/>
              <a:gd name="connsiteY17" fmla="*/ 6390 h 10016"/>
              <a:gd name="connsiteX18" fmla="*/ 8728 w 9364"/>
              <a:gd name="connsiteY18" fmla="*/ 3369 h 10016"/>
              <a:gd name="connsiteX19" fmla="*/ 8728 w 9364"/>
              <a:gd name="connsiteY19" fmla="*/ 2923 h 10016"/>
              <a:gd name="connsiteX20" fmla="*/ 9364 w 9364"/>
              <a:gd name="connsiteY20" fmla="*/ 2923 h 10016"/>
              <a:gd name="connsiteX0" fmla="*/ 9321 w 9321"/>
              <a:gd name="connsiteY0" fmla="*/ 2918 h 10000"/>
              <a:gd name="connsiteX1" fmla="*/ 6013 w 9321"/>
              <a:gd name="connsiteY1" fmla="*/ 681 h 10000"/>
              <a:gd name="connsiteX2" fmla="*/ 4393 w 9321"/>
              <a:gd name="connsiteY2" fmla="*/ 16 h 10000"/>
              <a:gd name="connsiteX3" fmla="*/ 3715 w 9321"/>
              <a:gd name="connsiteY3" fmla="*/ 1243 h 10000"/>
              <a:gd name="connsiteX4" fmla="*/ 1506 w 9321"/>
              <a:gd name="connsiteY4" fmla="*/ 2583 h 10000"/>
              <a:gd name="connsiteX5" fmla="*/ 486 w 9321"/>
              <a:gd name="connsiteY5" fmla="*/ 2918 h 10000"/>
              <a:gd name="connsiteX6" fmla="*/ 0 w 9321"/>
              <a:gd name="connsiteY6" fmla="*/ 10000 h 10000"/>
              <a:gd name="connsiteX7" fmla="*/ 5073 w 9321"/>
              <a:gd name="connsiteY7" fmla="*/ 8724 h 10000"/>
              <a:gd name="connsiteX8" fmla="*/ 5073 w 9321"/>
              <a:gd name="connsiteY8" fmla="*/ 8613 h 10000"/>
              <a:gd name="connsiteX9" fmla="*/ 5073 w 9321"/>
              <a:gd name="connsiteY9" fmla="*/ 8613 h 10000"/>
              <a:gd name="connsiteX10" fmla="*/ 1336 w 9321"/>
              <a:gd name="connsiteY10" fmla="*/ 3811 h 10000"/>
              <a:gd name="connsiteX11" fmla="*/ 1336 w 9321"/>
              <a:gd name="connsiteY11" fmla="*/ 2918 h 10000"/>
              <a:gd name="connsiteX12" fmla="*/ 3375 w 9321"/>
              <a:gd name="connsiteY12" fmla="*/ 4147 h 10000"/>
              <a:gd name="connsiteX13" fmla="*/ 4054 w 9321"/>
              <a:gd name="connsiteY13" fmla="*/ 4593 h 10000"/>
              <a:gd name="connsiteX14" fmla="*/ 4733 w 9321"/>
              <a:gd name="connsiteY14" fmla="*/ 5041 h 10000"/>
              <a:gd name="connsiteX15" fmla="*/ 6092 w 9321"/>
              <a:gd name="connsiteY15" fmla="*/ 5041 h 10000"/>
              <a:gd name="connsiteX16" fmla="*/ 6092 w 9321"/>
              <a:gd name="connsiteY16" fmla="*/ 5933 h 10000"/>
              <a:gd name="connsiteX17" fmla="*/ 6092 w 9321"/>
              <a:gd name="connsiteY17" fmla="*/ 6380 h 10000"/>
              <a:gd name="connsiteX18" fmla="*/ 9321 w 9321"/>
              <a:gd name="connsiteY18" fmla="*/ 3364 h 10000"/>
              <a:gd name="connsiteX19" fmla="*/ 9321 w 9321"/>
              <a:gd name="connsiteY19" fmla="*/ 2918 h 10000"/>
              <a:gd name="connsiteX0" fmla="*/ 10000 w 10000"/>
              <a:gd name="connsiteY0" fmla="*/ 3364 h 10000"/>
              <a:gd name="connsiteX1" fmla="*/ 6451 w 10000"/>
              <a:gd name="connsiteY1" fmla="*/ 681 h 10000"/>
              <a:gd name="connsiteX2" fmla="*/ 4713 w 10000"/>
              <a:gd name="connsiteY2" fmla="*/ 16 h 10000"/>
              <a:gd name="connsiteX3" fmla="*/ 3986 w 10000"/>
              <a:gd name="connsiteY3" fmla="*/ 1243 h 10000"/>
              <a:gd name="connsiteX4" fmla="*/ 1616 w 10000"/>
              <a:gd name="connsiteY4" fmla="*/ 2583 h 10000"/>
              <a:gd name="connsiteX5" fmla="*/ 521 w 10000"/>
              <a:gd name="connsiteY5" fmla="*/ 2918 h 10000"/>
              <a:gd name="connsiteX6" fmla="*/ 0 w 10000"/>
              <a:gd name="connsiteY6" fmla="*/ 10000 h 10000"/>
              <a:gd name="connsiteX7" fmla="*/ 5443 w 10000"/>
              <a:gd name="connsiteY7" fmla="*/ 8724 h 10000"/>
              <a:gd name="connsiteX8" fmla="*/ 5443 w 10000"/>
              <a:gd name="connsiteY8" fmla="*/ 8613 h 10000"/>
              <a:gd name="connsiteX9" fmla="*/ 5443 w 10000"/>
              <a:gd name="connsiteY9" fmla="*/ 8613 h 10000"/>
              <a:gd name="connsiteX10" fmla="*/ 1433 w 10000"/>
              <a:gd name="connsiteY10" fmla="*/ 3811 h 10000"/>
              <a:gd name="connsiteX11" fmla="*/ 1433 w 10000"/>
              <a:gd name="connsiteY11" fmla="*/ 2918 h 10000"/>
              <a:gd name="connsiteX12" fmla="*/ 3621 w 10000"/>
              <a:gd name="connsiteY12" fmla="*/ 4147 h 10000"/>
              <a:gd name="connsiteX13" fmla="*/ 4349 w 10000"/>
              <a:gd name="connsiteY13" fmla="*/ 4593 h 10000"/>
              <a:gd name="connsiteX14" fmla="*/ 5078 w 10000"/>
              <a:gd name="connsiteY14" fmla="*/ 5041 h 10000"/>
              <a:gd name="connsiteX15" fmla="*/ 6536 w 10000"/>
              <a:gd name="connsiteY15" fmla="*/ 5041 h 10000"/>
              <a:gd name="connsiteX16" fmla="*/ 6536 w 10000"/>
              <a:gd name="connsiteY16" fmla="*/ 5933 h 10000"/>
              <a:gd name="connsiteX17" fmla="*/ 6536 w 10000"/>
              <a:gd name="connsiteY17" fmla="*/ 6380 h 10000"/>
              <a:gd name="connsiteX18" fmla="*/ 10000 w 10000"/>
              <a:gd name="connsiteY18" fmla="*/ 3364 h 10000"/>
              <a:gd name="connsiteX0" fmla="*/ 10000 w 10000"/>
              <a:gd name="connsiteY0" fmla="*/ 3439 h 10075"/>
              <a:gd name="connsiteX1" fmla="*/ 6451 w 10000"/>
              <a:gd name="connsiteY1" fmla="*/ 756 h 10075"/>
              <a:gd name="connsiteX2" fmla="*/ 4713 w 10000"/>
              <a:gd name="connsiteY2" fmla="*/ 91 h 10075"/>
              <a:gd name="connsiteX3" fmla="*/ 1616 w 10000"/>
              <a:gd name="connsiteY3" fmla="*/ 2658 h 10075"/>
              <a:gd name="connsiteX4" fmla="*/ 521 w 10000"/>
              <a:gd name="connsiteY4" fmla="*/ 2993 h 10075"/>
              <a:gd name="connsiteX5" fmla="*/ 0 w 10000"/>
              <a:gd name="connsiteY5" fmla="*/ 10075 h 10075"/>
              <a:gd name="connsiteX6" fmla="*/ 5443 w 10000"/>
              <a:gd name="connsiteY6" fmla="*/ 8799 h 10075"/>
              <a:gd name="connsiteX7" fmla="*/ 5443 w 10000"/>
              <a:gd name="connsiteY7" fmla="*/ 8688 h 10075"/>
              <a:gd name="connsiteX8" fmla="*/ 5443 w 10000"/>
              <a:gd name="connsiteY8" fmla="*/ 8688 h 10075"/>
              <a:gd name="connsiteX9" fmla="*/ 1433 w 10000"/>
              <a:gd name="connsiteY9" fmla="*/ 3886 h 10075"/>
              <a:gd name="connsiteX10" fmla="*/ 1433 w 10000"/>
              <a:gd name="connsiteY10" fmla="*/ 2993 h 10075"/>
              <a:gd name="connsiteX11" fmla="*/ 3621 w 10000"/>
              <a:gd name="connsiteY11" fmla="*/ 4222 h 10075"/>
              <a:gd name="connsiteX12" fmla="*/ 4349 w 10000"/>
              <a:gd name="connsiteY12" fmla="*/ 4668 h 10075"/>
              <a:gd name="connsiteX13" fmla="*/ 5078 w 10000"/>
              <a:gd name="connsiteY13" fmla="*/ 5116 h 10075"/>
              <a:gd name="connsiteX14" fmla="*/ 6536 w 10000"/>
              <a:gd name="connsiteY14" fmla="*/ 5116 h 10075"/>
              <a:gd name="connsiteX15" fmla="*/ 6536 w 10000"/>
              <a:gd name="connsiteY15" fmla="*/ 6008 h 10075"/>
              <a:gd name="connsiteX16" fmla="*/ 6536 w 10000"/>
              <a:gd name="connsiteY16" fmla="*/ 6455 h 10075"/>
              <a:gd name="connsiteX17" fmla="*/ 10000 w 10000"/>
              <a:gd name="connsiteY17" fmla="*/ 3439 h 10075"/>
              <a:gd name="connsiteX0" fmla="*/ 10000 w 10000"/>
              <a:gd name="connsiteY0" fmla="*/ 2691 h 9327"/>
              <a:gd name="connsiteX1" fmla="*/ 6451 w 10000"/>
              <a:gd name="connsiteY1" fmla="*/ 8 h 9327"/>
              <a:gd name="connsiteX2" fmla="*/ 1616 w 10000"/>
              <a:gd name="connsiteY2" fmla="*/ 1910 h 9327"/>
              <a:gd name="connsiteX3" fmla="*/ 521 w 10000"/>
              <a:gd name="connsiteY3" fmla="*/ 2245 h 9327"/>
              <a:gd name="connsiteX4" fmla="*/ 0 w 10000"/>
              <a:gd name="connsiteY4" fmla="*/ 9327 h 9327"/>
              <a:gd name="connsiteX5" fmla="*/ 5443 w 10000"/>
              <a:gd name="connsiteY5" fmla="*/ 8051 h 9327"/>
              <a:gd name="connsiteX6" fmla="*/ 5443 w 10000"/>
              <a:gd name="connsiteY6" fmla="*/ 7940 h 9327"/>
              <a:gd name="connsiteX7" fmla="*/ 5443 w 10000"/>
              <a:gd name="connsiteY7" fmla="*/ 7940 h 9327"/>
              <a:gd name="connsiteX8" fmla="*/ 1433 w 10000"/>
              <a:gd name="connsiteY8" fmla="*/ 3138 h 9327"/>
              <a:gd name="connsiteX9" fmla="*/ 1433 w 10000"/>
              <a:gd name="connsiteY9" fmla="*/ 2245 h 9327"/>
              <a:gd name="connsiteX10" fmla="*/ 3621 w 10000"/>
              <a:gd name="connsiteY10" fmla="*/ 3474 h 9327"/>
              <a:gd name="connsiteX11" fmla="*/ 4349 w 10000"/>
              <a:gd name="connsiteY11" fmla="*/ 3920 h 9327"/>
              <a:gd name="connsiteX12" fmla="*/ 5078 w 10000"/>
              <a:gd name="connsiteY12" fmla="*/ 4368 h 9327"/>
              <a:gd name="connsiteX13" fmla="*/ 6536 w 10000"/>
              <a:gd name="connsiteY13" fmla="*/ 4368 h 9327"/>
              <a:gd name="connsiteX14" fmla="*/ 6536 w 10000"/>
              <a:gd name="connsiteY14" fmla="*/ 5260 h 9327"/>
              <a:gd name="connsiteX15" fmla="*/ 6536 w 10000"/>
              <a:gd name="connsiteY15" fmla="*/ 5707 h 9327"/>
              <a:gd name="connsiteX16" fmla="*/ 10000 w 10000"/>
              <a:gd name="connsiteY16" fmla="*/ 2691 h 9327"/>
              <a:gd name="connsiteX0" fmla="*/ 10000 w 10000"/>
              <a:gd name="connsiteY0" fmla="*/ 837 h 7952"/>
              <a:gd name="connsiteX1" fmla="*/ 1616 w 10000"/>
              <a:gd name="connsiteY1" fmla="*/ 0 h 7952"/>
              <a:gd name="connsiteX2" fmla="*/ 521 w 10000"/>
              <a:gd name="connsiteY2" fmla="*/ 359 h 7952"/>
              <a:gd name="connsiteX3" fmla="*/ 0 w 10000"/>
              <a:gd name="connsiteY3" fmla="*/ 7952 h 7952"/>
              <a:gd name="connsiteX4" fmla="*/ 5443 w 10000"/>
              <a:gd name="connsiteY4" fmla="*/ 6584 h 7952"/>
              <a:gd name="connsiteX5" fmla="*/ 5443 w 10000"/>
              <a:gd name="connsiteY5" fmla="*/ 6465 h 7952"/>
              <a:gd name="connsiteX6" fmla="*/ 5443 w 10000"/>
              <a:gd name="connsiteY6" fmla="*/ 6465 h 7952"/>
              <a:gd name="connsiteX7" fmla="*/ 1433 w 10000"/>
              <a:gd name="connsiteY7" fmla="*/ 1316 h 7952"/>
              <a:gd name="connsiteX8" fmla="*/ 1433 w 10000"/>
              <a:gd name="connsiteY8" fmla="*/ 359 h 7952"/>
              <a:gd name="connsiteX9" fmla="*/ 3621 w 10000"/>
              <a:gd name="connsiteY9" fmla="*/ 1677 h 7952"/>
              <a:gd name="connsiteX10" fmla="*/ 4349 w 10000"/>
              <a:gd name="connsiteY10" fmla="*/ 2155 h 7952"/>
              <a:gd name="connsiteX11" fmla="*/ 5078 w 10000"/>
              <a:gd name="connsiteY11" fmla="*/ 2635 h 7952"/>
              <a:gd name="connsiteX12" fmla="*/ 6536 w 10000"/>
              <a:gd name="connsiteY12" fmla="*/ 2635 h 7952"/>
              <a:gd name="connsiteX13" fmla="*/ 6536 w 10000"/>
              <a:gd name="connsiteY13" fmla="*/ 3592 h 7952"/>
              <a:gd name="connsiteX14" fmla="*/ 6536 w 10000"/>
              <a:gd name="connsiteY14" fmla="*/ 4071 h 7952"/>
              <a:gd name="connsiteX15" fmla="*/ 10000 w 10000"/>
              <a:gd name="connsiteY15" fmla="*/ 837 h 7952"/>
              <a:gd name="connsiteX0" fmla="*/ 6536 w 6536"/>
              <a:gd name="connsiteY0" fmla="*/ 5119 h 10000"/>
              <a:gd name="connsiteX1" fmla="*/ 1616 w 6536"/>
              <a:gd name="connsiteY1" fmla="*/ 0 h 10000"/>
              <a:gd name="connsiteX2" fmla="*/ 521 w 6536"/>
              <a:gd name="connsiteY2" fmla="*/ 451 h 10000"/>
              <a:gd name="connsiteX3" fmla="*/ 0 w 6536"/>
              <a:gd name="connsiteY3" fmla="*/ 10000 h 10000"/>
              <a:gd name="connsiteX4" fmla="*/ 5443 w 6536"/>
              <a:gd name="connsiteY4" fmla="*/ 8280 h 10000"/>
              <a:gd name="connsiteX5" fmla="*/ 5443 w 6536"/>
              <a:gd name="connsiteY5" fmla="*/ 8130 h 10000"/>
              <a:gd name="connsiteX6" fmla="*/ 5443 w 6536"/>
              <a:gd name="connsiteY6" fmla="*/ 8130 h 10000"/>
              <a:gd name="connsiteX7" fmla="*/ 1433 w 6536"/>
              <a:gd name="connsiteY7" fmla="*/ 1655 h 10000"/>
              <a:gd name="connsiteX8" fmla="*/ 1433 w 6536"/>
              <a:gd name="connsiteY8" fmla="*/ 451 h 10000"/>
              <a:gd name="connsiteX9" fmla="*/ 3621 w 6536"/>
              <a:gd name="connsiteY9" fmla="*/ 2109 h 10000"/>
              <a:gd name="connsiteX10" fmla="*/ 4349 w 6536"/>
              <a:gd name="connsiteY10" fmla="*/ 2710 h 10000"/>
              <a:gd name="connsiteX11" fmla="*/ 5078 w 6536"/>
              <a:gd name="connsiteY11" fmla="*/ 3314 h 10000"/>
              <a:gd name="connsiteX12" fmla="*/ 6536 w 6536"/>
              <a:gd name="connsiteY12" fmla="*/ 3314 h 10000"/>
              <a:gd name="connsiteX13" fmla="*/ 6536 w 6536"/>
              <a:gd name="connsiteY13" fmla="*/ 4517 h 10000"/>
              <a:gd name="connsiteX14" fmla="*/ 6536 w 6536"/>
              <a:gd name="connsiteY14" fmla="*/ 5119 h 10000"/>
              <a:gd name="connsiteX0" fmla="*/ 10000 w 10000"/>
              <a:gd name="connsiteY0" fmla="*/ 4517 h 10000"/>
              <a:gd name="connsiteX1" fmla="*/ 2472 w 10000"/>
              <a:gd name="connsiteY1" fmla="*/ 0 h 10000"/>
              <a:gd name="connsiteX2" fmla="*/ 797 w 10000"/>
              <a:gd name="connsiteY2" fmla="*/ 451 h 10000"/>
              <a:gd name="connsiteX3" fmla="*/ 0 w 10000"/>
              <a:gd name="connsiteY3" fmla="*/ 10000 h 10000"/>
              <a:gd name="connsiteX4" fmla="*/ 8328 w 10000"/>
              <a:gd name="connsiteY4" fmla="*/ 8280 h 10000"/>
              <a:gd name="connsiteX5" fmla="*/ 8328 w 10000"/>
              <a:gd name="connsiteY5" fmla="*/ 8130 h 10000"/>
              <a:gd name="connsiteX6" fmla="*/ 8328 w 10000"/>
              <a:gd name="connsiteY6" fmla="*/ 8130 h 10000"/>
              <a:gd name="connsiteX7" fmla="*/ 2192 w 10000"/>
              <a:gd name="connsiteY7" fmla="*/ 1655 h 10000"/>
              <a:gd name="connsiteX8" fmla="*/ 2192 w 10000"/>
              <a:gd name="connsiteY8" fmla="*/ 451 h 10000"/>
              <a:gd name="connsiteX9" fmla="*/ 5540 w 10000"/>
              <a:gd name="connsiteY9" fmla="*/ 2109 h 10000"/>
              <a:gd name="connsiteX10" fmla="*/ 6654 w 10000"/>
              <a:gd name="connsiteY10" fmla="*/ 2710 h 10000"/>
              <a:gd name="connsiteX11" fmla="*/ 7769 w 10000"/>
              <a:gd name="connsiteY11" fmla="*/ 3314 h 10000"/>
              <a:gd name="connsiteX12" fmla="*/ 10000 w 10000"/>
              <a:gd name="connsiteY12" fmla="*/ 3314 h 10000"/>
              <a:gd name="connsiteX13" fmla="*/ 10000 w 10000"/>
              <a:gd name="connsiteY13" fmla="*/ 4517 h 10000"/>
              <a:gd name="connsiteX0" fmla="*/ 10000 w 10000"/>
              <a:gd name="connsiteY0" fmla="*/ 3314 h 10000"/>
              <a:gd name="connsiteX1" fmla="*/ 2472 w 10000"/>
              <a:gd name="connsiteY1" fmla="*/ 0 h 10000"/>
              <a:gd name="connsiteX2" fmla="*/ 797 w 10000"/>
              <a:gd name="connsiteY2" fmla="*/ 451 h 10000"/>
              <a:gd name="connsiteX3" fmla="*/ 0 w 10000"/>
              <a:gd name="connsiteY3" fmla="*/ 10000 h 10000"/>
              <a:gd name="connsiteX4" fmla="*/ 8328 w 10000"/>
              <a:gd name="connsiteY4" fmla="*/ 8280 h 10000"/>
              <a:gd name="connsiteX5" fmla="*/ 8328 w 10000"/>
              <a:gd name="connsiteY5" fmla="*/ 8130 h 10000"/>
              <a:gd name="connsiteX6" fmla="*/ 8328 w 10000"/>
              <a:gd name="connsiteY6" fmla="*/ 8130 h 10000"/>
              <a:gd name="connsiteX7" fmla="*/ 2192 w 10000"/>
              <a:gd name="connsiteY7" fmla="*/ 1655 h 10000"/>
              <a:gd name="connsiteX8" fmla="*/ 2192 w 10000"/>
              <a:gd name="connsiteY8" fmla="*/ 451 h 10000"/>
              <a:gd name="connsiteX9" fmla="*/ 5540 w 10000"/>
              <a:gd name="connsiteY9" fmla="*/ 2109 h 10000"/>
              <a:gd name="connsiteX10" fmla="*/ 6654 w 10000"/>
              <a:gd name="connsiteY10" fmla="*/ 2710 h 10000"/>
              <a:gd name="connsiteX11" fmla="*/ 7769 w 10000"/>
              <a:gd name="connsiteY11" fmla="*/ 3314 h 10000"/>
              <a:gd name="connsiteX12" fmla="*/ 10000 w 10000"/>
              <a:gd name="connsiteY12" fmla="*/ 3314 h 10000"/>
              <a:gd name="connsiteX0" fmla="*/ 7769 w 8943"/>
              <a:gd name="connsiteY0" fmla="*/ 3314 h 10000"/>
              <a:gd name="connsiteX1" fmla="*/ 2472 w 8943"/>
              <a:gd name="connsiteY1" fmla="*/ 0 h 10000"/>
              <a:gd name="connsiteX2" fmla="*/ 797 w 8943"/>
              <a:gd name="connsiteY2" fmla="*/ 451 h 10000"/>
              <a:gd name="connsiteX3" fmla="*/ 0 w 8943"/>
              <a:gd name="connsiteY3" fmla="*/ 10000 h 10000"/>
              <a:gd name="connsiteX4" fmla="*/ 8328 w 8943"/>
              <a:gd name="connsiteY4" fmla="*/ 8280 h 10000"/>
              <a:gd name="connsiteX5" fmla="*/ 8328 w 8943"/>
              <a:gd name="connsiteY5" fmla="*/ 8130 h 10000"/>
              <a:gd name="connsiteX6" fmla="*/ 8328 w 8943"/>
              <a:gd name="connsiteY6" fmla="*/ 8130 h 10000"/>
              <a:gd name="connsiteX7" fmla="*/ 2192 w 8943"/>
              <a:gd name="connsiteY7" fmla="*/ 1655 h 10000"/>
              <a:gd name="connsiteX8" fmla="*/ 2192 w 8943"/>
              <a:gd name="connsiteY8" fmla="*/ 451 h 10000"/>
              <a:gd name="connsiteX9" fmla="*/ 5540 w 8943"/>
              <a:gd name="connsiteY9" fmla="*/ 2109 h 10000"/>
              <a:gd name="connsiteX10" fmla="*/ 6654 w 8943"/>
              <a:gd name="connsiteY10" fmla="*/ 2710 h 10000"/>
              <a:gd name="connsiteX11" fmla="*/ 7769 w 8943"/>
              <a:gd name="connsiteY11" fmla="*/ 3314 h 10000"/>
              <a:gd name="connsiteX0" fmla="*/ 7440 w 10000"/>
              <a:gd name="connsiteY0" fmla="*/ 2710 h 10000"/>
              <a:gd name="connsiteX1" fmla="*/ 2764 w 10000"/>
              <a:gd name="connsiteY1" fmla="*/ 0 h 10000"/>
              <a:gd name="connsiteX2" fmla="*/ 891 w 10000"/>
              <a:gd name="connsiteY2" fmla="*/ 451 h 10000"/>
              <a:gd name="connsiteX3" fmla="*/ 0 w 10000"/>
              <a:gd name="connsiteY3" fmla="*/ 10000 h 10000"/>
              <a:gd name="connsiteX4" fmla="*/ 9312 w 10000"/>
              <a:gd name="connsiteY4" fmla="*/ 8280 h 10000"/>
              <a:gd name="connsiteX5" fmla="*/ 9312 w 10000"/>
              <a:gd name="connsiteY5" fmla="*/ 8130 h 10000"/>
              <a:gd name="connsiteX6" fmla="*/ 9312 w 10000"/>
              <a:gd name="connsiteY6" fmla="*/ 8130 h 10000"/>
              <a:gd name="connsiteX7" fmla="*/ 2451 w 10000"/>
              <a:gd name="connsiteY7" fmla="*/ 1655 h 10000"/>
              <a:gd name="connsiteX8" fmla="*/ 2451 w 10000"/>
              <a:gd name="connsiteY8" fmla="*/ 451 h 10000"/>
              <a:gd name="connsiteX9" fmla="*/ 6195 w 10000"/>
              <a:gd name="connsiteY9" fmla="*/ 2109 h 10000"/>
              <a:gd name="connsiteX10" fmla="*/ 7440 w 10000"/>
              <a:gd name="connsiteY10" fmla="*/ 2710 h 10000"/>
              <a:gd name="connsiteX0" fmla="*/ 6195 w 10000"/>
              <a:gd name="connsiteY0" fmla="*/ 2109 h 10000"/>
              <a:gd name="connsiteX1" fmla="*/ 2764 w 10000"/>
              <a:gd name="connsiteY1" fmla="*/ 0 h 10000"/>
              <a:gd name="connsiteX2" fmla="*/ 891 w 10000"/>
              <a:gd name="connsiteY2" fmla="*/ 451 h 10000"/>
              <a:gd name="connsiteX3" fmla="*/ 0 w 10000"/>
              <a:gd name="connsiteY3" fmla="*/ 10000 h 10000"/>
              <a:gd name="connsiteX4" fmla="*/ 9312 w 10000"/>
              <a:gd name="connsiteY4" fmla="*/ 8280 h 10000"/>
              <a:gd name="connsiteX5" fmla="*/ 9312 w 10000"/>
              <a:gd name="connsiteY5" fmla="*/ 8130 h 10000"/>
              <a:gd name="connsiteX6" fmla="*/ 9312 w 10000"/>
              <a:gd name="connsiteY6" fmla="*/ 8130 h 10000"/>
              <a:gd name="connsiteX7" fmla="*/ 2451 w 10000"/>
              <a:gd name="connsiteY7" fmla="*/ 1655 h 10000"/>
              <a:gd name="connsiteX8" fmla="*/ 2451 w 10000"/>
              <a:gd name="connsiteY8" fmla="*/ 451 h 10000"/>
              <a:gd name="connsiteX9" fmla="*/ 6195 w 10000"/>
              <a:gd name="connsiteY9" fmla="*/ 2109 h 10000"/>
              <a:gd name="connsiteX0" fmla="*/ 2451 w 10000"/>
              <a:gd name="connsiteY0" fmla="*/ 451 h 10000"/>
              <a:gd name="connsiteX1" fmla="*/ 2764 w 10000"/>
              <a:gd name="connsiteY1" fmla="*/ 0 h 10000"/>
              <a:gd name="connsiteX2" fmla="*/ 891 w 10000"/>
              <a:gd name="connsiteY2" fmla="*/ 451 h 10000"/>
              <a:gd name="connsiteX3" fmla="*/ 0 w 10000"/>
              <a:gd name="connsiteY3" fmla="*/ 10000 h 10000"/>
              <a:gd name="connsiteX4" fmla="*/ 9312 w 10000"/>
              <a:gd name="connsiteY4" fmla="*/ 8280 h 10000"/>
              <a:gd name="connsiteX5" fmla="*/ 9312 w 10000"/>
              <a:gd name="connsiteY5" fmla="*/ 8130 h 10000"/>
              <a:gd name="connsiteX6" fmla="*/ 9312 w 10000"/>
              <a:gd name="connsiteY6" fmla="*/ 8130 h 10000"/>
              <a:gd name="connsiteX7" fmla="*/ 2451 w 10000"/>
              <a:gd name="connsiteY7" fmla="*/ 1655 h 10000"/>
              <a:gd name="connsiteX8" fmla="*/ 2451 w 10000"/>
              <a:gd name="connsiteY8" fmla="*/ 451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000" h="10000">
                <a:moveTo>
                  <a:pt x="2451" y="451"/>
                </a:moveTo>
                <a:lnTo>
                  <a:pt x="2764" y="0"/>
                </a:lnTo>
                <a:cubicBezTo>
                  <a:pt x="2451" y="302"/>
                  <a:pt x="1830" y="451"/>
                  <a:pt x="891" y="451"/>
                </a:cubicBezTo>
                <a:cubicBezTo>
                  <a:pt x="891" y="8280"/>
                  <a:pt x="0" y="10000"/>
                  <a:pt x="0" y="10000"/>
                </a:cubicBezTo>
                <a:cubicBezTo>
                  <a:pt x="8419" y="10000"/>
                  <a:pt x="7760" y="8593"/>
                  <a:pt x="9312" y="8280"/>
                </a:cubicBezTo>
                <a:cubicBezTo>
                  <a:pt x="10860" y="7968"/>
                  <a:pt x="9312" y="8130"/>
                  <a:pt x="9312" y="8130"/>
                </a:cubicBezTo>
                <a:lnTo>
                  <a:pt x="9312" y="8130"/>
                </a:lnTo>
                <a:lnTo>
                  <a:pt x="2451" y="1655"/>
                </a:lnTo>
                <a:lnTo>
                  <a:pt x="2451" y="451"/>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pic>
        <p:nvPicPr>
          <p:cNvPr id="161" name="SAC DOT">
            <a:extLst>
              <a:ext uri="{FF2B5EF4-FFF2-40B4-BE49-F238E27FC236}">
                <a16:creationId xmlns:a16="http://schemas.microsoft.com/office/drawing/2014/main" id="{75E817B2-F3C0-424C-9CCE-D2785E7C2D99}"/>
              </a:ext>
            </a:extLst>
          </p:cNvPr>
          <p:cNvPicPr>
            <a:picLocks noChangeAspect="1"/>
          </p:cNvPicPr>
          <p:nvPr/>
        </p:nvPicPr>
        <p:blipFill>
          <a:blip r:embed="rId3"/>
          <a:srcRect/>
          <a:stretch/>
        </p:blipFill>
        <p:spPr>
          <a:xfrm>
            <a:off x="1240066" y="3155967"/>
            <a:ext cx="91440" cy="91440"/>
          </a:xfrm>
          <a:prstGeom prst="rect">
            <a:avLst/>
          </a:prstGeom>
        </p:spPr>
      </p:pic>
      <p:sp>
        <p:nvSpPr>
          <p:cNvPr id="162" name="TROY">
            <a:extLst>
              <a:ext uri="{FF2B5EF4-FFF2-40B4-BE49-F238E27FC236}">
                <a16:creationId xmlns:a16="http://schemas.microsoft.com/office/drawing/2014/main" id="{2DC342C2-1F83-D143-A068-CEC9F4A24B91}"/>
              </a:ext>
            </a:extLst>
          </p:cNvPr>
          <p:cNvSpPr txBox="1"/>
          <p:nvPr/>
        </p:nvSpPr>
        <p:spPr>
          <a:xfrm>
            <a:off x="5869398" y="2382607"/>
            <a:ext cx="555267" cy="246221"/>
          </a:xfrm>
          <a:prstGeom prst="rect">
            <a:avLst/>
          </a:prstGeom>
          <a:noFill/>
          <a:effectLst/>
        </p:spPr>
        <p:txBody>
          <a:bodyPr wrap="square" rtlCol="0">
            <a:spAutoFit/>
          </a:bodyPr>
          <a:lstStyle/>
          <a:p>
            <a:r>
              <a:rPr lang="en-US" sz="1000" dirty="0">
                <a:solidFill>
                  <a:srgbClr val="FFFFFF"/>
                </a:solidFill>
                <a:latin typeface="Avenir Next" panose="020B0503020202020204" pitchFamily="34" charset="0"/>
                <a:ea typeface="Arial" charset="0"/>
                <a:cs typeface="Arial" charset="0"/>
              </a:rPr>
              <a:t>TROY</a:t>
            </a:r>
          </a:p>
        </p:txBody>
      </p:sp>
      <p:sp>
        <p:nvSpPr>
          <p:cNvPr id="163" name="LAS">
            <a:extLst>
              <a:ext uri="{FF2B5EF4-FFF2-40B4-BE49-F238E27FC236}">
                <a16:creationId xmlns:a16="http://schemas.microsoft.com/office/drawing/2014/main" id="{E6218E10-1E19-C146-B69A-86FD47A3633D}"/>
              </a:ext>
            </a:extLst>
          </p:cNvPr>
          <p:cNvSpPr txBox="1"/>
          <p:nvPr/>
        </p:nvSpPr>
        <p:spPr>
          <a:xfrm>
            <a:off x="1754740" y="3163216"/>
            <a:ext cx="1268163" cy="246221"/>
          </a:xfrm>
          <a:prstGeom prst="rect">
            <a:avLst/>
          </a:prstGeom>
          <a:noFill/>
          <a:effectLst/>
        </p:spPr>
        <p:txBody>
          <a:bodyPr wrap="square" rtlCol="0">
            <a:spAutoFit/>
          </a:bodyPr>
          <a:lstStyle/>
          <a:p>
            <a:r>
              <a:rPr lang="en-US" sz="1000" dirty="0">
                <a:solidFill>
                  <a:srgbClr val="FFFFFF"/>
                </a:solidFill>
                <a:latin typeface="Avenir Next" panose="020B0503020202020204" pitchFamily="34" charset="0"/>
                <a:ea typeface="Arial" charset="0"/>
                <a:cs typeface="Arial" charset="0"/>
              </a:rPr>
              <a:t>LAS VEGAS</a:t>
            </a:r>
          </a:p>
        </p:txBody>
      </p:sp>
      <p:sp>
        <p:nvSpPr>
          <p:cNvPr id="164" name="CHAR">
            <a:extLst>
              <a:ext uri="{FF2B5EF4-FFF2-40B4-BE49-F238E27FC236}">
                <a16:creationId xmlns:a16="http://schemas.microsoft.com/office/drawing/2014/main" id="{C3696788-D823-9447-BF72-675C6DA1C13A}"/>
              </a:ext>
            </a:extLst>
          </p:cNvPr>
          <p:cNvSpPr txBox="1"/>
          <p:nvPr/>
        </p:nvSpPr>
        <p:spPr>
          <a:xfrm>
            <a:off x="6394227" y="3617712"/>
            <a:ext cx="1190218" cy="246221"/>
          </a:xfrm>
          <a:prstGeom prst="rect">
            <a:avLst/>
          </a:prstGeom>
          <a:noFill/>
          <a:effectLst/>
        </p:spPr>
        <p:txBody>
          <a:bodyPr wrap="square" rtlCol="0">
            <a:spAutoFit/>
          </a:bodyPr>
          <a:lstStyle/>
          <a:p>
            <a:r>
              <a:rPr lang="en-US" sz="1000" dirty="0">
                <a:solidFill>
                  <a:srgbClr val="FFFFFF"/>
                </a:solidFill>
                <a:latin typeface="Avenir Next" panose="020B0503020202020204" pitchFamily="34" charset="0"/>
                <a:ea typeface="Arial" charset="0"/>
                <a:cs typeface="Arial" charset="0"/>
              </a:rPr>
              <a:t>CHARLOTTE</a:t>
            </a:r>
          </a:p>
        </p:txBody>
      </p:sp>
      <p:sp>
        <p:nvSpPr>
          <p:cNvPr id="165" name="ATL">
            <a:extLst>
              <a:ext uri="{FF2B5EF4-FFF2-40B4-BE49-F238E27FC236}">
                <a16:creationId xmlns:a16="http://schemas.microsoft.com/office/drawing/2014/main" id="{3B115E3A-8961-F74F-911B-CD603DF07754}"/>
              </a:ext>
            </a:extLst>
          </p:cNvPr>
          <p:cNvSpPr txBox="1"/>
          <p:nvPr/>
        </p:nvSpPr>
        <p:spPr>
          <a:xfrm>
            <a:off x="5337614" y="3914093"/>
            <a:ext cx="784876" cy="246221"/>
          </a:xfrm>
          <a:prstGeom prst="rect">
            <a:avLst/>
          </a:prstGeom>
          <a:noFill/>
          <a:effectLst/>
        </p:spPr>
        <p:txBody>
          <a:bodyPr wrap="square" rtlCol="0">
            <a:spAutoFit/>
          </a:bodyPr>
          <a:lstStyle/>
          <a:p>
            <a:r>
              <a:rPr lang="en-US" sz="1000" dirty="0">
                <a:solidFill>
                  <a:srgbClr val="FFFFFF"/>
                </a:solidFill>
                <a:latin typeface="Avenir Next" panose="020B0503020202020204" pitchFamily="34" charset="0"/>
                <a:ea typeface="Arial" charset="0"/>
                <a:cs typeface="Arial" charset="0"/>
              </a:rPr>
              <a:t>ATLANTA</a:t>
            </a:r>
          </a:p>
        </p:txBody>
      </p:sp>
      <p:sp>
        <p:nvSpPr>
          <p:cNvPr id="166" name="NBRU">
            <a:extLst>
              <a:ext uri="{FF2B5EF4-FFF2-40B4-BE49-F238E27FC236}">
                <a16:creationId xmlns:a16="http://schemas.microsoft.com/office/drawing/2014/main" id="{6B7659F2-EC95-9D45-AC97-2F5992D21474}"/>
              </a:ext>
            </a:extLst>
          </p:cNvPr>
          <p:cNvSpPr txBox="1"/>
          <p:nvPr/>
        </p:nvSpPr>
        <p:spPr>
          <a:xfrm>
            <a:off x="7480898" y="2968756"/>
            <a:ext cx="1139896" cy="400110"/>
          </a:xfrm>
          <a:prstGeom prst="rect">
            <a:avLst/>
          </a:prstGeom>
          <a:noFill/>
          <a:effectLst/>
        </p:spPr>
        <p:txBody>
          <a:bodyPr wrap="square" rtlCol="0">
            <a:spAutoFit/>
          </a:bodyPr>
          <a:lstStyle/>
          <a:p>
            <a:r>
              <a:rPr lang="en-US" sz="1000" dirty="0">
                <a:solidFill>
                  <a:schemeClr val="tx2"/>
                </a:solidFill>
                <a:latin typeface="Avenir Next" panose="020B0503020202020204" pitchFamily="34" charset="0"/>
                <a:ea typeface="Arial" charset="0"/>
                <a:cs typeface="Arial" charset="0"/>
              </a:rPr>
              <a:t>NORTH </a:t>
            </a:r>
            <a:br>
              <a:rPr lang="en-US" sz="1000" dirty="0">
                <a:solidFill>
                  <a:schemeClr val="tx2"/>
                </a:solidFill>
                <a:latin typeface="Avenir Next" panose="020B0503020202020204" pitchFamily="34" charset="0"/>
                <a:ea typeface="Arial" charset="0"/>
                <a:cs typeface="Arial" charset="0"/>
              </a:rPr>
            </a:br>
            <a:r>
              <a:rPr lang="en-US" sz="1000" dirty="0">
                <a:solidFill>
                  <a:schemeClr val="tx2"/>
                </a:solidFill>
                <a:latin typeface="Avenir Next" panose="020B0503020202020204" pitchFamily="34" charset="0"/>
                <a:ea typeface="Arial" charset="0"/>
                <a:cs typeface="Arial" charset="0"/>
              </a:rPr>
              <a:t>BRUNSWICK</a:t>
            </a:r>
          </a:p>
        </p:txBody>
      </p:sp>
      <p:sp>
        <p:nvSpPr>
          <p:cNvPr id="167" name="SAC">
            <a:extLst>
              <a:ext uri="{FF2B5EF4-FFF2-40B4-BE49-F238E27FC236}">
                <a16:creationId xmlns:a16="http://schemas.microsoft.com/office/drawing/2014/main" id="{595888C7-4B21-1147-8242-4259DB9C5369}"/>
              </a:ext>
            </a:extLst>
          </p:cNvPr>
          <p:cNvSpPr txBox="1"/>
          <p:nvPr/>
        </p:nvSpPr>
        <p:spPr>
          <a:xfrm>
            <a:off x="1123047" y="2915681"/>
            <a:ext cx="1252657" cy="246221"/>
          </a:xfrm>
          <a:prstGeom prst="rect">
            <a:avLst/>
          </a:prstGeom>
          <a:noFill/>
          <a:effectLst/>
        </p:spPr>
        <p:txBody>
          <a:bodyPr wrap="square" rtlCol="0">
            <a:spAutoFit/>
          </a:bodyPr>
          <a:lstStyle/>
          <a:p>
            <a:r>
              <a:rPr lang="en-US" sz="1000" dirty="0">
                <a:solidFill>
                  <a:srgbClr val="FFFFFF"/>
                </a:solidFill>
                <a:latin typeface="Avenir Next" panose="020B0503020202020204" pitchFamily="34" charset="0"/>
                <a:ea typeface="Arial" charset="0"/>
                <a:cs typeface="Arial" charset="0"/>
              </a:rPr>
              <a:t>SACRAMENTO</a:t>
            </a:r>
          </a:p>
        </p:txBody>
      </p:sp>
      <p:sp>
        <p:nvSpPr>
          <p:cNvPr id="168" name="ALASKA">
            <a:extLst>
              <a:ext uri="{FF2B5EF4-FFF2-40B4-BE49-F238E27FC236}">
                <a16:creationId xmlns:a16="http://schemas.microsoft.com/office/drawing/2014/main" id="{587B376C-1122-574E-8640-358E96BCD0B6}"/>
              </a:ext>
            </a:extLst>
          </p:cNvPr>
          <p:cNvSpPr>
            <a:spLocks noEditPoints="1"/>
          </p:cNvSpPr>
          <p:nvPr/>
        </p:nvSpPr>
        <p:spPr bwMode="auto">
          <a:xfrm>
            <a:off x="-74431" y="3780596"/>
            <a:ext cx="1934790" cy="1161588"/>
          </a:xfrm>
          <a:custGeom>
            <a:avLst/>
            <a:gdLst>
              <a:gd name="T0" fmla="*/ 317 w 1083"/>
              <a:gd name="T1" fmla="*/ 272 h 650"/>
              <a:gd name="T2" fmla="*/ 649 w 1083"/>
              <a:gd name="T3" fmla="*/ 394 h 650"/>
              <a:gd name="T4" fmla="*/ 712 w 1083"/>
              <a:gd name="T5" fmla="*/ 422 h 650"/>
              <a:gd name="T6" fmla="*/ 422 w 1083"/>
              <a:gd name="T7" fmla="*/ 600 h 650"/>
              <a:gd name="T8" fmla="*/ 0 w 1083"/>
              <a:gd name="T9" fmla="*/ 621 h 650"/>
              <a:gd name="T10" fmla="*/ 372 w 1083"/>
              <a:gd name="T11" fmla="*/ 618 h 650"/>
              <a:gd name="T12" fmla="*/ 29 w 1083"/>
              <a:gd name="T13" fmla="*/ 623 h 650"/>
              <a:gd name="T14" fmla="*/ 29 w 1083"/>
              <a:gd name="T15" fmla="*/ 635 h 650"/>
              <a:gd name="T16" fmla="*/ 101 w 1083"/>
              <a:gd name="T17" fmla="*/ 627 h 650"/>
              <a:gd name="T18" fmla="*/ 240 w 1083"/>
              <a:gd name="T19" fmla="*/ 636 h 650"/>
              <a:gd name="T20" fmla="*/ 199 w 1083"/>
              <a:gd name="T21" fmla="*/ 641 h 650"/>
              <a:gd name="T22" fmla="*/ 612 w 1083"/>
              <a:gd name="T23" fmla="*/ 498 h 650"/>
              <a:gd name="T24" fmla="*/ 585 w 1083"/>
              <a:gd name="T25" fmla="*/ 508 h 650"/>
              <a:gd name="T26" fmla="*/ 560 w 1083"/>
              <a:gd name="T27" fmla="*/ 546 h 650"/>
              <a:gd name="T28" fmla="*/ 593 w 1083"/>
              <a:gd name="T29" fmla="*/ 535 h 650"/>
              <a:gd name="T30" fmla="*/ 609 w 1083"/>
              <a:gd name="T31" fmla="*/ 504 h 650"/>
              <a:gd name="T32" fmla="*/ 998 w 1083"/>
              <a:gd name="T33" fmla="*/ 540 h 650"/>
              <a:gd name="T34" fmla="*/ 1027 w 1083"/>
              <a:gd name="T35" fmla="*/ 591 h 650"/>
              <a:gd name="T36" fmla="*/ 1046 w 1083"/>
              <a:gd name="T37" fmla="*/ 586 h 650"/>
              <a:gd name="T38" fmla="*/ 981 w 1083"/>
              <a:gd name="T39" fmla="*/ 456 h 650"/>
              <a:gd name="T40" fmla="*/ 858 w 1083"/>
              <a:gd name="T41" fmla="*/ 405 h 650"/>
              <a:gd name="T42" fmla="*/ 734 w 1083"/>
              <a:gd name="T43" fmla="*/ 53 h 650"/>
              <a:gd name="T44" fmla="*/ 618 w 1083"/>
              <a:gd name="T45" fmla="*/ 24 h 650"/>
              <a:gd name="T46" fmla="*/ 572 w 1083"/>
              <a:gd name="T47" fmla="*/ 2 h 650"/>
              <a:gd name="T48" fmla="*/ 445 w 1083"/>
              <a:gd name="T49" fmla="*/ 120 h 650"/>
              <a:gd name="T50" fmla="*/ 461 w 1083"/>
              <a:gd name="T51" fmla="*/ 188 h 650"/>
              <a:gd name="T52" fmla="*/ 389 w 1083"/>
              <a:gd name="T53" fmla="*/ 220 h 650"/>
              <a:gd name="T54" fmla="*/ 465 w 1083"/>
              <a:gd name="T55" fmla="*/ 254 h 650"/>
              <a:gd name="T56" fmla="*/ 395 w 1083"/>
              <a:gd name="T57" fmla="*/ 310 h 650"/>
              <a:gd name="T58" fmla="*/ 374 w 1083"/>
              <a:gd name="T59" fmla="*/ 363 h 650"/>
              <a:gd name="T60" fmla="*/ 421 w 1083"/>
              <a:gd name="T61" fmla="*/ 408 h 650"/>
              <a:gd name="T62" fmla="*/ 456 w 1083"/>
              <a:gd name="T63" fmla="*/ 465 h 650"/>
              <a:gd name="T64" fmla="*/ 499 w 1083"/>
              <a:gd name="T65" fmla="*/ 518 h 650"/>
              <a:gd name="T66" fmla="*/ 429 w 1083"/>
              <a:gd name="T67" fmla="*/ 573 h 650"/>
              <a:gd name="T68" fmla="*/ 383 w 1083"/>
              <a:gd name="T69" fmla="*/ 585 h 650"/>
              <a:gd name="T70" fmla="*/ 363 w 1083"/>
              <a:gd name="T71" fmla="*/ 607 h 650"/>
              <a:gd name="T72" fmla="*/ 391 w 1083"/>
              <a:gd name="T73" fmla="*/ 597 h 650"/>
              <a:gd name="T74" fmla="*/ 446 w 1083"/>
              <a:gd name="T75" fmla="*/ 579 h 650"/>
              <a:gd name="T76" fmla="*/ 480 w 1083"/>
              <a:gd name="T77" fmla="*/ 569 h 650"/>
              <a:gd name="T78" fmla="*/ 506 w 1083"/>
              <a:gd name="T79" fmla="*/ 550 h 650"/>
              <a:gd name="T80" fmla="*/ 541 w 1083"/>
              <a:gd name="T81" fmla="*/ 514 h 650"/>
              <a:gd name="T82" fmla="*/ 589 w 1083"/>
              <a:gd name="T83" fmla="*/ 479 h 650"/>
              <a:gd name="T84" fmla="*/ 611 w 1083"/>
              <a:gd name="T85" fmla="*/ 417 h 650"/>
              <a:gd name="T86" fmla="*/ 625 w 1083"/>
              <a:gd name="T87" fmla="*/ 455 h 650"/>
              <a:gd name="T88" fmla="*/ 666 w 1083"/>
              <a:gd name="T89" fmla="*/ 436 h 650"/>
              <a:gd name="T90" fmla="*/ 691 w 1083"/>
              <a:gd name="T91" fmla="*/ 397 h 650"/>
              <a:gd name="T92" fmla="*/ 725 w 1083"/>
              <a:gd name="T93" fmla="*/ 407 h 650"/>
              <a:gd name="T94" fmla="*/ 748 w 1083"/>
              <a:gd name="T95" fmla="*/ 421 h 650"/>
              <a:gd name="T96" fmla="*/ 850 w 1083"/>
              <a:gd name="T97" fmla="*/ 423 h 650"/>
              <a:gd name="T98" fmla="*/ 932 w 1083"/>
              <a:gd name="T99" fmla="*/ 468 h 650"/>
              <a:gd name="T100" fmla="*/ 981 w 1083"/>
              <a:gd name="T101" fmla="*/ 493 h 650"/>
              <a:gd name="T102" fmla="*/ 989 w 1083"/>
              <a:gd name="T103" fmla="*/ 502 h 650"/>
              <a:gd name="T104" fmla="*/ 983 w 1083"/>
              <a:gd name="T105" fmla="*/ 532 h 650"/>
              <a:gd name="T106" fmla="*/ 1007 w 1083"/>
              <a:gd name="T107" fmla="*/ 532 h 650"/>
              <a:gd name="T108" fmla="*/ 1048 w 1083"/>
              <a:gd name="T109" fmla="*/ 568 h 650"/>
              <a:gd name="T110" fmla="*/ 1083 w 1083"/>
              <a:gd name="T111" fmla="*/ 552 h 650"/>
              <a:gd name="T112" fmla="*/ 932 w 1083"/>
              <a:gd name="T113" fmla="*/ 494 h 650"/>
              <a:gd name="T114" fmla="*/ 974 w 1083"/>
              <a:gd name="T115" fmla="*/ 527 h 650"/>
              <a:gd name="T116" fmla="*/ 255 w 1083"/>
              <a:gd name="T117" fmla="*/ 642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83" h="650">
                <a:moveTo>
                  <a:pt x="329" y="267"/>
                </a:moveTo>
                <a:cubicBezTo>
                  <a:pt x="332" y="268"/>
                  <a:pt x="332" y="270"/>
                  <a:pt x="336" y="270"/>
                </a:cubicBezTo>
                <a:cubicBezTo>
                  <a:pt x="337" y="268"/>
                  <a:pt x="339" y="267"/>
                  <a:pt x="340" y="264"/>
                </a:cubicBezTo>
                <a:cubicBezTo>
                  <a:pt x="336" y="260"/>
                  <a:pt x="327" y="261"/>
                  <a:pt x="325" y="254"/>
                </a:cubicBezTo>
                <a:cubicBezTo>
                  <a:pt x="322" y="254"/>
                  <a:pt x="321" y="252"/>
                  <a:pt x="320" y="251"/>
                </a:cubicBezTo>
                <a:cubicBezTo>
                  <a:pt x="320" y="246"/>
                  <a:pt x="319" y="244"/>
                  <a:pt x="318" y="241"/>
                </a:cubicBezTo>
                <a:cubicBezTo>
                  <a:pt x="315" y="240"/>
                  <a:pt x="310" y="241"/>
                  <a:pt x="306" y="243"/>
                </a:cubicBezTo>
                <a:cubicBezTo>
                  <a:pt x="303" y="240"/>
                  <a:pt x="299" y="238"/>
                  <a:pt x="296" y="235"/>
                </a:cubicBezTo>
                <a:cubicBezTo>
                  <a:pt x="296" y="234"/>
                  <a:pt x="298" y="230"/>
                  <a:pt x="296" y="230"/>
                </a:cubicBezTo>
                <a:cubicBezTo>
                  <a:pt x="292" y="234"/>
                  <a:pt x="283" y="248"/>
                  <a:pt x="294" y="250"/>
                </a:cubicBezTo>
                <a:cubicBezTo>
                  <a:pt x="295" y="250"/>
                  <a:pt x="296" y="250"/>
                  <a:pt x="296" y="250"/>
                </a:cubicBezTo>
                <a:cubicBezTo>
                  <a:pt x="298" y="249"/>
                  <a:pt x="299" y="248"/>
                  <a:pt x="302" y="248"/>
                </a:cubicBezTo>
                <a:cubicBezTo>
                  <a:pt x="306" y="251"/>
                  <a:pt x="312" y="254"/>
                  <a:pt x="311" y="261"/>
                </a:cubicBezTo>
                <a:cubicBezTo>
                  <a:pt x="315" y="262"/>
                  <a:pt x="318" y="267"/>
                  <a:pt x="317" y="272"/>
                </a:cubicBezTo>
                <a:cubicBezTo>
                  <a:pt x="322" y="276"/>
                  <a:pt x="322" y="266"/>
                  <a:pt x="329" y="267"/>
                </a:cubicBezTo>
                <a:close/>
                <a:moveTo>
                  <a:pt x="327" y="385"/>
                </a:moveTo>
                <a:cubicBezTo>
                  <a:pt x="328" y="386"/>
                  <a:pt x="328" y="388"/>
                  <a:pt x="328" y="391"/>
                </a:cubicBezTo>
                <a:cubicBezTo>
                  <a:pt x="334" y="395"/>
                  <a:pt x="337" y="401"/>
                  <a:pt x="344" y="403"/>
                </a:cubicBezTo>
                <a:cubicBezTo>
                  <a:pt x="346" y="405"/>
                  <a:pt x="347" y="406"/>
                  <a:pt x="348" y="409"/>
                </a:cubicBezTo>
                <a:cubicBezTo>
                  <a:pt x="354" y="409"/>
                  <a:pt x="354" y="403"/>
                  <a:pt x="362" y="405"/>
                </a:cubicBezTo>
                <a:cubicBezTo>
                  <a:pt x="361" y="404"/>
                  <a:pt x="362" y="404"/>
                  <a:pt x="362" y="403"/>
                </a:cubicBezTo>
                <a:cubicBezTo>
                  <a:pt x="358" y="400"/>
                  <a:pt x="361" y="394"/>
                  <a:pt x="362" y="389"/>
                </a:cubicBezTo>
                <a:cubicBezTo>
                  <a:pt x="360" y="388"/>
                  <a:pt x="359" y="386"/>
                  <a:pt x="355" y="387"/>
                </a:cubicBezTo>
                <a:cubicBezTo>
                  <a:pt x="355" y="385"/>
                  <a:pt x="354" y="384"/>
                  <a:pt x="355" y="382"/>
                </a:cubicBezTo>
                <a:cubicBezTo>
                  <a:pt x="349" y="385"/>
                  <a:pt x="342" y="380"/>
                  <a:pt x="339" y="387"/>
                </a:cubicBezTo>
                <a:cubicBezTo>
                  <a:pt x="336" y="385"/>
                  <a:pt x="330" y="382"/>
                  <a:pt x="327" y="385"/>
                </a:cubicBezTo>
                <a:close/>
                <a:moveTo>
                  <a:pt x="652" y="391"/>
                </a:moveTo>
                <a:cubicBezTo>
                  <a:pt x="649" y="391"/>
                  <a:pt x="648" y="393"/>
                  <a:pt x="649" y="394"/>
                </a:cubicBezTo>
                <a:cubicBezTo>
                  <a:pt x="651" y="394"/>
                  <a:pt x="652" y="393"/>
                  <a:pt x="652" y="391"/>
                </a:cubicBezTo>
                <a:close/>
                <a:moveTo>
                  <a:pt x="696" y="430"/>
                </a:moveTo>
                <a:cubicBezTo>
                  <a:pt x="698" y="425"/>
                  <a:pt x="701" y="417"/>
                  <a:pt x="696" y="415"/>
                </a:cubicBezTo>
                <a:cubicBezTo>
                  <a:pt x="693" y="420"/>
                  <a:pt x="691" y="427"/>
                  <a:pt x="696" y="430"/>
                </a:cubicBezTo>
                <a:close/>
                <a:moveTo>
                  <a:pt x="710" y="423"/>
                </a:moveTo>
                <a:cubicBezTo>
                  <a:pt x="709" y="418"/>
                  <a:pt x="704" y="421"/>
                  <a:pt x="706" y="425"/>
                </a:cubicBezTo>
                <a:cubicBezTo>
                  <a:pt x="703" y="426"/>
                  <a:pt x="704" y="428"/>
                  <a:pt x="702" y="431"/>
                </a:cubicBezTo>
                <a:cubicBezTo>
                  <a:pt x="700" y="435"/>
                  <a:pt x="693" y="436"/>
                  <a:pt x="695" y="439"/>
                </a:cubicBezTo>
                <a:cubicBezTo>
                  <a:pt x="694" y="439"/>
                  <a:pt x="694" y="440"/>
                  <a:pt x="693" y="440"/>
                </a:cubicBezTo>
                <a:cubicBezTo>
                  <a:pt x="693" y="441"/>
                  <a:pt x="693" y="443"/>
                  <a:pt x="693" y="444"/>
                </a:cubicBezTo>
                <a:cubicBezTo>
                  <a:pt x="697" y="444"/>
                  <a:pt x="699" y="443"/>
                  <a:pt x="700" y="441"/>
                </a:cubicBezTo>
                <a:cubicBezTo>
                  <a:pt x="702" y="443"/>
                  <a:pt x="704" y="439"/>
                  <a:pt x="702" y="437"/>
                </a:cubicBezTo>
                <a:cubicBezTo>
                  <a:pt x="703" y="436"/>
                  <a:pt x="703" y="437"/>
                  <a:pt x="704" y="437"/>
                </a:cubicBezTo>
                <a:cubicBezTo>
                  <a:pt x="703" y="430"/>
                  <a:pt x="712" y="429"/>
                  <a:pt x="712" y="422"/>
                </a:cubicBezTo>
                <a:cubicBezTo>
                  <a:pt x="711" y="422"/>
                  <a:pt x="711" y="423"/>
                  <a:pt x="710" y="423"/>
                </a:cubicBezTo>
                <a:close/>
                <a:moveTo>
                  <a:pt x="240" y="483"/>
                </a:moveTo>
                <a:cubicBezTo>
                  <a:pt x="242" y="482"/>
                  <a:pt x="245" y="482"/>
                  <a:pt x="246" y="478"/>
                </a:cubicBezTo>
                <a:cubicBezTo>
                  <a:pt x="243" y="480"/>
                  <a:pt x="239" y="477"/>
                  <a:pt x="238" y="479"/>
                </a:cubicBezTo>
                <a:cubicBezTo>
                  <a:pt x="237" y="482"/>
                  <a:pt x="241" y="481"/>
                  <a:pt x="240" y="483"/>
                </a:cubicBezTo>
                <a:close/>
                <a:moveTo>
                  <a:pt x="248" y="509"/>
                </a:moveTo>
                <a:cubicBezTo>
                  <a:pt x="249" y="508"/>
                  <a:pt x="251" y="508"/>
                  <a:pt x="251" y="506"/>
                </a:cubicBezTo>
                <a:cubicBezTo>
                  <a:pt x="250" y="505"/>
                  <a:pt x="247" y="505"/>
                  <a:pt x="245" y="503"/>
                </a:cubicBezTo>
                <a:cubicBezTo>
                  <a:pt x="244" y="505"/>
                  <a:pt x="246" y="507"/>
                  <a:pt x="248" y="509"/>
                </a:cubicBezTo>
                <a:close/>
                <a:moveTo>
                  <a:pt x="428" y="592"/>
                </a:moveTo>
                <a:cubicBezTo>
                  <a:pt x="426" y="592"/>
                  <a:pt x="427" y="593"/>
                  <a:pt x="426" y="593"/>
                </a:cubicBezTo>
                <a:cubicBezTo>
                  <a:pt x="426" y="593"/>
                  <a:pt x="425" y="592"/>
                  <a:pt x="425" y="591"/>
                </a:cubicBezTo>
                <a:cubicBezTo>
                  <a:pt x="418" y="591"/>
                  <a:pt x="419" y="600"/>
                  <a:pt x="420" y="603"/>
                </a:cubicBezTo>
                <a:cubicBezTo>
                  <a:pt x="421" y="603"/>
                  <a:pt x="421" y="601"/>
                  <a:pt x="422" y="600"/>
                </a:cubicBezTo>
                <a:cubicBezTo>
                  <a:pt x="424" y="602"/>
                  <a:pt x="425" y="603"/>
                  <a:pt x="427" y="604"/>
                </a:cubicBezTo>
                <a:cubicBezTo>
                  <a:pt x="427" y="603"/>
                  <a:pt x="427" y="601"/>
                  <a:pt x="429" y="601"/>
                </a:cubicBezTo>
                <a:cubicBezTo>
                  <a:pt x="429" y="599"/>
                  <a:pt x="427" y="598"/>
                  <a:pt x="427" y="596"/>
                </a:cubicBezTo>
                <a:cubicBezTo>
                  <a:pt x="428" y="597"/>
                  <a:pt x="430" y="599"/>
                  <a:pt x="431" y="600"/>
                </a:cubicBezTo>
                <a:cubicBezTo>
                  <a:pt x="432" y="599"/>
                  <a:pt x="433" y="596"/>
                  <a:pt x="432" y="594"/>
                </a:cubicBezTo>
                <a:cubicBezTo>
                  <a:pt x="430" y="595"/>
                  <a:pt x="428" y="594"/>
                  <a:pt x="428" y="592"/>
                </a:cubicBezTo>
                <a:close/>
                <a:moveTo>
                  <a:pt x="11" y="620"/>
                </a:moveTo>
                <a:cubicBezTo>
                  <a:pt x="13" y="620"/>
                  <a:pt x="15" y="621"/>
                  <a:pt x="15" y="618"/>
                </a:cubicBezTo>
                <a:cubicBezTo>
                  <a:pt x="12" y="618"/>
                  <a:pt x="11" y="617"/>
                  <a:pt x="10" y="616"/>
                </a:cubicBezTo>
                <a:cubicBezTo>
                  <a:pt x="9" y="615"/>
                  <a:pt x="9" y="614"/>
                  <a:pt x="8" y="612"/>
                </a:cubicBezTo>
                <a:cubicBezTo>
                  <a:pt x="5" y="612"/>
                  <a:pt x="3" y="609"/>
                  <a:pt x="0" y="612"/>
                </a:cubicBezTo>
                <a:cubicBezTo>
                  <a:pt x="2" y="614"/>
                  <a:pt x="3" y="617"/>
                  <a:pt x="5" y="619"/>
                </a:cubicBezTo>
                <a:cubicBezTo>
                  <a:pt x="4" y="620"/>
                  <a:pt x="3" y="619"/>
                  <a:pt x="1" y="619"/>
                </a:cubicBezTo>
                <a:cubicBezTo>
                  <a:pt x="1" y="620"/>
                  <a:pt x="0" y="620"/>
                  <a:pt x="0" y="621"/>
                </a:cubicBezTo>
                <a:cubicBezTo>
                  <a:pt x="3" y="621"/>
                  <a:pt x="2" y="625"/>
                  <a:pt x="5" y="626"/>
                </a:cubicBezTo>
                <a:cubicBezTo>
                  <a:pt x="5" y="624"/>
                  <a:pt x="5" y="623"/>
                  <a:pt x="6" y="623"/>
                </a:cubicBezTo>
                <a:cubicBezTo>
                  <a:pt x="9" y="623"/>
                  <a:pt x="9" y="620"/>
                  <a:pt x="11" y="620"/>
                </a:cubicBezTo>
                <a:close/>
                <a:moveTo>
                  <a:pt x="312" y="616"/>
                </a:moveTo>
                <a:cubicBezTo>
                  <a:pt x="312" y="615"/>
                  <a:pt x="314" y="615"/>
                  <a:pt x="313" y="613"/>
                </a:cubicBezTo>
                <a:cubicBezTo>
                  <a:pt x="310" y="613"/>
                  <a:pt x="309" y="613"/>
                  <a:pt x="308" y="614"/>
                </a:cubicBezTo>
                <a:cubicBezTo>
                  <a:pt x="308" y="616"/>
                  <a:pt x="310" y="617"/>
                  <a:pt x="308" y="619"/>
                </a:cubicBezTo>
                <a:cubicBezTo>
                  <a:pt x="307" y="616"/>
                  <a:pt x="304" y="617"/>
                  <a:pt x="304" y="614"/>
                </a:cubicBezTo>
                <a:cubicBezTo>
                  <a:pt x="299" y="612"/>
                  <a:pt x="296" y="617"/>
                  <a:pt x="298" y="621"/>
                </a:cubicBezTo>
                <a:cubicBezTo>
                  <a:pt x="300" y="621"/>
                  <a:pt x="301" y="620"/>
                  <a:pt x="302" y="622"/>
                </a:cubicBezTo>
                <a:cubicBezTo>
                  <a:pt x="304" y="621"/>
                  <a:pt x="307" y="620"/>
                  <a:pt x="310" y="621"/>
                </a:cubicBezTo>
                <a:cubicBezTo>
                  <a:pt x="311" y="620"/>
                  <a:pt x="312" y="619"/>
                  <a:pt x="315" y="619"/>
                </a:cubicBezTo>
                <a:cubicBezTo>
                  <a:pt x="315" y="616"/>
                  <a:pt x="313" y="617"/>
                  <a:pt x="312" y="616"/>
                </a:cubicBezTo>
                <a:close/>
                <a:moveTo>
                  <a:pt x="372" y="618"/>
                </a:moveTo>
                <a:cubicBezTo>
                  <a:pt x="370" y="621"/>
                  <a:pt x="376" y="625"/>
                  <a:pt x="379" y="624"/>
                </a:cubicBezTo>
                <a:cubicBezTo>
                  <a:pt x="379" y="623"/>
                  <a:pt x="378" y="621"/>
                  <a:pt x="378" y="620"/>
                </a:cubicBezTo>
                <a:cubicBezTo>
                  <a:pt x="375" y="621"/>
                  <a:pt x="376" y="617"/>
                  <a:pt x="372" y="618"/>
                </a:cubicBezTo>
                <a:close/>
                <a:moveTo>
                  <a:pt x="29" y="623"/>
                </a:moveTo>
                <a:cubicBezTo>
                  <a:pt x="29" y="620"/>
                  <a:pt x="28" y="619"/>
                  <a:pt x="26" y="619"/>
                </a:cubicBezTo>
                <a:cubicBezTo>
                  <a:pt x="24" y="620"/>
                  <a:pt x="24" y="622"/>
                  <a:pt x="22" y="623"/>
                </a:cubicBezTo>
                <a:cubicBezTo>
                  <a:pt x="18" y="622"/>
                  <a:pt x="16" y="625"/>
                  <a:pt x="13" y="622"/>
                </a:cubicBezTo>
                <a:cubicBezTo>
                  <a:pt x="12" y="622"/>
                  <a:pt x="10" y="622"/>
                  <a:pt x="10" y="623"/>
                </a:cubicBezTo>
                <a:cubicBezTo>
                  <a:pt x="10" y="624"/>
                  <a:pt x="10" y="625"/>
                  <a:pt x="11" y="626"/>
                </a:cubicBezTo>
                <a:cubicBezTo>
                  <a:pt x="12" y="627"/>
                  <a:pt x="12" y="625"/>
                  <a:pt x="13" y="624"/>
                </a:cubicBezTo>
                <a:cubicBezTo>
                  <a:pt x="13" y="626"/>
                  <a:pt x="16" y="625"/>
                  <a:pt x="18" y="626"/>
                </a:cubicBezTo>
                <a:cubicBezTo>
                  <a:pt x="19" y="627"/>
                  <a:pt x="19" y="628"/>
                  <a:pt x="20" y="629"/>
                </a:cubicBezTo>
                <a:cubicBezTo>
                  <a:pt x="22" y="628"/>
                  <a:pt x="22" y="629"/>
                  <a:pt x="24" y="629"/>
                </a:cubicBezTo>
                <a:cubicBezTo>
                  <a:pt x="25" y="627"/>
                  <a:pt x="26" y="623"/>
                  <a:pt x="29" y="623"/>
                </a:cubicBezTo>
                <a:close/>
                <a:moveTo>
                  <a:pt x="53" y="629"/>
                </a:moveTo>
                <a:cubicBezTo>
                  <a:pt x="53" y="627"/>
                  <a:pt x="53" y="627"/>
                  <a:pt x="55" y="627"/>
                </a:cubicBezTo>
                <a:cubicBezTo>
                  <a:pt x="54" y="615"/>
                  <a:pt x="43" y="628"/>
                  <a:pt x="53" y="629"/>
                </a:cubicBezTo>
                <a:close/>
                <a:moveTo>
                  <a:pt x="45" y="631"/>
                </a:moveTo>
                <a:cubicBezTo>
                  <a:pt x="46" y="627"/>
                  <a:pt x="39" y="630"/>
                  <a:pt x="38" y="627"/>
                </a:cubicBezTo>
                <a:cubicBezTo>
                  <a:pt x="41" y="627"/>
                  <a:pt x="41" y="624"/>
                  <a:pt x="41" y="622"/>
                </a:cubicBezTo>
                <a:cubicBezTo>
                  <a:pt x="38" y="623"/>
                  <a:pt x="38" y="622"/>
                  <a:pt x="35" y="622"/>
                </a:cubicBezTo>
                <a:cubicBezTo>
                  <a:pt x="33" y="623"/>
                  <a:pt x="34" y="627"/>
                  <a:pt x="32" y="627"/>
                </a:cubicBezTo>
                <a:cubicBezTo>
                  <a:pt x="32" y="626"/>
                  <a:pt x="31" y="626"/>
                  <a:pt x="30" y="626"/>
                </a:cubicBezTo>
                <a:cubicBezTo>
                  <a:pt x="29" y="627"/>
                  <a:pt x="29" y="628"/>
                  <a:pt x="29" y="629"/>
                </a:cubicBezTo>
                <a:cubicBezTo>
                  <a:pt x="27" y="630"/>
                  <a:pt x="25" y="632"/>
                  <a:pt x="24" y="634"/>
                </a:cubicBezTo>
                <a:cubicBezTo>
                  <a:pt x="25" y="634"/>
                  <a:pt x="25" y="634"/>
                  <a:pt x="26" y="635"/>
                </a:cubicBezTo>
                <a:cubicBezTo>
                  <a:pt x="28" y="635"/>
                  <a:pt x="27" y="633"/>
                  <a:pt x="29" y="633"/>
                </a:cubicBezTo>
                <a:cubicBezTo>
                  <a:pt x="29" y="634"/>
                  <a:pt x="29" y="634"/>
                  <a:pt x="29" y="635"/>
                </a:cubicBezTo>
                <a:cubicBezTo>
                  <a:pt x="31" y="635"/>
                  <a:pt x="31" y="636"/>
                  <a:pt x="32" y="636"/>
                </a:cubicBezTo>
                <a:cubicBezTo>
                  <a:pt x="33" y="632"/>
                  <a:pt x="38" y="636"/>
                  <a:pt x="38" y="633"/>
                </a:cubicBezTo>
                <a:cubicBezTo>
                  <a:pt x="39" y="635"/>
                  <a:pt x="42" y="635"/>
                  <a:pt x="44" y="635"/>
                </a:cubicBezTo>
                <a:cubicBezTo>
                  <a:pt x="44" y="634"/>
                  <a:pt x="45" y="633"/>
                  <a:pt x="45" y="632"/>
                </a:cubicBezTo>
                <a:cubicBezTo>
                  <a:pt x="46" y="633"/>
                  <a:pt x="46" y="634"/>
                  <a:pt x="46" y="635"/>
                </a:cubicBezTo>
                <a:cubicBezTo>
                  <a:pt x="49" y="635"/>
                  <a:pt x="49" y="634"/>
                  <a:pt x="51" y="635"/>
                </a:cubicBezTo>
                <a:cubicBezTo>
                  <a:pt x="51" y="634"/>
                  <a:pt x="51" y="633"/>
                  <a:pt x="53" y="634"/>
                </a:cubicBezTo>
                <a:cubicBezTo>
                  <a:pt x="53" y="633"/>
                  <a:pt x="53" y="632"/>
                  <a:pt x="53" y="630"/>
                </a:cubicBezTo>
                <a:cubicBezTo>
                  <a:pt x="49" y="631"/>
                  <a:pt x="47" y="628"/>
                  <a:pt x="45" y="631"/>
                </a:cubicBezTo>
                <a:close/>
                <a:moveTo>
                  <a:pt x="113" y="644"/>
                </a:moveTo>
                <a:cubicBezTo>
                  <a:pt x="111" y="640"/>
                  <a:pt x="101" y="641"/>
                  <a:pt x="99" y="638"/>
                </a:cubicBezTo>
                <a:cubicBezTo>
                  <a:pt x="99" y="637"/>
                  <a:pt x="97" y="636"/>
                  <a:pt x="98" y="636"/>
                </a:cubicBezTo>
                <a:cubicBezTo>
                  <a:pt x="101" y="637"/>
                  <a:pt x="102" y="635"/>
                  <a:pt x="104" y="634"/>
                </a:cubicBezTo>
                <a:cubicBezTo>
                  <a:pt x="104" y="630"/>
                  <a:pt x="102" y="630"/>
                  <a:pt x="101" y="627"/>
                </a:cubicBezTo>
                <a:cubicBezTo>
                  <a:pt x="98" y="627"/>
                  <a:pt x="96" y="626"/>
                  <a:pt x="95" y="629"/>
                </a:cubicBezTo>
                <a:cubicBezTo>
                  <a:pt x="95" y="628"/>
                  <a:pt x="93" y="628"/>
                  <a:pt x="92" y="629"/>
                </a:cubicBezTo>
                <a:cubicBezTo>
                  <a:pt x="92" y="631"/>
                  <a:pt x="95" y="631"/>
                  <a:pt x="96" y="633"/>
                </a:cubicBezTo>
                <a:cubicBezTo>
                  <a:pt x="92" y="633"/>
                  <a:pt x="89" y="632"/>
                  <a:pt x="85" y="635"/>
                </a:cubicBezTo>
                <a:cubicBezTo>
                  <a:pt x="84" y="633"/>
                  <a:pt x="81" y="635"/>
                  <a:pt x="79" y="632"/>
                </a:cubicBezTo>
                <a:cubicBezTo>
                  <a:pt x="79" y="634"/>
                  <a:pt x="76" y="632"/>
                  <a:pt x="75" y="634"/>
                </a:cubicBezTo>
                <a:cubicBezTo>
                  <a:pt x="74" y="632"/>
                  <a:pt x="69" y="631"/>
                  <a:pt x="68" y="633"/>
                </a:cubicBezTo>
                <a:cubicBezTo>
                  <a:pt x="75" y="637"/>
                  <a:pt x="85" y="638"/>
                  <a:pt x="90" y="640"/>
                </a:cubicBezTo>
                <a:cubicBezTo>
                  <a:pt x="93" y="636"/>
                  <a:pt x="100" y="641"/>
                  <a:pt x="102" y="645"/>
                </a:cubicBezTo>
                <a:cubicBezTo>
                  <a:pt x="110" y="646"/>
                  <a:pt x="113" y="649"/>
                  <a:pt x="124" y="650"/>
                </a:cubicBezTo>
                <a:cubicBezTo>
                  <a:pt x="122" y="646"/>
                  <a:pt x="115" y="646"/>
                  <a:pt x="113" y="644"/>
                </a:cubicBezTo>
                <a:close/>
                <a:moveTo>
                  <a:pt x="256" y="630"/>
                </a:moveTo>
                <a:cubicBezTo>
                  <a:pt x="254" y="630"/>
                  <a:pt x="252" y="630"/>
                  <a:pt x="252" y="627"/>
                </a:cubicBezTo>
                <a:cubicBezTo>
                  <a:pt x="244" y="625"/>
                  <a:pt x="237" y="632"/>
                  <a:pt x="240" y="636"/>
                </a:cubicBezTo>
                <a:cubicBezTo>
                  <a:pt x="238" y="635"/>
                  <a:pt x="236" y="636"/>
                  <a:pt x="234" y="634"/>
                </a:cubicBezTo>
                <a:cubicBezTo>
                  <a:pt x="233" y="637"/>
                  <a:pt x="226" y="637"/>
                  <a:pt x="229" y="642"/>
                </a:cubicBezTo>
                <a:cubicBezTo>
                  <a:pt x="226" y="642"/>
                  <a:pt x="226" y="644"/>
                  <a:pt x="225" y="645"/>
                </a:cubicBezTo>
                <a:cubicBezTo>
                  <a:pt x="223" y="643"/>
                  <a:pt x="223" y="649"/>
                  <a:pt x="220" y="646"/>
                </a:cubicBezTo>
                <a:cubicBezTo>
                  <a:pt x="220" y="649"/>
                  <a:pt x="219" y="646"/>
                  <a:pt x="218" y="649"/>
                </a:cubicBezTo>
                <a:cubicBezTo>
                  <a:pt x="223" y="649"/>
                  <a:pt x="225" y="647"/>
                  <a:pt x="229" y="648"/>
                </a:cubicBezTo>
                <a:cubicBezTo>
                  <a:pt x="228" y="646"/>
                  <a:pt x="232" y="645"/>
                  <a:pt x="236" y="645"/>
                </a:cubicBezTo>
                <a:cubicBezTo>
                  <a:pt x="239" y="639"/>
                  <a:pt x="247" y="638"/>
                  <a:pt x="254" y="636"/>
                </a:cubicBezTo>
                <a:cubicBezTo>
                  <a:pt x="253" y="632"/>
                  <a:pt x="257" y="633"/>
                  <a:pt x="256" y="630"/>
                </a:cubicBezTo>
                <a:close/>
                <a:moveTo>
                  <a:pt x="199" y="641"/>
                </a:moveTo>
                <a:cubicBezTo>
                  <a:pt x="196" y="643"/>
                  <a:pt x="200" y="647"/>
                  <a:pt x="202" y="644"/>
                </a:cubicBezTo>
                <a:cubicBezTo>
                  <a:pt x="203" y="645"/>
                  <a:pt x="203" y="647"/>
                  <a:pt x="205" y="647"/>
                </a:cubicBezTo>
                <a:cubicBezTo>
                  <a:pt x="206" y="646"/>
                  <a:pt x="208" y="645"/>
                  <a:pt x="207" y="643"/>
                </a:cubicBezTo>
                <a:cubicBezTo>
                  <a:pt x="205" y="640"/>
                  <a:pt x="203" y="642"/>
                  <a:pt x="199" y="641"/>
                </a:cubicBezTo>
                <a:close/>
                <a:moveTo>
                  <a:pt x="140" y="642"/>
                </a:moveTo>
                <a:cubicBezTo>
                  <a:pt x="136" y="641"/>
                  <a:pt x="133" y="642"/>
                  <a:pt x="132" y="646"/>
                </a:cubicBezTo>
                <a:cubicBezTo>
                  <a:pt x="135" y="648"/>
                  <a:pt x="139" y="647"/>
                  <a:pt x="142" y="646"/>
                </a:cubicBezTo>
                <a:cubicBezTo>
                  <a:pt x="143" y="643"/>
                  <a:pt x="140" y="644"/>
                  <a:pt x="140" y="642"/>
                </a:cubicBezTo>
                <a:close/>
                <a:moveTo>
                  <a:pt x="176" y="647"/>
                </a:moveTo>
                <a:cubicBezTo>
                  <a:pt x="178" y="649"/>
                  <a:pt x="182" y="647"/>
                  <a:pt x="185" y="646"/>
                </a:cubicBezTo>
                <a:cubicBezTo>
                  <a:pt x="185" y="639"/>
                  <a:pt x="177" y="643"/>
                  <a:pt x="176" y="647"/>
                </a:cubicBezTo>
                <a:close/>
                <a:moveTo>
                  <a:pt x="168" y="645"/>
                </a:moveTo>
                <a:cubicBezTo>
                  <a:pt x="166" y="645"/>
                  <a:pt x="164" y="646"/>
                  <a:pt x="165" y="648"/>
                </a:cubicBezTo>
                <a:cubicBezTo>
                  <a:pt x="166" y="648"/>
                  <a:pt x="166" y="649"/>
                  <a:pt x="168" y="649"/>
                </a:cubicBezTo>
                <a:cubicBezTo>
                  <a:pt x="168" y="648"/>
                  <a:pt x="168" y="648"/>
                  <a:pt x="169" y="648"/>
                </a:cubicBezTo>
                <a:cubicBezTo>
                  <a:pt x="169" y="646"/>
                  <a:pt x="168" y="646"/>
                  <a:pt x="168" y="645"/>
                </a:cubicBezTo>
                <a:close/>
                <a:moveTo>
                  <a:pt x="614" y="497"/>
                </a:moveTo>
                <a:cubicBezTo>
                  <a:pt x="614" y="499"/>
                  <a:pt x="613" y="499"/>
                  <a:pt x="612" y="498"/>
                </a:cubicBezTo>
                <a:cubicBezTo>
                  <a:pt x="613" y="498"/>
                  <a:pt x="612" y="497"/>
                  <a:pt x="613" y="496"/>
                </a:cubicBezTo>
                <a:cubicBezTo>
                  <a:pt x="611" y="494"/>
                  <a:pt x="611" y="497"/>
                  <a:pt x="610" y="497"/>
                </a:cubicBezTo>
                <a:cubicBezTo>
                  <a:pt x="610" y="496"/>
                  <a:pt x="609" y="495"/>
                  <a:pt x="608" y="494"/>
                </a:cubicBezTo>
                <a:cubicBezTo>
                  <a:pt x="608" y="495"/>
                  <a:pt x="608" y="494"/>
                  <a:pt x="607" y="494"/>
                </a:cubicBezTo>
                <a:cubicBezTo>
                  <a:pt x="606" y="494"/>
                  <a:pt x="607" y="496"/>
                  <a:pt x="606" y="496"/>
                </a:cubicBezTo>
                <a:cubicBezTo>
                  <a:pt x="605" y="496"/>
                  <a:pt x="605" y="495"/>
                  <a:pt x="605" y="494"/>
                </a:cubicBezTo>
                <a:cubicBezTo>
                  <a:pt x="607" y="492"/>
                  <a:pt x="609" y="491"/>
                  <a:pt x="608" y="486"/>
                </a:cubicBezTo>
                <a:cubicBezTo>
                  <a:pt x="605" y="487"/>
                  <a:pt x="600" y="485"/>
                  <a:pt x="601" y="492"/>
                </a:cubicBezTo>
                <a:cubicBezTo>
                  <a:pt x="599" y="493"/>
                  <a:pt x="598" y="495"/>
                  <a:pt x="596" y="495"/>
                </a:cubicBezTo>
                <a:cubicBezTo>
                  <a:pt x="596" y="496"/>
                  <a:pt x="597" y="496"/>
                  <a:pt x="597" y="497"/>
                </a:cubicBezTo>
                <a:cubicBezTo>
                  <a:pt x="594" y="496"/>
                  <a:pt x="596" y="499"/>
                  <a:pt x="595" y="499"/>
                </a:cubicBezTo>
                <a:cubicBezTo>
                  <a:pt x="595" y="498"/>
                  <a:pt x="594" y="498"/>
                  <a:pt x="593" y="498"/>
                </a:cubicBezTo>
                <a:cubicBezTo>
                  <a:pt x="591" y="499"/>
                  <a:pt x="592" y="501"/>
                  <a:pt x="592" y="502"/>
                </a:cubicBezTo>
                <a:cubicBezTo>
                  <a:pt x="589" y="501"/>
                  <a:pt x="587" y="506"/>
                  <a:pt x="585" y="508"/>
                </a:cubicBezTo>
                <a:cubicBezTo>
                  <a:pt x="587" y="509"/>
                  <a:pt x="592" y="509"/>
                  <a:pt x="591" y="511"/>
                </a:cubicBezTo>
                <a:cubicBezTo>
                  <a:pt x="591" y="510"/>
                  <a:pt x="588" y="508"/>
                  <a:pt x="587" y="511"/>
                </a:cubicBezTo>
                <a:cubicBezTo>
                  <a:pt x="588" y="511"/>
                  <a:pt x="589" y="512"/>
                  <a:pt x="590" y="513"/>
                </a:cubicBezTo>
                <a:cubicBezTo>
                  <a:pt x="587" y="513"/>
                  <a:pt x="587" y="510"/>
                  <a:pt x="583" y="510"/>
                </a:cubicBezTo>
                <a:cubicBezTo>
                  <a:pt x="581" y="512"/>
                  <a:pt x="583" y="513"/>
                  <a:pt x="584" y="515"/>
                </a:cubicBezTo>
                <a:cubicBezTo>
                  <a:pt x="583" y="515"/>
                  <a:pt x="584" y="517"/>
                  <a:pt x="583" y="518"/>
                </a:cubicBezTo>
                <a:cubicBezTo>
                  <a:pt x="583" y="515"/>
                  <a:pt x="581" y="515"/>
                  <a:pt x="582" y="513"/>
                </a:cubicBezTo>
                <a:cubicBezTo>
                  <a:pt x="577" y="512"/>
                  <a:pt x="573" y="514"/>
                  <a:pt x="574" y="519"/>
                </a:cubicBezTo>
                <a:cubicBezTo>
                  <a:pt x="574" y="520"/>
                  <a:pt x="576" y="521"/>
                  <a:pt x="577" y="521"/>
                </a:cubicBezTo>
                <a:cubicBezTo>
                  <a:pt x="576" y="521"/>
                  <a:pt x="575" y="521"/>
                  <a:pt x="575" y="522"/>
                </a:cubicBezTo>
                <a:cubicBezTo>
                  <a:pt x="576" y="524"/>
                  <a:pt x="576" y="528"/>
                  <a:pt x="575" y="530"/>
                </a:cubicBezTo>
                <a:cubicBezTo>
                  <a:pt x="576" y="521"/>
                  <a:pt x="567" y="518"/>
                  <a:pt x="563" y="524"/>
                </a:cubicBezTo>
                <a:cubicBezTo>
                  <a:pt x="559" y="525"/>
                  <a:pt x="556" y="531"/>
                  <a:pt x="555" y="534"/>
                </a:cubicBezTo>
                <a:cubicBezTo>
                  <a:pt x="560" y="534"/>
                  <a:pt x="561" y="539"/>
                  <a:pt x="560" y="546"/>
                </a:cubicBezTo>
                <a:cubicBezTo>
                  <a:pt x="563" y="546"/>
                  <a:pt x="565" y="549"/>
                  <a:pt x="564" y="552"/>
                </a:cubicBezTo>
                <a:cubicBezTo>
                  <a:pt x="568" y="550"/>
                  <a:pt x="570" y="545"/>
                  <a:pt x="574" y="549"/>
                </a:cubicBezTo>
                <a:cubicBezTo>
                  <a:pt x="570" y="549"/>
                  <a:pt x="568" y="552"/>
                  <a:pt x="567" y="555"/>
                </a:cubicBezTo>
                <a:cubicBezTo>
                  <a:pt x="568" y="556"/>
                  <a:pt x="570" y="556"/>
                  <a:pt x="572" y="556"/>
                </a:cubicBezTo>
                <a:cubicBezTo>
                  <a:pt x="574" y="554"/>
                  <a:pt x="575" y="553"/>
                  <a:pt x="578" y="552"/>
                </a:cubicBezTo>
                <a:cubicBezTo>
                  <a:pt x="578" y="551"/>
                  <a:pt x="578" y="551"/>
                  <a:pt x="578" y="550"/>
                </a:cubicBezTo>
                <a:cubicBezTo>
                  <a:pt x="582" y="550"/>
                  <a:pt x="581" y="547"/>
                  <a:pt x="580" y="544"/>
                </a:cubicBezTo>
                <a:cubicBezTo>
                  <a:pt x="583" y="546"/>
                  <a:pt x="582" y="543"/>
                  <a:pt x="584" y="543"/>
                </a:cubicBezTo>
                <a:cubicBezTo>
                  <a:pt x="583" y="545"/>
                  <a:pt x="585" y="546"/>
                  <a:pt x="585" y="548"/>
                </a:cubicBezTo>
                <a:cubicBezTo>
                  <a:pt x="588" y="548"/>
                  <a:pt x="588" y="546"/>
                  <a:pt x="589" y="544"/>
                </a:cubicBezTo>
                <a:cubicBezTo>
                  <a:pt x="591" y="545"/>
                  <a:pt x="592" y="542"/>
                  <a:pt x="595" y="543"/>
                </a:cubicBezTo>
                <a:cubicBezTo>
                  <a:pt x="595" y="542"/>
                  <a:pt x="596" y="542"/>
                  <a:pt x="595" y="541"/>
                </a:cubicBezTo>
                <a:cubicBezTo>
                  <a:pt x="594" y="540"/>
                  <a:pt x="592" y="540"/>
                  <a:pt x="592" y="540"/>
                </a:cubicBezTo>
                <a:cubicBezTo>
                  <a:pt x="595" y="540"/>
                  <a:pt x="593" y="536"/>
                  <a:pt x="593" y="535"/>
                </a:cubicBezTo>
                <a:cubicBezTo>
                  <a:pt x="594" y="538"/>
                  <a:pt x="597" y="538"/>
                  <a:pt x="599" y="538"/>
                </a:cubicBezTo>
                <a:cubicBezTo>
                  <a:pt x="600" y="536"/>
                  <a:pt x="602" y="535"/>
                  <a:pt x="601" y="533"/>
                </a:cubicBezTo>
                <a:cubicBezTo>
                  <a:pt x="600" y="532"/>
                  <a:pt x="598" y="531"/>
                  <a:pt x="598" y="529"/>
                </a:cubicBezTo>
                <a:cubicBezTo>
                  <a:pt x="600" y="532"/>
                  <a:pt x="603" y="532"/>
                  <a:pt x="607" y="533"/>
                </a:cubicBezTo>
                <a:cubicBezTo>
                  <a:pt x="606" y="528"/>
                  <a:pt x="611" y="529"/>
                  <a:pt x="610" y="524"/>
                </a:cubicBezTo>
                <a:cubicBezTo>
                  <a:pt x="608" y="525"/>
                  <a:pt x="607" y="523"/>
                  <a:pt x="605" y="525"/>
                </a:cubicBezTo>
                <a:cubicBezTo>
                  <a:pt x="606" y="522"/>
                  <a:pt x="605" y="522"/>
                  <a:pt x="605" y="520"/>
                </a:cubicBezTo>
                <a:cubicBezTo>
                  <a:pt x="606" y="520"/>
                  <a:pt x="606" y="519"/>
                  <a:pt x="607" y="519"/>
                </a:cubicBezTo>
                <a:cubicBezTo>
                  <a:pt x="607" y="515"/>
                  <a:pt x="606" y="516"/>
                  <a:pt x="608" y="513"/>
                </a:cubicBezTo>
                <a:cubicBezTo>
                  <a:pt x="607" y="513"/>
                  <a:pt x="606" y="513"/>
                  <a:pt x="606" y="511"/>
                </a:cubicBezTo>
                <a:cubicBezTo>
                  <a:pt x="603" y="513"/>
                  <a:pt x="601" y="513"/>
                  <a:pt x="598" y="515"/>
                </a:cubicBezTo>
                <a:cubicBezTo>
                  <a:pt x="599" y="513"/>
                  <a:pt x="597" y="513"/>
                  <a:pt x="595" y="511"/>
                </a:cubicBezTo>
                <a:cubicBezTo>
                  <a:pt x="602" y="511"/>
                  <a:pt x="602" y="505"/>
                  <a:pt x="608" y="507"/>
                </a:cubicBezTo>
                <a:cubicBezTo>
                  <a:pt x="609" y="507"/>
                  <a:pt x="608" y="505"/>
                  <a:pt x="609" y="504"/>
                </a:cubicBezTo>
                <a:cubicBezTo>
                  <a:pt x="610" y="505"/>
                  <a:pt x="611" y="506"/>
                  <a:pt x="613" y="506"/>
                </a:cubicBezTo>
                <a:cubicBezTo>
                  <a:pt x="613" y="504"/>
                  <a:pt x="614" y="504"/>
                  <a:pt x="615" y="503"/>
                </a:cubicBezTo>
                <a:cubicBezTo>
                  <a:pt x="615" y="501"/>
                  <a:pt x="616" y="498"/>
                  <a:pt x="614" y="497"/>
                </a:cubicBezTo>
                <a:close/>
                <a:moveTo>
                  <a:pt x="1041" y="573"/>
                </a:moveTo>
                <a:cubicBezTo>
                  <a:pt x="1043" y="571"/>
                  <a:pt x="1042" y="567"/>
                  <a:pt x="1040" y="564"/>
                </a:cubicBezTo>
                <a:cubicBezTo>
                  <a:pt x="1038" y="564"/>
                  <a:pt x="1039" y="564"/>
                  <a:pt x="1037" y="564"/>
                </a:cubicBezTo>
                <a:cubicBezTo>
                  <a:pt x="1036" y="560"/>
                  <a:pt x="1032" y="559"/>
                  <a:pt x="1030" y="557"/>
                </a:cubicBezTo>
                <a:cubicBezTo>
                  <a:pt x="1032" y="558"/>
                  <a:pt x="1034" y="559"/>
                  <a:pt x="1036" y="559"/>
                </a:cubicBezTo>
                <a:cubicBezTo>
                  <a:pt x="1036" y="556"/>
                  <a:pt x="1033" y="556"/>
                  <a:pt x="1031" y="555"/>
                </a:cubicBezTo>
                <a:cubicBezTo>
                  <a:pt x="1027" y="549"/>
                  <a:pt x="1021" y="540"/>
                  <a:pt x="1013" y="541"/>
                </a:cubicBezTo>
                <a:cubicBezTo>
                  <a:pt x="1011" y="538"/>
                  <a:pt x="1009" y="534"/>
                  <a:pt x="1006" y="531"/>
                </a:cubicBezTo>
                <a:cubicBezTo>
                  <a:pt x="1002" y="531"/>
                  <a:pt x="1000" y="533"/>
                  <a:pt x="996" y="532"/>
                </a:cubicBezTo>
                <a:cubicBezTo>
                  <a:pt x="994" y="537"/>
                  <a:pt x="998" y="540"/>
                  <a:pt x="1001" y="540"/>
                </a:cubicBezTo>
                <a:cubicBezTo>
                  <a:pt x="1000" y="541"/>
                  <a:pt x="999" y="540"/>
                  <a:pt x="998" y="540"/>
                </a:cubicBezTo>
                <a:cubicBezTo>
                  <a:pt x="998" y="544"/>
                  <a:pt x="995" y="546"/>
                  <a:pt x="995" y="550"/>
                </a:cubicBezTo>
                <a:cubicBezTo>
                  <a:pt x="997" y="550"/>
                  <a:pt x="998" y="551"/>
                  <a:pt x="999" y="551"/>
                </a:cubicBezTo>
                <a:cubicBezTo>
                  <a:pt x="1001" y="548"/>
                  <a:pt x="1003" y="544"/>
                  <a:pt x="1006" y="545"/>
                </a:cubicBezTo>
                <a:cubicBezTo>
                  <a:pt x="1007" y="547"/>
                  <a:pt x="1005" y="549"/>
                  <a:pt x="1006" y="552"/>
                </a:cubicBezTo>
                <a:cubicBezTo>
                  <a:pt x="1004" y="553"/>
                  <a:pt x="1003" y="550"/>
                  <a:pt x="1000" y="552"/>
                </a:cubicBezTo>
                <a:cubicBezTo>
                  <a:pt x="1000" y="553"/>
                  <a:pt x="999" y="554"/>
                  <a:pt x="999" y="555"/>
                </a:cubicBezTo>
                <a:cubicBezTo>
                  <a:pt x="1001" y="556"/>
                  <a:pt x="1004" y="559"/>
                  <a:pt x="1006" y="556"/>
                </a:cubicBezTo>
                <a:cubicBezTo>
                  <a:pt x="1005" y="556"/>
                  <a:pt x="1005" y="555"/>
                  <a:pt x="1006" y="555"/>
                </a:cubicBezTo>
                <a:cubicBezTo>
                  <a:pt x="1005" y="559"/>
                  <a:pt x="1011" y="563"/>
                  <a:pt x="1014" y="558"/>
                </a:cubicBezTo>
                <a:cubicBezTo>
                  <a:pt x="1013" y="559"/>
                  <a:pt x="1014" y="562"/>
                  <a:pt x="1014" y="564"/>
                </a:cubicBezTo>
                <a:cubicBezTo>
                  <a:pt x="1016" y="564"/>
                  <a:pt x="1016" y="565"/>
                  <a:pt x="1017" y="566"/>
                </a:cubicBezTo>
                <a:cubicBezTo>
                  <a:pt x="1016" y="565"/>
                  <a:pt x="1015" y="567"/>
                  <a:pt x="1013" y="566"/>
                </a:cubicBezTo>
                <a:cubicBezTo>
                  <a:pt x="1011" y="569"/>
                  <a:pt x="1013" y="570"/>
                  <a:pt x="1014" y="572"/>
                </a:cubicBezTo>
                <a:cubicBezTo>
                  <a:pt x="1014" y="582"/>
                  <a:pt x="1023" y="585"/>
                  <a:pt x="1027" y="591"/>
                </a:cubicBezTo>
                <a:cubicBezTo>
                  <a:pt x="1029" y="591"/>
                  <a:pt x="1030" y="592"/>
                  <a:pt x="1032" y="591"/>
                </a:cubicBezTo>
                <a:cubicBezTo>
                  <a:pt x="1032" y="589"/>
                  <a:pt x="1031" y="589"/>
                  <a:pt x="1031" y="588"/>
                </a:cubicBezTo>
                <a:cubicBezTo>
                  <a:pt x="1032" y="588"/>
                  <a:pt x="1032" y="587"/>
                  <a:pt x="1033" y="587"/>
                </a:cubicBezTo>
                <a:cubicBezTo>
                  <a:pt x="1032" y="585"/>
                  <a:pt x="1031" y="583"/>
                  <a:pt x="1031" y="581"/>
                </a:cubicBezTo>
                <a:cubicBezTo>
                  <a:pt x="1030" y="581"/>
                  <a:pt x="1029" y="580"/>
                  <a:pt x="1027" y="580"/>
                </a:cubicBezTo>
                <a:cubicBezTo>
                  <a:pt x="1026" y="580"/>
                  <a:pt x="1026" y="582"/>
                  <a:pt x="1025" y="582"/>
                </a:cubicBezTo>
                <a:cubicBezTo>
                  <a:pt x="1023" y="580"/>
                  <a:pt x="1021" y="575"/>
                  <a:pt x="1018" y="573"/>
                </a:cubicBezTo>
                <a:cubicBezTo>
                  <a:pt x="1020" y="573"/>
                  <a:pt x="1022" y="570"/>
                  <a:pt x="1023" y="572"/>
                </a:cubicBezTo>
                <a:cubicBezTo>
                  <a:pt x="1021" y="575"/>
                  <a:pt x="1025" y="575"/>
                  <a:pt x="1023" y="579"/>
                </a:cubicBezTo>
                <a:cubicBezTo>
                  <a:pt x="1025" y="578"/>
                  <a:pt x="1026" y="579"/>
                  <a:pt x="1028" y="579"/>
                </a:cubicBezTo>
                <a:cubicBezTo>
                  <a:pt x="1029" y="578"/>
                  <a:pt x="1028" y="576"/>
                  <a:pt x="1029" y="576"/>
                </a:cubicBezTo>
                <a:cubicBezTo>
                  <a:pt x="1030" y="576"/>
                  <a:pt x="1030" y="578"/>
                  <a:pt x="1030" y="580"/>
                </a:cubicBezTo>
                <a:cubicBezTo>
                  <a:pt x="1035" y="581"/>
                  <a:pt x="1038" y="581"/>
                  <a:pt x="1039" y="587"/>
                </a:cubicBezTo>
                <a:cubicBezTo>
                  <a:pt x="1042" y="587"/>
                  <a:pt x="1043" y="587"/>
                  <a:pt x="1046" y="586"/>
                </a:cubicBezTo>
                <a:cubicBezTo>
                  <a:pt x="1047" y="580"/>
                  <a:pt x="1045" y="578"/>
                  <a:pt x="1043" y="572"/>
                </a:cubicBezTo>
                <a:cubicBezTo>
                  <a:pt x="1042" y="572"/>
                  <a:pt x="1042" y="573"/>
                  <a:pt x="1041" y="573"/>
                </a:cubicBezTo>
                <a:close/>
                <a:moveTo>
                  <a:pt x="1074" y="535"/>
                </a:moveTo>
                <a:cubicBezTo>
                  <a:pt x="1077" y="530"/>
                  <a:pt x="1075" y="524"/>
                  <a:pt x="1071" y="521"/>
                </a:cubicBezTo>
                <a:cubicBezTo>
                  <a:pt x="1069" y="525"/>
                  <a:pt x="1063" y="523"/>
                  <a:pt x="1062" y="519"/>
                </a:cubicBezTo>
                <a:cubicBezTo>
                  <a:pt x="1058" y="520"/>
                  <a:pt x="1057" y="518"/>
                  <a:pt x="1055" y="517"/>
                </a:cubicBezTo>
                <a:cubicBezTo>
                  <a:pt x="1046" y="517"/>
                  <a:pt x="1040" y="515"/>
                  <a:pt x="1035" y="512"/>
                </a:cubicBezTo>
                <a:cubicBezTo>
                  <a:pt x="1035" y="513"/>
                  <a:pt x="1032" y="513"/>
                  <a:pt x="1031" y="514"/>
                </a:cubicBezTo>
                <a:cubicBezTo>
                  <a:pt x="1030" y="511"/>
                  <a:pt x="1028" y="510"/>
                  <a:pt x="1028" y="506"/>
                </a:cubicBezTo>
                <a:cubicBezTo>
                  <a:pt x="1025" y="506"/>
                  <a:pt x="1024" y="506"/>
                  <a:pt x="1022" y="505"/>
                </a:cubicBezTo>
                <a:cubicBezTo>
                  <a:pt x="1022" y="503"/>
                  <a:pt x="1023" y="500"/>
                  <a:pt x="1022" y="498"/>
                </a:cubicBezTo>
                <a:cubicBezTo>
                  <a:pt x="1020" y="498"/>
                  <a:pt x="1016" y="499"/>
                  <a:pt x="1015" y="498"/>
                </a:cubicBezTo>
                <a:cubicBezTo>
                  <a:pt x="1016" y="497"/>
                  <a:pt x="1016" y="495"/>
                  <a:pt x="1016" y="494"/>
                </a:cubicBezTo>
                <a:cubicBezTo>
                  <a:pt x="1004" y="482"/>
                  <a:pt x="993" y="469"/>
                  <a:pt x="981" y="456"/>
                </a:cubicBezTo>
                <a:cubicBezTo>
                  <a:pt x="982" y="456"/>
                  <a:pt x="982" y="455"/>
                  <a:pt x="982" y="455"/>
                </a:cubicBezTo>
                <a:cubicBezTo>
                  <a:pt x="975" y="451"/>
                  <a:pt x="971" y="443"/>
                  <a:pt x="961" y="443"/>
                </a:cubicBezTo>
                <a:cubicBezTo>
                  <a:pt x="959" y="436"/>
                  <a:pt x="952" y="434"/>
                  <a:pt x="949" y="430"/>
                </a:cubicBezTo>
                <a:cubicBezTo>
                  <a:pt x="947" y="430"/>
                  <a:pt x="945" y="430"/>
                  <a:pt x="943" y="430"/>
                </a:cubicBezTo>
                <a:cubicBezTo>
                  <a:pt x="943" y="427"/>
                  <a:pt x="942" y="426"/>
                  <a:pt x="940" y="425"/>
                </a:cubicBezTo>
                <a:cubicBezTo>
                  <a:pt x="943" y="419"/>
                  <a:pt x="934" y="415"/>
                  <a:pt x="929" y="412"/>
                </a:cubicBezTo>
                <a:cubicBezTo>
                  <a:pt x="926" y="418"/>
                  <a:pt x="918" y="419"/>
                  <a:pt x="914" y="425"/>
                </a:cubicBezTo>
                <a:cubicBezTo>
                  <a:pt x="916" y="425"/>
                  <a:pt x="917" y="426"/>
                  <a:pt x="917" y="426"/>
                </a:cubicBezTo>
                <a:cubicBezTo>
                  <a:pt x="916" y="427"/>
                  <a:pt x="917" y="429"/>
                  <a:pt x="916" y="429"/>
                </a:cubicBezTo>
                <a:cubicBezTo>
                  <a:pt x="915" y="429"/>
                  <a:pt x="914" y="429"/>
                  <a:pt x="913" y="429"/>
                </a:cubicBezTo>
                <a:cubicBezTo>
                  <a:pt x="913" y="434"/>
                  <a:pt x="915" y="438"/>
                  <a:pt x="913" y="441"/>
                </a:cubicBezTo>
                <a:cubicBezTo>
                  <a:pt x="905" y="443"/>
                  <a:pt x="903" y="450"/>
                  <a:pt x="898" y="454"/>
                </a:cubicBezTo>
                <a:cubicBezTo>
                  <a:pt x="896" y="434"/>
                  <a:pt x="874" y="435"/>
                  <a:pt x="868" y="420"/>
                </a:cubicBezTo>
                <a:cubicBezTo>
                  <a:pt x="859" y="421"/>
                  <a:pt x="858" y="414"/>
                  <a:pt x="858" y="405"/>
                </a:cubicBezTo>
                <a:cubicBezTo>
                  <a:pt x="851" y="407"/>
                  <a:pt x="844" y="408"/>
                  <a:pt x="842" y="414"/>
                </a:cubicBezTo>
                <a:cubicBezTo>
                  <a:pt x="838" y="413"/>
                  <a:pt x="835" y="412"/>
                  <a:pt x="832" y="411"/>
                </a:cubicBezTo>
                <a:cubicBezTo>
                  <a:pt x="831" y="412"/>
                  <a:pt x="832" y="414"/>
                  <a:pt x="830" y="414"/>
                </a:cubicBezTo>
                <a:cubicBezTo>
                  <a:pt x="828" y="414"/>
                  <a:pt x="825" y="413"/>
                  <a:pt x="823" y="412"/>
                </a:cubicBezTo>
                <a:cubicBezTo>
                  <a:pt x="807" y="297"/>
                  <a:pt x="790" y="181"/>
                  <a:pt x="773" y="65"/>
                </a:cubicBezTo>
                <a:cubicBezTo>
                  <a:pt x="771" y="65"/>
                  <a:pt x="770" y="64"/>
                  <a:pt x="768" y="65"/>
                </a:cubicBezTo>
                <a:cubicBezTo>
                  <a:pt x="767" y="66"/>
                  <a:pt x="770" y="66"/>
                  <a:pt x="768" y="66"/>
                </a:cubicBezTo>
                <a:cubicBezTo>
                  <a:pt x="765" y="62"/>
                  <a:pt x="760" y="60"/>
                  <a:pt x="756" y="60"/>
                </a:cubicBezTo>
                <a:cubicBezTo>
                  <a:pt x="754" y="58"/>
                  <a:pt x="750" y="52"/>
                  <a:pt x="745" y="53"/>
                </a:cubicBezTo>
                <a:cubicBezTo>
                  <a:pt x="745" y="51"/>
                  <a:pt x="743" y="52"/>
                  <a:pt x="741" y="51"/>
                </a:cubicBezTo>
                <a:cubicBezTo>
                  <a:pt x="740" y="52"/>
                  <a:pt x="739" y="52"/>
                  <a:pt x="738" y="52"/>
                </a:cubicBezTo>
                <a:cubicBezTo>
                  <a:pt x="738" y="51"/>
                  <a:pt x="738" y="51"/>
                  <a:pt x="738" y="50"/>
                </a:cubicBezTo>
                <a:cubicBezTo>
                  <a:pt x="736" y="51"/>
                  <a:pt x="735" y="51"/>
                  <a:pt x="733" y="51"/>
                </a:cubicBezTo>
                <a:cubicBezTo>
                  <a:pt x="733" y="52"/>
                  <a:pt x="734" y="52"/>
                  <a:pt x="734" y="53"/>
                </a:cubicBezTo>
                <a:cubicBezTo>
                  <a:pt x="728" y="53"/>
                  <a:pt x="721" y="62"/>
                  <a:pt x="716" y="56"/>
                </a:cubicBezTo>
                <a:cubicBezTo>
                  <a:pt x="713" y="57"/>
                  <a:pt x="710" y="53"/>
                  <a:pt x="708" y="51"/>
                </a:cubicBezTo>
                <a:cubicBezTo>
                  <a:pt x="700" y="50"/>
                  <a:pt x="692" y="52"/>
                  <a:pt x="684" y="50"/>
                </a:cubicBezTo>
                <a:cubicBezTo>
                  <a:pt x="683" y="50"/>
                  <a:pt x="683" y="48"/>
                  <a:pt x="683" y="47"/>
                </a:cubicBezTo>
                <a:cubicBezTo>
                  <a:pt x="679" y="48"/>
                  <a:pt x="678" y="43"/>
                  <a:pt x="674" y="47"/>
                </a:cubicBezTo>
                <a:cubicBezTo>
                  <a:pt x="675" y="44"/>
                  <a:pt x="673" y="44"/>
                  <a:pt x="672" y="43"/>
                </a:cubicBezTo>
                <a:cubicBezTo>
                  <a:pt x="670" y="42"/>
                  <a:pt x="670" y="43"/>
                  <a:pt x="668" y="43"/>
                </a:cubicBezTo>
                <a:cubicBezTo>
                  <a:pt x="664" y="35"/>
                  <a:pt x="653" y="41"/>
                  <a:pt x="647" y="43"/>
                </a:cubicBezTo>
                <a:cubicBezTo>
                  <a:pt x="648" y="42"/>
                  <a:pt x="649" y="41"/>
                  <a:pt x="649" y="39"/>
                </a:cubicBezTo>
                <a:cubicBezTo>
                  <a:pt x="642" y="39"/>
                  <a:pt x="636" y="44"/>
                  <a:pt x="630" y="40"/>
                </a:cubicBezTo>
                <a:cubicBezTo>
                  <a:pt x="633" y="41"/>
                  <a:pt x="632" y="38"/>
                  <a:pt x="633" y="36"/>
                </a:cubicBezTo>
                <a:cubicBezTo>
                  <a:pt x="628" y="36"/>
                  <a:pt x="626" y="34"/>
                  <a:pt x="623" y="33"/>
                </a:cubicBezTo>
                <a:cubicBezTo>
                  <a:pt x="624" y="31"/>
                  <a:pt x="626" y="29"/>
                  <a:pt x="627" y="27"/>
                </a:cubicBezTo>
                <a:cubicBezTo>
                  <a:pt x="626" y="23"/>
                  <a:pt x="621" y="24"/>
                  <a:pt x="618" y="24"/>
                </a:cubicBezTo>
                <a:cubicBezTo>
                  <a:pt x="617" y="23"/>
                  <a:pt x="616" y="22"/>
                  <a:pt x="615" y="21"/>
                </a:cubicBezTo>
                <a:cubicBezTo>
                  <a:pt x="614" y="21"/>
                  <a:pt x="612" y="22"/>
                  <a:pt x="611" y="23"/>
                </a:cubicBezTo>
                <a:cubicBezTo>
                  <a:pt x="607" y="23"/>
                  <a:pt x="604" y="22"/>
                  <a:pt x="602" y="26"/>
                </a:cubicBezTo>
                <a:cubicBezTo>
                  <a:pt x="602" y="23"/>
                  <a:pt x="597" y="25"/>
                  <a:pt x="597" y="22"/>
                </a:cubicBezTo>
                <a:cubicBezTo>
                  <a:pt x="597" y="21"/>
                  <a:pt x="598" y="19"/>
                  <a:pt x="598" y="18"/>
                </a:cubicBezTo>
                <a:cubicBezTo>
                  <a:pt x="596" y="14"/>
                  <a:pt x="594" y="13"/>
                  <a:pt x="591" y="12"/>
                </a:cubicBezTo>
                <a:cubicBezTo>
                  <a:pt x="590" y="14"/>
                  <a:pt x="587" y="14"/>
                  <a:pt x="589" y="16"/>
                </a:cubicBezTo>
                <a:cubicBezTo>
                  <a:pt x="587" y="17"/>
                  <a:pt x="584" y="18"/>
                  <a:pt x="585" y="23"/>
                </a:cubicBezTo>
                <a:cubicBezTo>
                  <a:pt x="583" y="22"/>
                  <a:pt x="583" y="23"/>
                  <a:pt x="580" y="23"/>
                </a:cubicBezTo>
                <a:cubicBezTo>
                  <a:pt x="580" y="21"/>
                  <a:pt x="580" y="20"/>
                  <a:pt x="580" y="18"/>
                </a:cubicBezTo>
                <a:cubicBezTo>
                  <a:pt x="584" y="19"/>
                  <a:pt x="587" y="15"/>
                  <a:pt x="586" y="10"/>
                </a:cubicBezTo>
                <a:cubicBezTo>
                  <a:pt x="581" y="8"/>
                  <a:pt x="578" y="6"/>
                  <a:pt x="575" y="3"/>
                </a:cubicBezTo>
                <a:cubicBezTo>
                  <a:pt x="574" y="2"/>
                  <a:pt x="578" y="4"/>
                  <a:pt x="577" y="2"/>
                </a:cubicBezTo>
                <a:cubicBezTo>
                  <a:pt x="575" y="0"/>
                  <a:pt x="573" y="2"/>
                  <a:pt x="572" y="2"/>
                </a:cubicBezTo>
                <a:cubicBezTo>
                  <a:pt x="566" y="6"/>
                  <a:pt x="563" y="20"/>
                  <a:pt x="552" y="20"/>
                </a:cubicBezTo>
                <a:cubicBezTo>
                  <a:pt x="551" y="19"/>
                  <a:pt x="549" y="19"/>
                  <a:pt x="548" y="18"/>
                </a:cubicBezTo>
                <a:cubicBezTo>
                  <a:pt x="547" y="22"/>
                  <a:pt x="539" y="19"/>
                  <a:pt x="541" y="16"/>
                </a:cubicBezTo>
                <a:cubicBezTo>
                  <a:pt x="534" y="15"/>
                  <a:pt x="530" y="22"/>
                  <a:pt x="525" y="27"/>
                </a:cubicBezTo>
                <a:cubicBezTo>
                  <a:pt x="520" y="31"/>
                  <a:pt x="508" y="39"/>
                  <a:pt x="504" y="32"/>
                </a:cubicBezTo>
                <a:cubicBezTo>
                  <a:pt x="496" y="36"/>
                  <a:pt x="492" y="45"/>
                  <a:pt x="483" y="50"/>
                </a:cubicBezTo>
                <a:cubicBezTo>
                  <a:pt x="483" y="52"/>
                  <a:pt x="483" y="54"/>
                  <a:pt x="481" y="55"/>
                </a:cubicBezTo>
                <a:cubicBezTo>
                  <a:pt x="481" y="58"/>
                  <a:pt x="482" y="57"/>
                  <a:pt x="481" y="59"/>
                </a:cubicBezTo>
                <a:cubicBezTo>
                  <a:pt x="476" y="69"/>
                  <a:pt x="468" y="77"/>
                  <a:pt x="453" y="76"/>
                </a:cubicBezTo>
                <a:cubicBezTo>
                  <a:pt x="446" y="76"/>
                  <a:pt x="439" y="74"/>
                  <a:pt x="434" y="72"/>
                </a:cubicBezTo>
                <a:cubicBezTo>
                  <a:pt x="433" y="78"/>
                  <a:pt x="430" y="83"/>
                  <a:pt x="428" y="88"/>
                </a:cubicBezTo>
                <a:cubicBezTo>
                  <a:pt x="425" y="89"/>
                  <a:pt x="421" y="88"/>
                  <a:pt x="420" y="90"/>
                </a:cubicBezTo>
                <a:cubicBezTo>
                  <a:pt x="426" y="91"/>
                  <a:pt x="429" y="96"/>
                  <a:pt x="430" y="102"/>
                </a:cubicBezTo>
                <a:cubicBezTo>
                  <a:pt x="438" y="105"/>
                  <a:pt x="442" y="112"/>
                  <a:pt x="445" y="120"/>
                </a:cubicBezTo>
                <a:cubicBezTo>
                  <a:pt x="452" y="123"/>
                  <a:pt x="454" y="134"/>
                  <a:pt x="452" y="144"/>
                </a:cubicBezTo>
                <a:cubicBezTo>
                  <a:pt x="457" y="147"/>
                  <a:pt x="461" y="150"/>
                  <a:pt x="466" y="152"/>
                </a:cubicBezTo>
                <a:cubicBezTo>
                  <a:pt x="466" y="151"/>
                  <a:pt x="464" y="150"/>
                  <a:pt x="466" y="150"/>
                </a:cubicBezTo>
                <a:cubicBezTo>
                  <a:pt x="467" y="152"/>
                  <a:pt x="470" y="152"/>
                  <a:pt x="470" y="154"/>
                </a:cubicBezTo>
                <a:cubicBezTo>
                  <a:pt x="468" y="155"/>
                  <a:pt x="468" y="156"/>
                  <a:pt x="466" y="157"/>
                </a:cubicBezTo>
                <a:cubicBezTo>
                  <a:pt x="466" y="159"/>
                  <a:pt x="468" y="160"/>
                  <a:pt x="467" y="163"/>
                </a:cubicBezTo>
                <a:cubicBezTo>
                  <a:pt x="471" y="162"/>
                  <a:pt x="471" y="166"/>
                  <a:pt x="472" y="169"/>
                </a:cubicBezTo>
                <a:cubicBezTo>
                  <a:pt x="473" y="171"/>
                  <a:pt x="475" y="171"/>
                  <a:pt x="475" y="173"/>
                </a:cubicBezTo>
                <a:cubicBezTo>
                  <a:pt x="475" y="177"/>
                  <a:pt x="471" y="180"/>
                  <a:pt x="474" y="182"/>
                </a:cubicBezTo>
                <a:cubicBezTo>
                  <a:pt x="476" y="182"/>
                  <a:pt x="474" y="178"/>
                  <a:pt x="475" y="178"/>
                </a:cubicBezTo>
                <a:cubicBezTo>
                  <a:pt x="480" y="176"/>
                  <a:pt x="484" y="180"/>
                  <a:pt x="486" y="184"/>
                </a:cubicBezTo>
                <a:cubicBezTo>
                  <a:pt x="484" y="185"/>
                  <a:pt x="482" y="185"/>
                  <a:pt x="482" y="182"/>
                </a:cubicBezTo>
                <a:cubicBezTo>
                  <a:pt x="476" y="181"/>
                  <a:pt x="476" y="187"/>
                  <a:pt x="473" y="190"/>
                </a:cubicBezTo>
                <a:cubicBezTo>
                  <a:pt x="469" y="187"/>
                  <a:pt x="465" y="188"/>
                  <a:pt x="461" y="188"/>
                </a:cubicBezTo>
                <a:cubicBezTo>
                  <a:pt x="461" y="187"/>
                  <a:pt x="460" y="186"/>
                  <a:pt x="460" y="185"/>
                </a:cubicBezTo>
                <a:cubicBezTo>
                  <a:pt x="454" y="186"/>
                  <a:pt x="451" y="183"/>
                  <a:pt x="446" y="183"/>
                </a:cubicBezTo>
                <a:cubicBezTo>
                  <a:pt x="439" y="179"/>
                  <a:pt x="448" y="170"/>
                  <a:pt x="448" y="166"/>
                </a:cubicBezTo>
                <a:cubicBezTo>
                  <a:pt x="449" y="166"/>
                  <a:pt x="449" y="166"/>
                  <a:pt x="450" y="166"/>
                </a:cubicBezTo>
                <a:cubicBezTo>
                  <a:pt x="449" y="162"/>
                  <a:pt x="443" y="162"/>
                  <a:pt x="439" y="161"/>
                </a:cubicBezTo>
                <a:cubicBezTo>
                  <a:pt x="429" y="161"/>
                  <a:pt x="417" y="166"/>
                  <a:pt x="409" y="168"/>
                </a:cubicBezTo>
                <a:cubicBezTo>
                  <a:pt x="396" y="173"/>
                  <a:pt x="385" y="177"/>
                  <a:pt x="373" y="181"/>
                </a:cubicBezTo>
                <a:cubicBezTo>
                  <a:pt x="372" y="182"/>
                  <a:pt x="373" y="183"/>
                  <a:pt x="373" y="185"/>
                </a:cubicBezTo>
                <a:cubicBezTo>
                  <a:pt x="377" y="187"/>
                  <a:pt x="379" y="191"/>
                  <a:pt x="381" y="194"/>
                </a:cubicBezTo>
                <a:cubicBezTo>
                  <a:pt x="388" y="196"/>
                  <a:pt x="392" y="200"/>
                  <a:pt x="398" y="203"/>
                </a:cubicBezTo>
                <a:cubicBezTo>
                  <a:pt x="395" y="201"/>
                  <a:pt x="390" y="211"/>
                  <a:pt x="388" y="204"/>
                </a:cubicBezTo>
                <a:cubicBezTo>
                  <a:pt x="388" y="203"/>
                  <a:pt x="391" y="202"/>
                  <a:pt x="389" y="200"/>
                </a:cubicBezTo>
                <a:cubicBezTo>
                  <a:pt x="382" y="206"/>
                  <a:pt x="390" y="212"/>
                  <a:pt x="391" y="219"/>
                </a:cubicBezTo>
                <a:cubicBezTo>
                  <a:pt x="391" y="220"/>
                  <a:pt x="390" y="220"/>
                  <a:pt x="389" y="220"/>
                </a:cubicBezTo>
                <a:cubicBezTo>
                  <a:pt x="387" y="234"/>
                  <a:pt x="404" y="232"/>
                  <a:pt x="410" y="240"/>
                </a:cubicBezTo>
                <a:cubicBezTo>
                  <a:pt x="417" y="241"/>
                  <a:pt x="422" y="235"/>
                  <a:pt x="428" y="239"/>
                </a:cubicBezTo>
                <a:cubicBezTo>
                  <a:pt x="435" y="237"/>
                  <a:pt x="436" y="245"/>
                  <a:pt x="441" y="248"/>
                </a:cubicBezTo>
                <a:cubicBezTo>
                  <a:pt x="442" y="246"/>
                  <a:pt x="442" y="244"/>
                  <a:pt x="444" y="243"/>
                </a:cubicBezTo>
                <a:cubicBezTo>
                  <a:pt x="445" y="245"/>
                  <a:pt x="444" y="248"/>
                  <a:pt x="444" y="252"/>
                </a:cubicBezTo>
                <a:cubicBezTo>
                  <a:pt x="447" y="252"/>
                  <a:pt x="446" y="250"/>
                  <a:pt x="449" y="250"/>
                </a:cubicBezTo>
                <a:cubicBezTo>
                  <a:pt x="449" y="244"/>
                  <a:pt x="456" y="244"/>
                  <a:pt x="458" y="240"/>
                </a:cubicBezTo>
                <a:cubicBezTo>
                  <a:pt x="462" y="241"/>
                  <a:pt x="464" y="240"/>
                  <a:pt x="466" y="238"/>
                </a:cubicBezTo>
                <a:cubicBezTo>
                  <a:pt x="467" y="238"/>
                  <a:pt x="467" y="241"/>
                  <a:pt x="468" y="240"/>
                </a:cubicBezTo>
                <a:cubicBezTo>
                  <a:pt x="472" y="240"/>
                  <a:pt x="472" y="237"/>
                  <a:pt x="475" y="236"/>
                </a:cubicBezTo>
                <a:cubicBezTo>
                  <a:pt x="478" y="239"/>
                  <a:pt x="481" y="242"/>
                  <a:pt x="478" y="247"/>
                </a:cubicBezTo>
                <a:cubicBezTo>
                  <a:pt x="476" y="247"/>
                  <a:pt x="474" y="248"/>
                  <a:pt x="473" y="250"/>
                </a:cubicBezTo>
                <a:cubicBezTo>
                  <a:pt x="471" y="248"/>
                  <a:pt x="469" y="247"/>
                  <a:pt x="467" y="248"/>
                </a:cubicBezTo>
                <a:cubicBezTo>
                  <a:pt x="467" y="251"/>
                  <a:pt x="465" y="251"/>
                  <a:pt x="465" y="254"/>
                </a:cubicBezTo>
                <a:cubicBezTo>
                  <a:pt x="467" y="254"/>
                  <a:pt x="467" y="252"/>
                  <a:pt x="468" y="252"/>
                </a:cubicBezTo>
                <a:cubicBezTo>
                  <a:pt x="474" y="258"/>
                  <a:pt x="473" y="268"/>
                  <a:pt x="474" y="279"/>
                </a:cubicBezTo>
                <a:cubicBezTo>
                  <a:pt x="471" y="282"/>
                  <a:pt x="468" y="284"/>
                  <a:pt x="465" y="287"/>
                </a:cubicBezTo>
                <a:cubicBezTo>
                  <a:pt x="459" y="288"/>
                  <a:pt x="458" y="286"/>
                  <a:pt x="452" y="286"/>
                </a:cubicBezTo>
                <a:cubicBezTo>
                  <a:pt x="453" y="283"/>
                  <a:pt x="448" y="282"/>
                  <a:pt x="447" y="282"/>
                </a:cubicBezTo>
                <a:cubicBezTo>
                  <a:pt x="448" y="280"/>
                  <a:pt x="447" y="280"/>
                  <a:pt x="447" y="278"/>
                </a:cubicBezTo>
                <a:cubicBezTo>
                  <a:pt x="445" y="277"/>
                  <a:pt x="440" y="277"/>
                  <a:pt x="441" y="281"/>
                </a:cubicBezTo>
                <a:cubicBezTo>
                  <a:pt x="442" y="283"/>
                  <a:pt x="447" y="281"/>
                  <a:pt x="447" y="284"/>
                </a:cubicBezTo>
                <a:cubicBezTo>
                  <a:pt x="442" y="286"/>
                  <a:pt x="442" y="292"/>
                  <a:pt x="436" y="292"/>
                </a:cubicBezTo>
                <a:cubicBezTo>
                  <a:pt x="434" y="295"/>
                  <a:pt x="432" y="298"/>
                  <a:pt x="426" y="297"/>
                </a:cubicBezTo>
                <a:cubicBezTo>
                  <a:pt x="424" y="288"/>
                  <a:pt x="412" y="281"/>
                  <a:pt x="405" y="290"/>
                </a:cubicBezTo>
                <a:cubicBezTo>
                  <a:pt x="404" y="291"/>
                  <a:pt x="407" y="291"/>
                  <a:pt x="406" y="293"/>
                </a:cubicBezTo>
                <a:cubicBezTo>
                  <a:pt x="399" y="291"/>
                  <a:pt x="395" y="303"/>
                  <a:pt x="398" y="308"/>
                </a:cubicBezTo>
                <a:cubicBezTo>
                  <a:pt x="396" y="308"/>
                  <a:pt x="396" y="309"/>
                  <a:pt x="395" y="310"/>
                </a:cubicBezTo>
                <a:cubicBezTo>
                  <a:pt x="395" y="309"/>
                  <a:pt x="394" y="309"/>
                  <a:pt x="392" y="309"/>
                </a:cubicBezTo>
                <a:cubicBezTo>
                  <a:pt x="387" y="315"/>
                  <a:pt x="372" y="320"/>
                  <a:pt x="376" y="332"/>
                </a:cubicBezTo>
                <a:cubicBezTo>
                  <a:pt x="373" y="333"/>
                  <a:pt x="371" y="329"/>
                  <a:pt x="367" y="332"/>
                </a:cubicBezTo>
                <a:cubicBezTo>
                  <a:pt x="367" y="335"/>
                  <a:pt x="369" y="337"/>
                  <a:pt x="371" y="338"/>
                </a:cubicBezTo>
                <a:cubicBezTo>
                  <a:pt x="369" y="337"/>
                  <a:pt x="367" y="338"/>
                  <a:pt x="366" y="337"/>
                </a:cubicBezTo>
                <a:cubicBezTo>
                  <a:pt x="366" y="336"/>
                  <a:pt x="367" y="336"/>
                  <a:pt x="367" y="334"/>
                </a:cubicBezTo>
                <a:cubicBezTo>
                  <a:pt x="364" y="335"/>
                  <a:pt x="362" y="343"/>
                  <a:pt x="366" y="344"/>
                </a:cubicBezTo>
                <a:cubicBezTo>
                  <a:pt x="366" y="344"/>
                  <a:pt x="367" y="343"/>
                  <a:pt x="368" y="342"/>
                </a:cubicBezTo>
                <a:cubicBezTo>
                  <a:pt x="369" y="343"/>
                  <a:pt x="371" y="344"/>
                  <a:pt x="371" y="346"/>
                </a:cubicBezTo>
                <a:cubicBezTo>
                  <a:pt x="369" y="346"/>
                  <a:pt x="367" y="346"/>
                  <a:pt x="366" y="347"/>
                </a:cubicBezTo>
                <a:cubicBezTo>
                  <a:pt x="366" y="349"/>
                  <a:pt x="367" y="350"/>
                  <a:pt x="367" y="352"/>
                </a:cubicBezTo>
                <a:cubicBezTo>
                  <a:pt x="368" y="352"/>
                  <a:pt x="370" y="353"/>
                  <a:pt x="371" y="354"/>
                </a:cubicBezTo>
                <a:cubicBezTo>
                  <a:pt x="370" y="356"/>
                  <a:pt x="370" y="359"/>
                  <a:pt x="370" y="361"/>
                </a:cubicBezTo>
                <a:cubicBezTo>
                  <a:pt x="372" y="362"/>
                  <a:pt x="372" y="363"/>
                  <a:pt x="374" y="363"/>
                </a:cubicBezTo>
                <a:cubicBezTo>
                  <a:pt x="376" y="362"/>
                  <a:pt x="375" y="360"/>
                  <a:pt x="376" y="360"/>
                </a:cubicBezTo>
                <a:cubicBezTo>
                  <a:pt x="378" y="361"/>
                  <a:pt x="378" y="363"/>
                  <a:pt x="379" y="365"/>
                </a:cubicBezTo>
                <a:cubicBezTo>
                  <a:pt x="377" y="365"/>
                  <a:pt x="377" y="366"/>
                  <a:pt x="376" y="366"/>
                </a:cubicBezTo>
                <a:cubicBezTo>
                  <a:pt x="375" y="371"/>
                  <a:pt x="380" y="370"/>
                  <a:pt x="381" y="373"/>
                </a:cubicBezTo>
                <a:cubicBezTo>
                  <a:pt x="379" y="374"/>
                  <a:pt x="378" y="373"/>
                  <a:pt x="376" y="374"/>
                </a:cubicBezTo>
                <a:cubicBezTo>
                  <a:pt x="376" y="376"/>
                  <a:pt x="378" y="376"/>
                  <a:pt x="378" y="377"/>
                </a:cubicBezTo>
                <a:cubicBezTo>
                  <a:pt x="374" y="379"/>
                  <a:pt x="371" y="380"/>
                  <a:pt x="368" y="381"/>
                </a:cubicBezTo>
                <a:cubicBezTo>
                  <a:pt x="367" y="386"/>
                  <a:pt x="373" y="384"/>
                  <a:pt x="376" y="385"/>
                </a:cubicBezTo>
                <a:cubicBezTo>
                  <a:pt x="376" y="386"/>
                  <a:pt x="373" y="385"/>
                  <a:pt x="372" y="386"/>
                </a:cubicBezTo>
                <a:cubicBezTo>
                  <a:pt x="373" y="391"/>
                  <a:pt x="376" y="393"/>
                  <a:pt x="380" y="395"/>
                </a:cubicBezTo>
                <a:cubicBezTo>
                  <a:pt x="382" y="401"/>
                  <a:pt x="384" y="405"/>
                  <a:pt x="388" y="409"/>
                </a:cubicBezTo>
                <a:cubicBezTo>
                  <a:pt x="386" y="409"/>
                  <a:pt x="386" y="409"/>
                  <a:pt x="386" y="411"/>
                </a:cubicBezTo>
                <a:cubicBezTo>
                  <a:pt x="388" y="423"/>
                  <a:pt x="409" y="417"/>
                  <a:pt x="417" y="416"/>
                </a:cubicBezTo>
                <a:cubicBezTo>
                  <a:pt x="420" y="414"/>
                  <a:pt x="419" y="410"/>
                  <a:pt x="421" y="408"/>
                </a:cubicBezTo>
                <a:cubicBezTo>
                  <a:pt x="421" y="411"/>
                  <a:pt x="423" y="410"/>
                  <a:pt x="424" y="410"/>
                </a:cubicBezTo>
                <a:cubicBezTo>
                  <a:pt x="422" y="418"/>
                  <a:pt x="428" y="427"/>
                  <a:pt x="429" y="436"/>
                </a:cubicBezTo>
                <a:cubicBezTo>
                  <a:pt x="426" y="436"/>
                  <a:pt x="424" y="441"/>
                  <a:pt x="421" y="443"/>
                </a:cubicBezTo>
                <a:cubicBezTo>
                  <a:pt x="422" y="450"/>
                  <a:pt x="425" y="453"/>
                  <a:pt x="424" y="461"/>
                </a:cubicBezTo>
                <a:cubicBezTo>
                  <a:pt x="423" y="463"/>
                  <a:pt x="421" y="464"/>
                  <a:pt x="421" y="466"/>
                </a:cubicBezTo>
                <a:cubicBezTo>
                  <a:pt x="419" y="463"/>
                  <a:pt x="418" y="465"/>
                  <a:pt x="415" y="465"/>
                </a:cubicBezTo>
                <a:cubicBezTo>
                  <a:pt x="415" y="469"/>
                  <a:pt x="419" y="467"/>
                  <a:pt x="422" y="468"/>
                </a:cubicBezTo>
                <a:cubicBezTo>
                  <a:pt x="423" y="470"/>
                  <a:pt x="422" y="470"/>
                  <a:pt x="422" y="471"/>
                </a:cubicBezTo>
                <a:cubicBezTo>
                  <a:pt x="427" y="470"/>
                  <a:pt x="428" y="469"/>
                  <a:pt x="433" y="468"/>
                </a:cubicBezTo>
                <a:cubicBezTo>
                  <a:pt x="433" y="467"/>
                  <a:pt x="432" y="467"/>
                  <a:pt x="431" y="466"/>
                </a:cubicBezTo>
                <a:cubicBezTo>
                  <a:pt x="435" y="464"/>
                  <a:pt x="437" y="463"/>
                  <a:pt x="442" y="462"/>
                </a:cubicBezTo>
                <a:cubicBezTo>
                  <a:pt x="442" y="464"/>
                  <a:pt x="441" y="464"/>
                  <a:pt x="443" y="465"/>
                </a:cubicBezTo>
                <a:cubicBezTo>
                  <a:pt x="444" y="461"/>
                  <a:pt x="450" y="456"/>
                  <a:pt x="454" y="458"/>
                </a:cubicBezTo>
                <a:cubicBezTo>
                  <a:pt x="450" y="461"/>
                  <a:pt x="456" y="463"/>
                  <a:pt x="456" y="465"/>
                </a:cubicBezTo>
                <a:cubicBezTo>
                  <a:pt x="457" y="465"/>
                  <a:pt x="458" y="464"/>
                  <a:pt x="458" y="465"/>
                </a:cubicBezTo>
                <a:cubicBezTo>
                  <a:pt x="459" y="466"/>
                  <a:pt x="459" y="468"/>
                  <a:pt x="460" y="469"/>
                </a:cubicBezTo>
                <a:cubicBezTo>
                  <a:pt x="464" y="469"/>
                  <a:pt x="463" y="464"/>
                  <a:pt x="466" y="463"/>
                </a:cubicBezTo>
                <a:cubicBezTo>
                  <a:pt x="467" y="465"/>
                  <a:pt x="465" y="465"/>
                  <a:pt x="465" y="467"/>
                </a:cubicBezTo>
                <a:cubicBezTo>
                  <a:pt x="475" y="469"/>
                  <a:pt x="469" y="486"/>
                  <a:pt x="480" y="486"/>
                </a:cubicBezTo>
                <a:cubicBezTo>
                  <a:pt x="481" y="484"/>
                  <a:pt x="482" y="483"/>
                  <a:pt x="483" y="481"/>
                </a:cubicBezTo>
                <a:cubicBezTo>
                  <a:pt x="481" y="479"/>
                  <a:pt x="481" y="477"/>
                  <a:pt x="481" y="474"/>
                </a:cubicBezTo>
                <a:cubicBezTo>
                  <a:pt x="482" y="470"/>
                  <a:pt x="486" y="465"/>
                  <a:pt x="489" y="463"/>
                </a:cubicBezTo>
                <a:cubicBezTo>
                  <a:pt x="488" y="466"/>
                  <a:pt x="487" y="468"/>
                  <a:pt x="485" y="471"/>
                </a:cubicBezTo>
                <a:cubicBezTo>
                  <a:pt x="490" y="472"/>
                  <a:pt x="488" y="475"/>
                  <a:pt x="490" y="478"/>
                </a:cubicBezTo>
                <a:cubicBezTo>
                  <a:pt x="494" y="484"/>
                  <a:pt x="511" y="470"/>
                  <a:pt x="516" y="472"/>
                </a:cubicBezTo>
                <a:cubicBezTo>
                  <a:pt x="514" y="481"/>
                  <a:pt x="499" y="485"/>
                  <a:pt x="505" y="496"/>
                </a:cubicBezTo>
                <a:cubicBezTo>
                  <a:pt x="504" y="496"/>
                  <a:pt x="505" y="495"/>
                  <a:pt x="504" y="495"/>
                </a:cubicBezTo>
                <a:cubicBezTo>
                  <a:pt x="501" y="500"/>
                  <a:pt x="498" y="511"/>
                  <a:pt x="499" y="518"/>
                </a:cubicBezTo>
                <a:cubicBezTo>
                  <a:pt x="499" y="518"/>
                  <a:pt x="499" y="518"/>
                  <a:pt x="499" y="518"/>
                </a:cubicBezTo>
                <a:cubicBezTo>
                  <a:pt x="499" y="518"/>
                  <a:pt x="499" y="518"/>
                  <a:pt x="499" y="518"/>
                </a:cubicBezTo>
                <a:cubicBezTo>
                  <a:pt x="499" y="519"/>
                  <a:pt x="499" y="520"/>
                  <a:pt x="499" y="520"/>
                </a:cubicBezTo>
                <a:cubicBezTo>
                  <a:pt x="499" y="520"/>
                  <a:pt x="499" y="519"/>
                  <a:pt x="499" y="518"/>
                </a:cubicBezTo>
                <a:cubicBezTo>
                  <a:pt x="499" y="518"/>
                  <a:pt x="499" y="518"/>
                  <a:pt x="499" y="518"/>
                </a:cubicBezTo>
                <a:cubicBezTo>
                  <a:pt x="492" y="519"/>
                  <a:pt x="491" y="526"/>
                  <a:pt x="484" y="527"/>
                </a:cubicBezTo>
                <a:cubicBezTo>
                  <a:pt x="479" y="532"/>
                  <a:pt x="473" y="536"/>
                  <a:pt x="474" y="545"/>
                </a:cubicBezTo>
                <a:cubicBezTo>
                  <a:pt x="471" y="546"/>
                  <a:pt x="470" y="545"/>
                  <a:pt x="469" y="543"/>
                </a:cubicBezTo>
                <a:cubicBezTo>
                  <a:pt x="470" y="543"/>
                  <a:pt x="472" y="543"/>
                  <a:pt x="472" y="541"/>
                </a:cubicBezTo>
                <a:cubicBezTo>
                  <a:pt x="467" y="543"/>
                  <a:pt x="463" y="546"/>
                  <a:pt x="459" y="549"/>
                </a:cubicBezTo>
                <a:cubicBezTo>
                  <a:pt x="458" y="549"/>
                  <a:pt x="458" y="548"/>
                  <a:pt x="457" y="548"/>
                </a:cubicBezTo>
                <a:cubicBezTo>
                  <a:pt x="450" y="551"/>
                  <a:pt x="444" y="556"/>
                  <a:pt x="437" y="559"/>
                </a:cubicBezTo>
                <a:cubicBezTo>
                  <a:pt x="434" y="562"/>
                  <a:pt x="433" y="567"/>
                  <a:pt x="430" y="569"/>
                </a:cubicBezTo>
                <a:cubicBezTo>
                  <a:pt x="430" y="571"/>
                  <a:pt x="431" y="572"/>
                  <a:pt x="429" y="573"/>
                </a:cubicBezTo>
                <a:cubicBezTo>
                  <a:pt x="431" y="573"/>
                  <a:pt x="434" y="575"/>
                  <a:pt x="435" y="577"/>
                </a:cubicBezTo>
                <a:cubicBezTo>
                  <a:pt x="434" y="577"/>
                  <a:pt x="435" y="578"/>
                  <a:pt x="434" y="579"/>
                </a:cubicBezTo>
                <a:cubicBezTo>
                  <a:pt x="432" y="577"/>
                  <a:pt x="432" y="575"/>
                  <a:pt x="430" y="574"/>
                </a:cubicBezTo>
                <a:cubicBezTo>
                  <a:pt x="429" y="576"/>
                  <a:pt x="427" y="573"/>
                  <a:pt x="425" y="573"/>
                </a:cubicBezTo>
                <a:cubicBezTo>
                  <a:pt x="424" y="575"/>
                  <a:pt x="426" y="577"/>
                  <a:pt x="424" y="579"/>
                </a:cubicBezTo>
                <a:cubicBezTo>
                  <a:pt x="422" y="576"/>
                  <a:pt x="423" y="573"/>
                  <a:pt x="421" y="573"/>
                </a:cubicBezTo>
                <a:cubicBezTo>
                  <a:pt x="422" y="571"/>
                  <a:pt x="423" y="572"/>
                  <a:pt x="425" y="572"/>
                </a:cubicBezTo>
                <a:cubicBezTo>
                  <a:pt x="425" y="571"/>
                  <a:pt x="425" y="570"/>
                  <a:pt x="425" y="568"/>
                </a:cubicBezTo>
                <a:cubicBezTo>
                  <a:pt x="422" y="568"/>
                  <a:pt x="422" y="569"/>
                  <a:pt x="420" y="570"/>
                </a:cubicBezTo>
                <a:cubicBezTo>
                  <a:pt x="420" y="567"/>
                  <a:pt x="417" y="571"/>
                  <a:pt x="417" y="568"/>
                </a:cubicBezTo>
                <a:cubicBezTo>
                  <a:pt x="418" y="568"/>
                  <a:pt x="420" y="569"/>
                  <a:pt x="419" y="567"/>
                </a:cubicBezTo>
                <a:cubicBezTo>
                  <a:pt x="402" y="567"/>
                  <a:pt x="393" y="575"/>
                  <a:pt x="384" y="583"/>
                </a:cubicBezTo>
                <a:cubicBezTo>
                  <a:pt x="385" y="585"/>
                  <a:pt x="386" y="585"/>
                  <a:pt x="384" y="587"/>
                </a:cubicBezTo>
                <a:cubicBezTo>
                  <a:pt x="383" y="587"/>
                  <a:pt x="384" y="585"/>
                  <a:pt x="383" y="585"/>
                </a:cubicBezTo>
                <a:cubicBezTo>
                  <a:pt x="381" y="588"/>
                  <a:pt x="379" y="587"/>
                  <a:pt x="376" y="589"/>
                </a:cubicBezTo>
                <a:cubicBezTo>
                  <a:pt x="375" y="590"/>
                  <a:pt x="378" y="591"/>
                  <a:pt x="375" y="592"/>
                </a:cubicBezTo>
                <a:cubicBezTo>
                  <a:pt x="374" y="592"/>
                  <a:pt x="374" y="592"/>
                  <a:pt x="373" y="591"/>
                </a:cubicBezTo>
                <a:cubicBezTo>
                  <a:pt x="375" y="591"/>
                  <a:pt x="375" y="590"/>
                  <a:pt x="375" y="589"/>
                </a:cubicBezTo>
                <a:cubicBezTo>
                  <a:pt x="372" y="591"/>
                  <a:pt x="367" y="591"/>
                  <a:pt x="365" y="593"/>
                </a:cubicBezTo>
                <a:cubicBezTo>
                  <a:pt x="367" y="596"/>
                  <a:pt x="365" y="600"/>
                  <a:pt x="363" y="599"/>
                </a:cubicBezTo>
                <a:cubicBezTo>
                  <a:pt x="363" y="596"/>
                  <a:pt x="362" y="597"/>
                  <a:pt x="363" y="595"/>
                </a:cubicBezTo>
                <a:cubicBezTo>
                  <a:pt x="354" y="590"/>
                  <a:pt x="347" y="598"/>
                  <a:pt x="340" y="595"/>
                </a:cubicBezTo>
                <a:cubicBezTo>
                  <a:pt x="336" y="596"/>
                  <a:pt x="335" y="601"/>
                  <a:pt x="333" y="604"/>
                </a:cubicBezTo>
                <a:cubicBezTo>
                  <a:pt x="331" y="604"/>
                  <a:pt x="328" y="604"/>
                  <a:pt x="326" y="606"/>
                </a:cubicBezTo>
                <a:cubicBezTo>
                  <a:pt x="324" y="613"/>
                  <a:pt x="333" y="617"/>
                  <a:pt x="340" y="614"/>
                </a:cubicBezTo>
                <a:cubicBezTo>
                  <a:pt x="341" y="607"/>
                  <a:pt x="353" y="608"/>
                  <a:pt x="357" y="612"/>
                </a:cubicBezTo>
                <a:cubicBezTo>
                  <a:pt x="358" y="610"/>
                  <a:pt x="360" y="610"/>
                  <a:pt x="362" y="611"/>
                </a:cubicBezTo>
                <a:cubicBezTo>
                  <a:pt x="362" y="609"/>
                  <a:pt x="361" y="607"/>
                  <a:pt x="363" y="607"/>
                </a:cubicBezTo>
                <a:cubicBezTo>
                  <a:pt x="364" y="610"/>
                  <a:pt x="366" y="611"/>
                  <a:pt x="370" y="612"/>
                </a:cubicBezTo>
                <a:cubicBezTo>
                  <a:pt x="369" y="609"/>
                  <a:pt x="368" y="608"/>
                  <a:pt x="367" y="606"/>
                </a:cubicBezTo>
                <a:cubicBezTo>
                  <a:pt x="366" y="606"/>
                  <a:pt x="363" y="607"/>
                  <a:pt x="363" y="605"/>
                </a:cubicBezTo>
                <a:cubicBezTo>
                  <a:pt x="366" y="605"/>
                  <a:pt x="370" y="603"/>
                  <a:pt x="372" y="600"/>
                </a:cubicBezTo>
                <a:cubicBezTo>
                  <a:pt x="372" y="598"/>
                  <a:pt x="369" y="598"/>
                  <a:pt x="368" y="596"/>
                </a:cubicBezTo>
                <a:cubicBezTo>
                  <a:pt x="369" y="595"/>
                  <a:pt x="370" y="595"/>
                  <a:pt x="372" y="595"/>
                </a:cubicBezTo>
                <a:cubicBezTo>
                  <a:pt x="373" y="598"/>
                  <a:pt x="372" y="600"/>
                  <a:pt x="374" y="603"/>
                </a:cubicBezTo>
                <a:cubicBezTo>
                  <a:pt x="377" y="603"/>
                  <a:pt x="378" y="602"/>
                  <a:pt x="380" y="601"/>
                </a:cubicBezTo>
                <a:cubicBezTo>
                  <a:pt x="381" y="601"/>
                  <a:pt x="380" y="603"/>
                  <a:pt x="382" y="603"/>
                </a:cubicBezTo>
                <a:cubicBezTo>
                  <a:pt x="381" y="598"/>
                  <a:pt x="384" y="594"/>
                  <a:pt x="381" y="591"/>
                </a:cubicBezTo>
                <a:cubicBezTo>
                  <a:pt x="381" y="591"/>
                  <a:pt x="381" y="590"/>
                  <a:pt x="382" y="590"/>
                </a:cubicBezTo>
                <a:cubicBezTo>
                  <a:pt x="385" y="591"/>
                  <a:pt x="384" y="596"/>
                  <a:pt x="383" y="597"/>
                </a:cubicBezTo>
                <a:cubicBezTo>
                  <a:pt x="383" y="600"/>
                  <a:pt x="387" y="601"/>
                  <a:pt x="390" y="601"/>
                </a:cubicBezTo>
                <a:cubicBezTo>
                  <a:pt x="391" y="601"/>
                  <a:pt x="389" y="597"/>
                  <a:pt x="391" y="597"/>
                </a:cubicBezTo>
                <a:cubicBezTo>
                  <a:pt x="390" y="599"/>
                  <a:pt x="393" y="600"/>
                  <a:pt x="394" y="600"/>
                </a:cubicBezTo>
                <a:cubicBezTo>
                  <a:pt x="394" y="599"/>
                  <a:pt x="396" y="600"/>
                  <a:pt x="396" y="599"/>
                </a:cubicBezTo>
                <a:cubicBezTo>
                  <a:pt x="397" y="596"/>
                  <a:pt x="395" y="596"/>
                  <a:pt x="395" y="594"/>
                </a:cubicBezTo>
                <a:cubicBezTo>
                  <a:pt x="396" y="594"/>
                  <a:pt x="396" y="596"/>
                  <a:pt x="398" y="596"/>
                </a:cubicBezTo>
                <a:cubicBezTo>
                  <a:pt x="398" y="593"/>
                  <a:pt x="402" y="593"/>
                  <a:pt x="404" y="589"/>
                </a:cubicBezTo>
                <a:cubicBezTo>
                  <a:pt x="406" y="585"/>
                  <a:pt x="405" y="578"/>
                  <a:pt x="411" y="582"/>
                </a:cubicBezTo>
                <a:cubicBezTo>
                  <a:pt x="409" y="585"/>
                  <a:pt x="407" y="587"/>
                  <a:pt x="406" y="591"/>
                </a:cubicBezTo>
                <a:cubicBezTo>
                  <a:pt x="410" y="594"/>
                  <a:pt x="418" y="592"/>
                  <a:pt x="421" y="588"/>
                </a:cubicBezTo>
                <a:cubicBezTo>
                  <a:pt x="420" y="589"/>
                  <a:pt x="422" y="589"/>
                  <a:pt x="422" y="590"/>
                </a:cubicBezTo>
                <a:cubicBezTo>
                  <a:pt x="424" y="590"/>
                  <a:pt x="424" y="591"/>
                  <a:pt x="426" y="591"/>
                </a:cubicBezTo>
                <a:cubicBezTo>
                  <a:pt x="427" y="590"/>
                  <a:pt x="425" y="587"/>
                  <a:pt x="427" y="587"/>
                </a:cubicBezTo>
                <a:cubicBezTo>
                  <a:pt x="428" y="587"/>
                  <a:pt x="427" y="591"/>
                  <a:pt x="429" y="590"/>
                </a:cubicBezTo>
                <a:cubicBezTo>
                  <a:pt x="430" y="584"/>
                  <a:pt x="440" y="586"/>
                  <a:pt x="441" y="581"/>
                </a:cubicBezTo>
                <a:cubicBezTo>
                  <a:pt x="443" y="581"/>
                  <a:pt x="445" y="580"/>
                  <a:pt x="446" y="579"/>
                </a:cubicBezTo>
                <a:cubicBezTo>
                  <a:pt x="447" y="579"/>
                  <a:pt x="448" y="579"/>
                  <a:pt x="449" y="580"/>
                </a:cubicBezTo>
                <a:cubicBezTo>
                  <a:pt x="447" y="584"/>
                  <a:pt x="447" y="586"/>
                  <a:pt x="445" y="589"/>
                </a:cubicBezTo>
                <a:cubicBezTo>
                  <a:pt x="446" y="589"/>
                  <a:pt x="448" y="589"/>
                  <a:pt x="449" y="590"/>
                </a:cubicBezTo>
                <a:cubicBezTo>
                  <a:pt x="450" y="586"/>
                  <a:pt x="452" y="585"/>
                  <a:pt x="452" y="581"/>
                </a:cubicBezTo>
                <a:cubicBezTo>
                  <a:pt x="453" y="581"/>
                  <a:pt x="453" y="583"/>
                  <a:pt x="454" y="582"/>
                </a:cubicBezTo>
                <a:cubicBezTo>
                  <a:pt x="454" y="581"/>
                  <a:pt x="455" y="580"/>
                  <a:pt x="456" y="579"/>
                </a:cubicBezTo>
                <a:cubicBezTo>
                  <a:pt x="459" y="580"/>
                  <a:pt x="461" y="577"/>
                  <a:pt x="464" y="580"/>
                </a:cubicBezTo>
                <a:cubicBezTo>
                  <a:pt x="464" y="578"/>
                  <a:pt x="466" y="579"/>
                  <a:pt x="467" y="576"/>
                </a:cubicBezTo>
                <a:cubicBezTo>
                  <a:pt x="468" y="576"/>
                  <a:pt x="468" y="578"/>
                  <a:pt x="470" y="578"/>
                </a:cubicBezTo>
                <a:cubicBezTo>
                  <a:pt x="472" y="578"/>
                  <a:pt x="471" y="575"/>
                  <a:pt x="472" y="574"/>
                </a:cubicBezTo>
                <a:cubicBezTo>
                  <a:pt x="473" y="575"/>
                  <a:pt x="473" y="578"/>
                  <a:pt x="475" y="577"/>
                </a:cubicBezTo>
                <a:cubicBezTo>
                  <a:pt x="475" y="575"/>
                  <a:pt x="475" y="577"/>
                  <a:pt x="476" y="577"/>
                </a:cubicBezTo>
                <a:cubicBezTo>
                  <a:pt x="476" y="571"/>
                  <a:pt x="483" y="572"/>
                  <a:pt x="484" y="567"/>
                </a:cubicBezTo>
                <a:cubicBezTo>
                  <a:pt x="481" y="567"/>
                  <a:pt x="482" y="569"/>
                  <a:pt x="480" y="569"/>
                </a:cubicBezTo>
                <a:cubicBezTo>
                  <a:pt x="480" y="567"/>
                  <a:pt x="483" y="568"/>
                  <a:pt x="482" y="565"/>
                </a:cubicBezTo>
                <a:cubicBezTo>
                  <a:pt x="480" y="564"/>
                  <a:pt x="478" y="565"/>
                  <a:pt x="476" y="563"/>
                </a:cubicBezTo>
                <a:cubicBezTo>
                  <a:pt x="478" y="562"/>
                  <a:pt x="478" y="560"/>
                  <a:pt x="480" y="559"/>
                </a:cubicBezTo>
                <a:cubicBezTo>
                  <a:pt x="482" y="559"/>
                  <a:pt x="482" y="561"/>
                  <a:pt x="484" y="560"/>
                </a:cubicBezTo>
                <a:cubicBezTo>
                  <a:pt x="486" y="558"/>
                  <a:pt x="489" y="559"/>
                  <a:pt x="491" y="559"/>
                </a:cubicBezTo>
                <a:cubicBezTo>
                  <a:pt x="492" y="558"/>
                  <a:pt x="491" y="556"/>
                  <a:pt x="491" y="554"/>
                </a:cubicBezTo>
                <a:cubicBezTo>
                  <a:pt x="490" y="554"/>
                  <a:pt x="489" y="555"/>
                  <a:pt x="489" y="554"/>
                </a:cubicBezTo>
                <a:cubicBezTo>
                  <a:pt x="489" y="553"/>
                  <a:pt x="492" y="553"/>
                  <a:pt x="493" y="552"/>
                </a:cubicBezTo>
                <a:cubicBezTo>
                  <a:pt x="492" y="553"/>
                  <a:pt x="494" y="553"/>
                  <a:pt x="494" y="554"/>
                </a:cubicBezTo>
                <a:cubicBezTo>
                  <a:pt x="497" y="554"/>
                  <a:pt x="496" y="554"/>
                  <a:pt x="499" y="554"/>
                </a:cubicBezTo>
                <a:cubicBezTo>
                  <a:pt x="500" y="552"/>
                  <a:pt x="498" y="552"/>
                  <a:pt x="498" y="550"/>
                </a:cubicBezTo>
                <a:cubicBezTo>
                  <a:pt x="499" y="549"/>
                  <a:pt x="499" y="550"/>
                  <a:pt x="501" y="549"/>
                </a:cubicBezTo>
                <a:cubicBezTo>
                  <a:pt x="501" y="547"/>
                  <a:pt x="499" y="546"/>
                  <a:pt x="501" y="545"/>
                </a:cubicBezTo>
                <a:cubicBezTo>
                  <a:pt x="502" y="547"/>
                  <a:pt x="503" y="549"/>
                  <a:pt x="506" y="550"/>
                </a:cubicBezTo>
                <a:cubicBezTo>
                  <a:pt x="507" y="547"/>
                  <a:pt x="510" y="545"/>
                  <a:pt x="512" y="543"/>
                </a:cubicBezTo>
                <a:cubicBezTo>
                  <a:pt x="512" y="545"/>
                  <a:pt x="512" y="546"/>
                  <a:pt x="514" y="545"/>
                </a:cubicBezTo>
                <a:cubicBezTo>
                  <a:pt x="514" y="544"/>
                  <a:pt x="515" y="542"/>
                  <a:pt x="516" y="541"/>
                </a:cubicBezTo>
                <a:cubicBezTo>
                  <a:pt x="516" y="542"/>
                  <a:pt x="518" y="542"/>
                  <a:pt x="520" y="543"/>
                </a:cubicBezTo>
                <a:cubicBezTo>
                  <a:pt x="520" y="539"/>
                  <a:pt x="522" y="538"/>
                  <a:pt x="524" y="537"/>
                </a:cubicBezTo>
                <a:cubicBezTo>
                  <a:pt x="525" y="535"/>
                  <a:pt x="524" y="534"/>
                  <a:pt x="523" y="533"/>
                </a:cubicBezTo>
                <a:cubicBezTo>
                  <a:pt x="526" y="533"/>
                  <a:pt x="525" y="531"/>
                  <a:pt x="525" y="529"/>
                </a:cubicBezTo>
                <a:cubicBezTo>
                  <a:pt x="524" y="529"/>
                  <a:pt x="522" y="531"/>
                  <a:pt x="522" y="529"/>
                </a:cubicBezTo>
                <a:cubicBezTo>
                  <a:pt x="525" y="528"/>
                  <a:pt x="526" y="526"/>
                  <a:pt x="529" y="525"/>
                </a:cubicBezTo>
                <a:cubicBezTo>
                  <a:pt x="529" y="527"/>
                  <a:pt x="530" y="527"/>
                  <a:pt x="532" y="527"/>
                </a:cubicBezTo>
                <a:cubicBezTo>
                  <a:pt x="532" y="524"/>
                  <a:pt x="531" y="525"/>
                  <a:pt x="532" y="522"/>
                </a:cubicBezTo>
                <a:cubicBezTo>
                  <a:pt x="534" y="524"/>
                  <a:pt x="536" y="522"/>
                  <a:pt x="538" y="523"/>
                </a:cubicBezTo>
                <a:cubicBezTo>
                  <a:pt x="538" y="521"/>
                  <a:pt x="538" y="518"/>
                  <a:pt x="541" y="519"/>
                </a:cubicBezTo>
                <a:cubicBezTo>
                  <a:pt x="542" y="517"/>
                  <a:pt x="540" y="517"/>
                  <a:pt x="541" y="514"/>
                </a:cubicBezTo>
                <a:cubicBezTo>
                  <a:pt x="543" y="516"/>
                  <a:pt x="544" y="517"/>
                  <a:pt x="546" y="518"/>
                </a:cubicBezTo>
                <a:cubicBezTo>
                  <a:pt x="547" y="515"/>
                  <a:pt x="549" y="512"/>
                  <a:pt x="553" y="512"/>
                </a:cubicBezTo>
                <a:cubicBezTo>
                  <a:pt x="552" y="510"/>
                  <a:pt x="553" y="509"/>
                  <a:pt x="554" y="507"/>
                </a:cubicBezTo>
                <a:cubicBezTo>
                  <a:pt x="556" y="508"/>
                  <a:pt x="559" y="510"/>
                  <a:pt x="560" y="507"/>
                </a:cubicBezTo>
                <a:cubicBezTo>
                  <a:pt x="561" y="507"/>
                  <a:pt x="561" y="508"/>
                  <a:pt x="562" y="509"/>
                </a:cubicBezTo>
                <a:cubicBezTo>
                  <a:pt x="563" y="508"/>
                  <a:pt x="563" y="506"/>
                  <a:pt x="564" y="505"/>
                </a:cubicBezTo>
                <a:cubicBezTo>
                  <a:pt x="565" y="508"/>
                  <a:pt x="565" y="504"/>
                  <a:pt x="566" y="504"/>
                </a:cubicBezTo>
                <a:cubicBezTo>
                  <a:pt x="565" y="505"/>
                  <a:pt x="566" y="506"/>
                  <a:pt x="568" y="506"/>
                </a:cubicBezTo>
                <a:cubicBezTo>
                  <a:pt x="570" y="504"/>
                  <a:pt x="570" y="502"/>
                  <a:pt x="572" y="499"/>
                </a:cubicBezTo>
                <a:cubicBezTo>
                  <a:pt x="573" y="498"/>
                  <a:pt x="572" y="497"/>
                  <a:pt x="571" y="496"/>
                </a:cubicBezTo>
                <a:cubicBezTo>
                  <a:pt x="573" y="497"/>
                  <a:pt x="575" y="496"/>
                  <a:pt x="575" y="495"/>
                </a:cubicBezTo>
                <a:cubicBezTo>
                  <a:pt x="575" y="493"/>
                  <a:pt x="573" y="493"/>
                  <a:pt x="574" y="491"/>
                </a:cubicBezTo>
                <a:cubicBezTo>
                  <a:pt x="578" y="492"/>
                  <a:pt x="577" y="488"/>
                  <a:pt x="578" y="487"/>
                </a:cubicBezTo>
                <a:cubicBezTo>
                  <a:pt x="583" y="488"/>
                  <a:pt x="588" y="483"/>
                  <a:pt x="589" y="479"/>
                </a:cubicBezTo>
                <a:cubicBezTo>
                  <a:pt x="589" y="479"/>
                  <a:pt x="590" y="479"/>
                  <a:pt x="591" y="479"/>
                </a:cubicBezTo>
                <a:cubicBezTo>
                  <a:pt x="590" y="472"/>
                  <a:pt x="584" y="474"/>
                  <a:pt x="583" y="468"/>
                </a:cubicBezTo>
                <a:cubicBezTo>
                  <a:pt x="578" y="470"/>
                  <a:pt x="575" y="466"/>
                  <a:pt x="573" y="470"/>
                </a:cubicBezTo>
                <a:cubicBezTo>
                  <a:pt x="572" y="465"/>
                  <a:pt x="575" y="464"/>
                  <a:pt x="575" y="460"/>
                </a:cubicBezTo>
                <a:cubicBezTo>
                  <a:pt x="579" y="460"/>
                  <a:pt x="577" y="455"/>
                  <a:pt x="583" y="456"/>
                </a:cubicBezTo>
                <a:cubicBezTo>
                  <a:pt x="583" y="454"/>
                  <a:pt x="583" y="453"/>
                  <a:pt x="583" y="451"/>
                </a:cubicBezTo>
                <a:cubicBezTo>
                  <a:pt x="584" y="451"/>
                  <a:pt x="585" y="451"/>
                  <a:pt x="586" y="451"/>
                </a:cubicBezTo>
                <a:cubicBezTo>
                  <a:pt x="587" y="450"/>
                  <a:pt x="586" y="448"/>
                  <a:pt x="588" y="448"/>
                </a:cubicBezTo>
                <a:cubicBezTo>
                  <a:pt x="593" y="451"/>
                  <a:pt x="597" y="446"/>
                  <a:pt x="598" y="441"/>
                </a:cubicBezTo>
                <a:cubicBezTo>
                  <a:pt x="597" y="441"/>
                  <a:pt x="597" y="440"/>
                  <a:pt x="596" y="440"/>
                </a:cubicBezTo>
                <a:cubicBezTo>
                  <a:pt x="604" y="443"/>
                  <a:pt x="608" y="430"/>
                  <a:pt x="603" y="427"/>
                </a:cubicBezTo>
                <a:cubicBezTo>
                  <a:pt x="604" y="427"/>
                  <a:pt x="604" y="428"/>
                  <a:pt x="606" y="427"/>
                </a:cubicBezTo>
                <a:cubicBezTo>
                  <a:pt x="608" y="425"/>
                  <a:pt x="610" y="423"/>
                  <a:pt x="613" y="421"/>
                </a:cubicBezTo>
                <a:cubicBezTo>
                  <a:pt x="613" y="419"/>
                  <a:pt x="610" y="420"/>
                  <a:pt x="611" y="417"/>
                </a:cubicBezTo>
                <a:cubicBezTo>
                  <a:pt x="615" y="415"/>
                  <a:pt x="616" y="407"/>
                  <a:pt x="623" y="409"/>
                </a:cubicBezTo>
                <a:cubicBezTo>
                  <a:pt x="623" y="406"/>
                  <a:pt x="622" y="405"/>
                  <a:pt x="621" y="403"/>
                </a:cubicBezTo>
                <a:cubicBezTo>
                  <a:pt x="624" y="400"/>
                  <a:pt x="627" y="397"/>
                  <a:pt x="633" y="397"/>
                </a:cubicBezTo>
                <a:cubicBezTo>
                  <a:pt x="635" y="392"/>
                  <a:pt x="642" y="386"/>
                  <a:pt x="646" y="389"/>
                </a:cubicBezTo>
                <a:cubicBezTo>
                  <a:pt x="649" y="389"/>
                  <a:pt x="653" y="388"/>
                  <a:pt x="655" y="390"/>
                </a:cubicBezTo>
                <a:cubicBezTo>
                  <a:pt x="653" y="389"/>
                  <a:pt x="653" y="391"/>
                  <a:pt x="652" y="392"/>
                </a:cubicBezTo>
                <a:cubicBezTo>
                  <a:pt x="654" y="395"/>
                  <a:pt x="657" y="396"/>
                  <a:pt x="659" y="399"/>
                </a:cubicBezTo>
                <a:cubicBezTo>
                  <a:pt x="655" y="400"/>
                  <a:pt x="649" y="402"/>
                  <a:pt x="647" y="396"/>
                </a:cubicBezTo>
                <a:cubicBezTo>
                  <a:pt x="640" y="400"/>
                  <a:pt x="635" y="406"/>
                  <a:pt x="627" y="408"/>
                </a:cubicBezTo>
                <a:cubicBezTo>
                  <a:pt x="634" y="422"/>
                  <a:pt x="620" y="432"/>
                  <a:pt x="617" y="444"/>
                </a:cubicBezTo>
                <a:cubicBezTo>
                  <a:pt x="619" y="448"/>
                  <a:pt x="623" y="450"/>
                  <a:pt x="627" y="451"/>
                </a:cubicBezTo>
                <a:cubicBezTo>
                  <a:pt x="628" y="450"/>
                  <a:pt x="626" y="450"/>
                  <a:pt x="626" y="449"/>
                </a:cubicBezTo>
                <a:cubicBezTo>
                  <a:pt x="629" y="448"/>
                  <a:pt x="633" y="445"/>
                  <a:pt x="634" y="444"/>
                </a:cubicBezTo>
                <a:cubicBezTo>
                  <a:pt x="632" y="449"/>
                  <a:pt x="627" y="451"/>
                  <a:pt x="625" y="455"/>
                </a:cubicBezTo>
                <a:cubicBezTo>
                  <a:pt x="619" y="454"/>
                  <a:pt x="615" y="459"/>
                  <a:pt x="615" y="464"/>
                </a:cubicBezTo>
                <a:cubicBezTo>
                  <a:pt x="617" y="465"/>
                  <a:pt x="618" y="467"/>
                  <a:pt x="621" y="468"/>
                </a:cubicBezTo>
                <a:cubicBezTo>
                  <a:pt x="622" y="468"/>
                  <a:pt x="623" y="468"/>
                  <a:pt x="624" y="468"/>
                </a:cubicBezTo>
                <a:cubicBezTo>
                  <a:pt x="624" y="466"/>
                  <a:pt x="626" y="467"/>
                  <a:pt x="627" y="465"/>
                </a:cubicBezTo>
                <a:cubicBezTo>
                  <a:pt x="628" y="466"/>
                  <a:pt x="630" y="466"/>
                  <a:pt x="632" y="466"/>
                </a:cubicBezTo>
                <a:cubicBezTo>
                  <a:pt x="633" y="466"/>
                  <a:pt x="633" y="464"/>
                  <a:pt x="634" y="464"/>
                </a:cubicBezTo>
                <a:cubicBezTo>
                  <a:pt x="633" y="465"/>
                  <a:pt x="633" y="466"/>
                  <a:pt x="636" y="467"/>
                </a:cubicBezTo>
                <a:cubicBezTo>
                  <a:pt x="638" y="464"/>
                  <a:pt x="638" y="458"/>
                  <a:pt x="643" y="458"/>
                </a:cubicBezTo>
                <a:cubicBezTo>
                  <a:pt x="643" y="458"/>
                  <a:pt x="643" y="456"/>
                  <a:pt x="644" y="456"/>
                </a:cubicBezTo>
                <a:cubicBezTo>
                  <a:pt x="649" y="458"/>
                  <a:pt x="656" y="451"/>
                  <a:pt x="655" y="444"/>
                </a:cubicBezTo>
                <a:cubicBezTo>
                  <a:pt x="657" y="445"/>
                  <a:pt x="657" y="449"/>
                  <a:pt x="660" y="449"/>
                </a:cubicBezTo>
                <a:cubicBezTo>
                  <a:pt x="660" y="445"/>
                  <a:pt x="658" y="442"/>
                  <a:pt x="660" y="440"/>
                </a:cubicBezTo>
                <a:cubicBezTo>
                  <a:pt x="661" y="442"/>
                  <a:pt x="660" y="446"/>
                  <a:pt x="663" y="446"/>
                </a:cubicBezTo>
                <a:cubicBezTo>
                  <a:pt x="662" y="440"/>
                  <a:pt x="662" y="438"/>
                  <a:pt x="666" y="436"/>
                </a:cubicBezTo>
                <a:cubicBezTo>
                  <a:pt x="666" y="438"/>
                  <a:pt x="667" y="439"/>
                  <a:pt x="667" y="440"/>
                </a:cubicBezTo>
                <a:cubicBezTo>
                  <a:pt x="670" y="440"/>
                  <a:pt x="668" y="436"/>
                  <a:pt x="670" y="436"/>
                </a:cubicBezTo>
                <a:cubicBezTo>
                  <a:pt x="673" y="439"/>
                  <a:pt x="677" y="436"/>
                  <a:pt x="680" y="439"/>
                </a:cubicBezTo>
                <a:cubicBezTo>
                  <a:pt x="682" y="437"/>
                  <a:pt x="682" y="436"/>
                  <a:pt x="684" y="438"/>
                </a:cubicBezTo>
                <a:cubicBezTo>
                  <a:pt x="684" y="435"/>
                  <a:pt x="685" y="434"/>
                  <a:pt x="685" y="431"/>
                </a:cubicBezTo>
                <a:cubicBezTo>
                  <a:pt x="688" y="433"/>
                  <a:pt x="690" y="429"/>
                  <a:pt x="691" y="427"/>
                </a:cubicBezTo>
                <a:cubicBezTo>
                  <a:pt x="690" y="426"/>
                  <a:pt x="688" y="426"/>
                  <a:pt x="687" y="425"/>
                </a:cubicBezTo>
                <a:cubicBezTo>
                  <a:pt x="689" y="423"/>
                  <a:pt x="690" y="421"/>
                  <a:pt x="693" y="420"/>
                </a:cubicBezTo>
                <a:cubicBezTo>
                  <a:pt x="693" y="416"/>
                  <a:pt x="691" y="415"/>
                  <a:pt x="690" y="412"/>
                </a:cubicBezTo>
                <a:cubicBezTo>
                  <a:pt x="688" y="412"/>
                  <a:pt x="687" y="417"/>
                  <a:pt x="686" y="416"/>
                </a:cubicBezTo>
                <a:cubicBezTo>
                  <a:pt x="689" y="413"/>
                  <a:pt x="686" y="410"/>
                  <a:pt x="687" y="406"/>
                </a:cubicBezTo>
                <a:cubicBezTo>
                  <a:pt x="685" y="405"/>
                  <a:pt x="685" y="409"/>
                  <a:pt x="685" y="408"/>
                </a:cubicBezTo>
                <a:cubicBezTo>
                  <a:pt x="685" y="403"/>
                  <a:pt x="687" y="400"/>
                  <a:pt x="688" y="396"/>
                </a:cubicBezTo>
                <a:cubicBezTo>
                  <a:pt x="688" y="400"/>
                  <a:pt x="691" y="396"/>
                  <a:pt x="691" y="397"/>
                </a:cubicBezTo>
                <a:cubicBezTo>
                  <a:pt x="689" y="399"/>
                  <a:pt x="688" y="402"/>
                  <a:pt x="687" y="405"/>
                </a:cubicBezTo>
                <a:cubicBezTo>
                  <a:pt x="689" y="406"/>
                  <a:pt x="690" y="406"/>
                  <a:pt x="692" y="407"/>
                </a:cubicBezTo>
                <a:cubicBezTo>
                  <a:pt x="692" y="404"/>
                  <a:pt x="693" y="405"/>
                  <a:pt x="696" y="405"/>
                </a:cubicBezTo>
                <a:cubicBezTo>
                  <a:pt x="697" y="404"/>
                  <a:pt x="695" y="402"/>
                  <a:pt x="696" y="402"/>
                </a:cubicBezTo>
                <a:cubicBezTo>
                  <a:pt x="697" y="403"/>
                  <a:pt x="697" y="404"/>
                  <a:pt x="699" y="404"/>
                </a:cubicBezTo>
                <a:cubicBezTo>
                  <a:pt x="699" y="403"/>
                  <a:pt x="698" y="402"/>
                  <a:pt x="699" y="401"/>
                </a:cubicBezTo>
                <a:cubicBezTo>
                  <a:pt x="700" y="402"/>
                  <a:pt x="701" y="402"/>
                  <a:pt x="703" y="403"/>
                </a:cubicBezTo>
                <a:cubicBezTo>
                  <a:pt x="704" y="399"/>
                  <a:pt x="707" y="401"/>
                  <a:pt x="708" y="397"/>
                </a:cubicBezTo>
                <a:cubicBezTo>
                  <a:pt x="707" y="399"/>
                  <a:pt x="708" y="399"/>
                  <a:pt x="709" y="400"/>
                </a:cubicBezTo>
                <a:cubicBezTo>
                  <a:pt x="712" y="400"/>
                  <a:pt x="712" y="396"/>
                  <a:pt x="715" y="395"/>
                </a:cubicBezTo>
                <a:cubicBezTo>
                  <a:pt x="714" y="397"/>
                  <a:pt x="713" y="398"/>
                  <a:pt x="713" y="399"/>
                </a:cubicBezTo>
                <a:cubicBezTo>
                  <a:pt x="714" y="401"/>
                  <a:pt x="716" y="404"/>
                  <a:pt x="718" y="405"/>
                </a:cubicBezTo>
                <a:cubicBezTo>
                  <a:pt x="717" y="405"/>
                  <a:pt x="716" y="406"/>
                  <a:pt x="715" y="406"/>
                </a:cubicBezTo>
                <a:cubicBezTo>
                  <a:pt x="716" y="412"/>
                  <a:pt x="722" y="408"/>
                  <a:pt x="725" y="407"/>
                </a:cubicBezTo>
                <a:cubicBezTo>
                  <a:pt x="725" y="409"/>
                  <a:pt x="721" y="409"/>
                  <a:pt x="723" y="411"/>
                </a:cubicBezTo>
                <a:cubicBezTo>
                  <a:pt x="726" y="411"/>
                  <a:pt x="727" y="409"/>
                  <a:pt x="729" y="411"/>
                </a:cubicBezTo>
                <a:cubicBezTo>
                  <a:pt x="725" y="413"/>
                  <a:pt x="722" y="417"/>
                  <a:pt x="717" y="415"/>
                </a:cubicBezTo>
                <a:cubicBezTo>
                  <a:pt x="716" y="417"/>
                  <a:pt x="715" y="418"/>
                  <a:pt x="715" y="421"/>
                </a:cubicBezTo>
                <a:cubicBezTo>
                  <a:pt x="714" y="422"/>
                  <a:pt x="717" y="421"/>
                  <a:pt x="717" y="423"/>
                </a:cubicBezTo>
                <a:cubicBezTo>
                  <a:pt x="716" y="423"/>
                  <a:pt x="715" y="424"/>
                  <a:pt x="716" y="425"/>
                </a:cubicBezTo>
                <a:cubicBezTo>
                  <a:pt x="716" y="425"/>
                  <a:pt x="716" y="425"/>
                  <a:pt x="717" y="426"/>
                </a:cubicBezTo>
                <a:cubicBezTo>
                  <a:pt x="721" y="424"/>
                  <a:pt x="723" y="421"/>
                  <a:pt x="727" y="420"/>
                </a:cubicBezTo>
                <a:cubicBezTo>
                  <a:pt x="728" y="418"/>
                  <a:pt x="727" y="418"/>
                  <a:pt x="727" y="416"/>
                </a:cubicBezTo>
                <a:cubicBezTo>
                  <a:pt x="729" y="416"/>
                  <a:pt x="728" y="415"/>
                  <a:pt x="730" y="415"/>
                </a:cubicBezTo>
                <a:cubicBezTo>
                  <a:pt x="728" y="416"/>
                  <a:pt x="729" y="416"/>
                  <a:pt x="730" y="417"/>
                </a:cubicBezTo>
                <a:cubicBezTo>
                  <a:pt x="736" y="414"/>
                  <a:pt x="737" y="420"/>
                  <a:pt x="742" y="420"/>
                </a:cubicBezTo>
                <a:cubicBezTo>
                  <a:pt x="745" y="418"/>
                  <a:pt x="749" y="416"/>
                  <a:pt x="750" y="411"/>
                </a:cubicBezTo>
                <a:cubicBezTo>
                  <a:pt x="751" y="415"/>
                  <a:pt x="749" y="417"/>
                  <a:pt x="748" y="421"/>
                </a:cubicBezTo>
                <a:cubicBezTo>
                  <a:pt x="750" y="422"/>
                  <a:pt x="751" y="422"/>
                  <a:pt x="754" y="423"/>
                </a:cubicBezTo>
                <a:cubicBezTo>
                  <a:pt x="753" y="423"/>
                  <a:pt x="753" y="424"/>
                  <a:pt x="754" y="425"/>
                </a:cubicBezTo>
                <a:cubicBezTo>
                  <a:pt x="756" y="426"/>
                  <a:pt x="759" y="426"/>
                  <a:pt x="762" y="425"/>
                </a:cubicBezTo>
                <a:cubicBezTo>
                  <a:pt x="760" y="427"/>
                  <a:pt x="765" y="427"/>
                  <a:pt x="766" y="429"/>
                </a:cubicBezTo>
                <a:cubicBezTo>
                  <a:pt x="765" y="430"/>
                  <a:pt x="762" y="428"/>
                  <a:pt x="762" y="431"/>
                </a:cubicBezTo>
                <a:cubicBezTo>
                  <a:pt x="765" y="430"/>
                  <a:pt x="767" y="431"/>
                  <a:pt x="770" y="432"/>
                </a:cubicBezTo>
                <a:cubicBezTo>
                  <a:pt x="779" y="428"/>
                  <a:pt x="790" y="425"/>
                  <a:pt x="800" y="426"/>
                </a:cubicBezTo>
                <a:cubicBezTo>
                  <a:pt x="809" y="426"/>
                  <a:pt x="814" y="431"/>
                  <a:pt x="818" y="425"/>
                </a:cubicBezTo>
                <a:cubicBezTo>
                  <a:pt x="818" y="422"/>
                  <a:pt x="815" y="423"/>
                  <a:pt x="816" y="421"/>
                </a:cubicBezTo>
                <a:cubicBezTo>
                  <a:pt x="817" y="422"/>
                  <a:pt x="819" y="424"/>
                  <a:pt x="819" y="427"/>
                </a:cubicBezTo>
                <a:cubicBezTo>
                  <a:pt x="817" y="427"/>
                  <a:pt x="816" y="428"/>
                  <a:pt x="815" y="430"/>
                </a:cubicBezTo>
                <a:cubicBezTo>
                  <a:pt x="818" y="431"/>
                  <a:pt x="823" y="434"/>
                  <a:pt x="828" y="435"/>
                </a:cubicBezTo>
                <a:cubicBezTo>
                  <a:pt x="837" y="437"/>
                  <a:pt x="843" y="432"/>
                  <a:pt x="848" y="428"/>
                </a:cubicBezTo>
                <a:cubicBezTo>
                  <a:pt x="848" y="425"/>
                  <a:pt x="849" y="424"/>
                  <a:pt x="850" y="423"/>
                </a:cubicBezTo>
                <a:cubicBezTo>
                  <a:pt x="849" y="427"/>
                  <a:pt x="852" y="429"/>
                  <a:pt x="853" y="432"/>
                </a:cubicBezTo>
                <a:cubicBezTo>
                  <a:pt x="852" y="435"/>
                  <a:pt x="851" y="437"/>
                  <a:pt x="848" y="438"/>
                </a:cubicBezTo>
                <a:cubicBezTo>
                  <a:pt x="850" y="442"/>
                  <a:pt x="856" y="443"/>
                  <a:pt x="861" y="444"/>
                </a:cubicBezTo>
                <a:cubicBezTo>
                  <a:pt x="868" y="447"/>
                  <a:pt x="875" y="452"/>
                  <a:pt x="883" y="452"/>
                </a:cubicBezTo>
                <a:cubicBezTo>
                  <a:pt x="884" y="455"/>
                  <a:pt x="888" y="456"/>
                  <a:pt x="889" y="458"/>
                </a:cubicBezTo>
                <a:cubicBezTo>
                  <a:pt x="890" y="459"/>
                  <a:pt x="890" y="460"/>
                  <a:pt x="890" y="461"/>
                </a:cubicBezTo>
                <a:cubicBezTo>
                  <a:pt x="896" y="466"/>
                  <a:pt x="903" y="470"/>
                  <a:pt x="910" y="473"/>
                </a:cubicBezTo>
                <a:cubicBezTo>
                  <a:pt x="911" y="473"/>
                  <a:pt x="910" y="472"/>
                  <a:pt x="912" y="472"/>
                </a:cubicBezTo>
                <a:cubicBezTo>
                  <a:pt x="914" y="474"/>
                  <a:pt x="917" y="476"/>
                  <a:pt x="920" y="478"/>
                </a:cubicBezTo>
                <a:cubicBezTo>
                  <a:pt x="923" y="476"/>
                  <a:pt x="921" y="475"/>
                  <a:pt x="920" y="473"/>
                </a:cubicBezTo>
                <a:cubicBezTo>
                  <a:pt x="924" y="475"/>
                  <a:pt x="928" y="471"/>
                  <a:pt x="931" y="470"/>
                </a:cubicBezTo>
                <a:cubicBezTo>
                  <a:pt x="931" y="467"/>
                  <a:pt x="929" y="465"/>
                  <a:pt x="928" y="463"/>
                </a:cubicBezTo>
                <a:cubicBezTo>
                  <a:pt x="930" y="464"/>
                  <a:pt x="931" y="463"/>
                  <a:pt x="931" y="462"/>
                </a:cubicBezTo>
                <a:cubicBezTo>
                  <a:pt x="934" y="463"/>
                  <a:pt x="931" y="466"/>
                  <a:pt x="932" y="468"/>
                </a:cubicBezTo>
                <a:cubicBezTo>
                  <a:pt x="935" y="468"/>
                  <a:pt x="936" y="466"/>
                  <a:pt x="939" y="466"/>
                </a:cubicBezTo>
                <a:cubicBezTo>
                  <a:pt x="944" y="467"/>
                  <a:pt x="944" y="472"/>
                  <a:pt x="950" y="472"/>
                </a:cubicBezTo>
                <a:cubicBezTo>
                  <a:pt x="951" y="469"/>
                  <a:pt x="951" y="467"/>
                  <a:pt x="950" y="464"/>
                </a:cubicBezTo>
                <a:cubicBezTo>
                  <a:pt x="950" y="464"/>
                  <a:pt x="950" y="464"/>
                  <a:pt x="950" y="464"/>
                </a:cubicBezTo>
                <a:cubicBezTo>
                  <a:pt x="950" y="464"/>
                  <a:pt x="950" y="464"/>
                  <a:pt x="950" y="464"/>
                </a:cubicBezTo>
                <a:cubicBezTo>
                  <a:pt x="951" y="468"/>
                  <a:pt x="956" y="472"/>
                  <a:pt x="957" y="474"/>
                </a:cubicBezTo>
                <a:cubicBezTo>
                  <a:pt x="958" y="477"/>
                  <a:pt x="960" y="481"/>
                  <a:pt x="961" y="484"/>
                </a:cubicBezTo>
                <a:cubicBezTo>
                  <a:pt x="962" y="492"/>
                  <a:pt x="968" y="495"/>
                  <a:pt x="968" y="503"/>
                </a:cubicBezTo>
                <a:cubicBezTo>
                  <a:pt x="965" y="506"/>
                  <a:pt x="970" y="510"/>
                  <a:pt x="969" y="513"/>
                </a:cubicBezTo>
                <a:cubicBezTo>
                  <a:pt x="971" y="514"/>
                  <a:pt x="971" y="513"/>
                  <a:pt x="973" y="513"/>
                </a:cubicBezTo>
                <a:cubicBezTo>
                  <a:pt x="974" y="507"/>
                  <a:pt x="980" y="505"/>
                  <a:pt x="978" y="499"/>
                </a:cubicBezTo>
                <a:cubicBezTo>
                  <a:pt x="979" y="499"/>
                  <a:pt x="979" y="500"/>
                  <a:pt x="981" y="500"/>
                </a:cubicBezTo>
                <a:cubicBezTo>
                  <a:pt x="981" y="499"/>
                  <a:pt x="982" y="498"/>
                  <a:pt x="983" y="497"/>
                </a:cubicBezTo>
                <a:cubicBezTo>
                  <a:pt x="982" y="495"/>
                  <a:pt x="981" y="494"/>
                  <a:pt x="981" y="493"/>
                </a:cubicBezTo>
                <a:cubicBezTo>
                  <a:pt x="982" y="493"/>
                  <a:pt x="982" y="493"/>
                  <a:pt x="982" y="493"/>
                </a:cubicBezTo>
                <a:cubicBezTo>
                  <a:pt x="979" y="487"/>
                  <a:pt x="971" y="482"/>
                  <a:pt x="969" y="477"/>
                </a:cubicBezTo>
                <a:cubicBezTo>
                  <a:pt x="973" y="479"/>
                  <a:pt x="976" y="487"/>
                  <a:pt x="982" y="489"/>
                </a:cubicBezTo>
                <a:cubicBezTo>
                  <a:pt x="980" y="481"/>
                  <a:pt x="971" y="475"/>
                  <a:pt x="969" y="468"/>
                </a:cubicBezTo>
                <a:cubicBezTo>
                  <a:pt x="967" y="467"/>
                  <a:pt x="967" y="470"/>
                  <a:pt x="966" y="468"/>
                </a:cubicBezTo>
                <a:cubicBezTo>
                  <a:pt x="967" y="468"/>
                  <a:pt x="968" y="467"/>
                  <a:pt x="970" y="467"/>
                </a:cubicBezTo>
                <a:cubicBezTo>
                  <a:pt x="971" y="474"/>
                  <a:pt x="978" y="474"/>
                  <a:pt x="981" y="480"/>
                </a:cubicBezTo>
                <a:cubicBezTo>
                  <a:pt x="984" y="480"/>
                  <a:pt x="986" y="481"/>
                  <a:pt x="987" y="482"/>
                </a:cubicBezTo>
                <a:cubicBezTo>
                  <a:pt x="985" y="483"/>
                  <a:pt x="985" y="481"/>
                  <a:pt x="983" y="482"/>
                </a:cubicBezTo>
                <a:cubicBezTo>
                  <a:pt x="982" y="486"/>
                  <a:pt x="984" y="488"/>
                  <a:pt x="987" y="489"/>
                </a:cubicBezTo>
                <a:cubicBezTo>
                  <a:pt x="987" y="492"/>
                  <a:pt x="989" y="492"/>
                  <a:pt x="989" y="495"/>
                </a:cubicBezTo>
                <a:cubicBezTo>
                  <a:pt x="990" y="496"/>
                  <a:pt x="992" y="495"/>
                  <a:pt x="993" y="496"/>
                </a:cubicBezTo>
                <a:cubicBezTo>
                  <a:pt x="992" y="497"/>
                  <a:pt x="990" y="497"/>
                  <a:pt x="989" y="497"/>
                </a:cubicBezTo>
                <a:cubicBezTo>
                  <a:pt x="989" y="500"/>
                  <a:pt x="991" y="500"/>
                  <a:pt x="989" y="502"/>
                </a:cubicBezTo>
                <a:cubicBezTo>
                  <a:pt x="992" y="502"/>
                  <a:pt x="996" y="506"/>
                  <a:pt x="998" y="502"/>
                </a:cubicBezTo>
                <a:cubicBezTo>
                  <a:pt x="998" y="503"/>
                  <a:pt x="998" y="503"/>
                  <a:pt x="998" y="504"/>
                </a:cubicBezTo>
                <a:cubicBezTo>
                  <a:pt x="1003" y="504"/>
                  <a:pt x="1006" y="508"/>
                  <a:pt x="1008" y="511"/>
                </a:cubicBezTo>
                <a:cubicBezTo>
                  <a:pt x="1010" y="511"/>
                  <a:pt x="1011" y="513"/>
                  <a:pt x="1014" y="513"/>
                </a:cubicBezTo>
                <a:cubicBezTo>
                  <a:pt x="1014" y="515"/>
                  <a:pt x="1016" y="516"/>
                  <a:pt x="1014" y="517"/>
                </a:cubicBezTo>
                <a:cubicBezTo>
                  <a:pt x="1010" y="513"/>
                  <a:pt x="1005" y="510"/>
                  <a:pt x="1001" y="505"/>
                </a:cubicBezTo>
                <a:cubicBezTo>
                  <a:pt x="994" y="508"/>
                  <a:pt x="987" y="504"/>
                  <a:pt x="981" y="507"/>
                </a:cubicBezTo>
                <a:cubicBezTo>
                  <a:pt x="981" y="509"/>
                  <a:pt x="981" y="510"/>
                  <a:pt x="981" y="511"/>
                </a:cubicBezTo>
                <a:cubicBezTo>
                  <a:pt x="985" y="511"/>
                  <a:pt x="986" y="515"/>
                  <a:pt x="986" y="517"/>
                </a:cubicBezTo>
                <a:cubicBezTo>
                  <a:pt x="984" y="515"/>
                  <a:pt x="981" y="514"/>
                  <a:pt x="977" y="514"/>
                </a:cubicBezTo>
                <a:cubicBezTo>
                  <a:pt x="973" y="518"/>
                  <a:pt x="976" y="525"/>
                  <a:pt x="981" y="527"/>
                </a:cubicBezTo>
                <a:cubicBezTo>
                  <a:pt x="980" y="527"/>
                  <a:pt x="979" y="528"/>
                  <a:pt x="979" y="529"/>
                </a:cubicBezTo>
                <a:cubicBezTo>
                  <a:pt x="983" y="529"/>
                  <a:pt x="985" y="531"/>
                  <a:pt x="986" y="533"/>
                </a:cubicBezTo>
                <a:cubicBezTo>
                  <a:pt x="985" y="533"/>
                  <a:pt x="984" y="532"/>
                  <a:pt x="983" y="532"/>
                </a:cubicBezTo>
                <a:cubicBezTo>
                  <a:pt x="981" y="537"/>
                  <a:pt x="984" y="547"/>
                  <a:pt x="990" y="549"/>
                </a:cubicBezTo>
                <a:cubicBezTo>
                  <a:pt x="989" y="546"/>
                  <a:pt x="990" y="546"/>
                  <a:pt x="989" y="544"/>
                </a:cubicBezTo>
                <a:cubicBezTo>
                  <a:pt x="990" y="545"/>
                  <a:pt x="990" y="546"/>
                  <a:pt x="992" y="545"/>
                </a:cubicBezTo>
                <a:cubicBezTo>
                  <a:pt x="993" y="541"/>
                  <a:pt x="991" y="538"/>
                  <a:pt x="993" y="536"/>
                </a:cubicBezTo>
                <a:cubicBezTo>
                  <a:pt x="991" y="532"/>
                  <a:pt x="991" y="532"/>
                  <a:pt x="990" y="526"/>
                </a:cubicBezTo>
                <a:cubicBezTo>
                  <a:pt x="991" y="527"/>
                  <a:pt x="991" y="526"/>
                  <a:pt x="993" y="526"/>
                </a:cubicBezTo>
                <a:cubicBezTo>
                  <a:pt x="993" y="528"/>
                  <a:pt x="993" y="529"/>
                  <a:pt x="994" y="530"/>
                </a:cubicBezTo>
                <a:cubicBezTo>
                  <a:pt x="999" y="531"/>
                  <a:pt x="1000" y="526"/>
                  <a:pt x="1005" y="528"/>
                </a:cubicBezTo>
                <a:cubicBezTo>
                  <a:pt x="1006" y="527"/>
                  <a:pt x="1005" y="525"/>
                  <a:pt x="1006" y="524"/>
                </a:cubicBezTo>
                <a:cubicBezTo>
                  <a:pt x="1014" y="526"/>
                  <a:pt x="1014" y="519"/>
                  <a:pt x="1019" y="518"/>
                </a:cubicBezTo>
                <a:cubicBezTo>
                  <a:pt x="1021" y="521"/>
                  <a:pt x="1019" y="520"/>
                  <a:pt x="1020" y="524"/>
                </a:cubicBezTo>
                <a:cubicBezTo>
                  <a:pt x="1018" y="522"/>
                  <a:pt x="1018" y="524"/>
                  <a:pt x="1017" y="525"/>
                </a:cubicBezTo>
                <a:cubicBezTo>
                  <a:pt x="1014" y="522"/>
                  <a:pt x="1013" y="525"/>
                  <a:pt x="1009" y="525"/>
                </a:cubicBezTo>
                <a:cubicBezTo>
                  <a:pt x="1008" y="526"/>
                  <a:pt x="1007" y="528"/>
                  <a:pt x="1007" y="532"/>
                </a:cubicBezTo>
                <a:cubicBezTo>
                  <a:pt x="1010" y="532"/>
                  <a:pt x="1011" y="533"/>
                  <a:pt x="1012" y="534"/>
                </a:cubicBezTo>
                <a:cubicBezTo>
                  <a:pt x="1014" y="534"/>
                  <a:pt x="1014" y="533"/>
                  <a:pt x="1016" y="533"/>
                </a:cubicBezTo>
                <a:cubicBezTo>
                  <a:pt x="1016" y="536"/>
                  <a:pt x="1017" y="539"/>
                  <a:pt x="1020" y="540"/>
                </a:cubicBezTo>
                <a:cubicBezTo>
                  <a:pt x="1020" y="539"/>
                  <a:pt x="1021" y="538"/>
                  <a:pt x="1022" y="538"/>
                </a:cubicBezTo>
                <a:cubicBezTo>
                  <a:pt x="1023" y="540"/>
                  <a:pt x="1023" y="541"/>
                  <a:pt x="1025" y="543"/>
                </a:cubicBezTo>
                <a:cubicBezTo>
                  <a:pt x="1028" y="543"/>
                  <a:pt x="1030" y="542"/>
                  <a:pt x="1031" y="541"/>
                </a:cubicBezTo>
                <a:cubicBezTo>
                  <a:pt x="1032" y="538"/>
                  <a:pt x="1029" y="538"/>
                  <a:pt x="1029" y="536"/>
                </a:cubicBezTo>
                <a:cubicBezTo>
                  <a:pt x="1031" y="537"/>
                  <a:pt x="1030" y="534"/>
                  <a:pt x="1031" y="534"/>
                </a:cubicBezTo>
                <a:cubicBezTo>
                  <a:pt x="1032" y="540"/>
                  <a:pt x="1033" y="546"/>
                  <a:pt x="1029" y="548"/>
                </a:cubicBezTo>
                <a:cubicBezTo>
                  <a:pt x="1031" y="550"/>
                  <a:pt x="1032" y="553"/>
                  <a:pt x="1033" y="555"/>
                </a:cubicBezTo>
                <a:cubicBezTo>
                  <a:pt x="1036" y="554"/>
                  <a:pt x="1037" y="556"/>
                  <a:pt x="1039" y="556"/>
                </a:cubicBezTo>
                <a:cubicBezTo>
                  <a:pt x="1040" y="551"/>
                  <a:pt x="1040" y="549"/>
                  <a:pt x="1041" y="543"/>
                </a:cubicBezTo>
                <a:cubicBezTo>
                  <a:pt x="1041" y="545"/>
                  <a:pt x="1041" y="550"/>
                  <a:pt x="1044" y="551"/>
                </a:cubicBezTo>
                <a:cubicBezTo>
                  <a:pt x="1040" y="556"/>
                  <a:pt x="1041" y="568"/>
                  <a:pt x="1048" y="568"/>
                </a:cubicBezTo>
                <a:cubicBezTo>
                  <a:pt x="1048" y="567"/>
                  <a:pt x="1047" y="564"/>
                  <a:pt x="1048" y="563"/>
                </a:cubicBezTo>
                <a:cubicBezTo>
                  <a:pt x="1050" y="567"/>
                  <a:pt x="1050" y="569"/>
                  <a:pt x="1050" y="572"/>
                </a:cubicBezTo>
                <a:cubicBezTo>
                  <a:pt x="1053" y="572"/>
                  <a:pt x="1053" y="571"/>
                  <a:pt x="1055" y="571"/>
                </a:cubicBezTo>
                <a:cubicBezTo>
                  <a:pt x="1055" y="572"/>
                  <a:pt x="1053" y="572"/>
                  <a:pt x="1054" y="574"/>
                </a:cubicBezTo>
                <a:cubicBezTo>
                  <a:pt x="1055" y="575"/>
                  <a:pt x="1057" y="576"/>
                  <a:pt x="1059" y="576"/>
                </a:cubicBezTo>
                <a:cubicBezTo>
                  <a:pt x="1059" y="575"/>
                  <a:pt x="1061" y="575"/>
                  <a:pt x="1061" y="574"/>
                </a:cubicBezTo>
                <a:cubicBezTo>
                  <a:pt x="1061" y="571"/>
                  <a:pt x="1059" y="571"/>
                  <a:pt x="1059" y="569"/>
                </a:cubicBezTo>
                <a:cubicBezTo>
                  <a:pt x="1057" y="570"/>
                  <a:pt x="1058" y="571"/>
                  <a:pt x="1056" y="571"/>
                </a:cubicBezTo>
                <a:cubicBezTo>
                  <a:pt x="1058" y="568"/>
                  <a:pt x="1055" y="563"/>
                  <a:pt x="1052" y="561"/>
                </a:cubicBezTo>
                <a:cubicBezTo>
                  <a:pt x="1055" y="561"/>
                  <a:pt x="1056" y="565"/>
                  <a:pt x="1060" y="563"/>
                </a:cubicBezTo>
                <a:cubicBezTo>
                  <a:pt x="1060" y="565"/>
                  <a:pt x="1062" y="565"/>
                  <a:pt x="1063" y="566"/>
                </a:cubicBezTo>
                <a:cubicBezTo>
                  <a:pt x="1063" y="567"/>
                  <a:pt x="1063" y="568"/>
                  <a:pt x="1063" y="569"/>
                </a:cubicBezTo>
                <a:cubicBezTo>
                  <a:pt x="1066" y="570"/>
                  <a:pt x="1066" y="574"/>
                  <a:pt x="1067" y="576"/>
                </a:cubicBezTo>
                <a:cubicBezTo>
                  <a:pt x="1080" y="579"/>
                  <a:pt x="1080" y="562"/>
                  <a:pt x="1083" y="552"/>
                </a:cubicBezTo>
                <a:cubicBezTo>
                  <a:pt x="1080" y="546"/>
                  <a:pt x="1076" y="541"/>
                  <a:pt x="1074" y="535"/>
                </a:cubicBezTo>
                <a:close/>
                <a:moveTo>
                  <a:pt x="974" y="527"/>
                </a:moveTo>
                <a:cubicBezTo>
                  <a:pt x="973" y="522"/>
                  <a:pt x="967" y="512"/>
                  <a:pt x="965" y="507"/>
                </a:cubicBezTo>
                <a:cubicBezTo>
                  <a:pt x="963" y="504"/>
                  <a:pt x="965" y="502"/>
                  <a:pt x="963" y="499"/>
                </a:cubicBezTo>
                <a:cubicBezTo>
                  <a:pt x="962" y="498"/>
                  <a:pt x="962" y="500"/>
                  <a:pt x="961" y="498"/>
                </a:cubicBezTo>
                <a:cubicBezTo>
                  <a:pt x="961" y="497"/>
                  <a:pt x="963" y="498"/>
                  <a:pt x="962" y="496"/>
                </a:cubicBezTo>
                <a:cubicBezTo>
                  <a:pt x="960" y="492"/>
                  <a:pt x="959" y="488"/>
                  <a:pt x="956" y="484"/>
                </a:cubicBezTo>
                <a:cubicBezTo>
                  <a:pt x="960" y="475"/>
                  <a:pt x="951" y="477"/>
                  <a:pt x="943" y="474"/>
                </a:cubicBezTo>
                <a:cubicBezTo>
                  <a:pt x="941" y="474"/>
                  <a:pt x="938" y="471"/>
                  <a:pt x="935" y="470"/>
                </a:cubicBezTo>
                <a:cubicBezTo>
                  <a:pt x="934" y="472"/>
                  <a:pt x="933" y="473"/>
                  <a:pt x="932" y="475"/>
                </a:cubicBezTo>
                <a:cubicBezTo>
                  <a:pt x="928" y="473"/>
                  <a:pt x="929" y="477"/>
                  <a:pt x="925" y="475"/>
                </a:cubicBezTo>
                <a:cubicBezTo>
                  <a:pt x="925" y="478"/>
                  <a:pt x="925" y="480"/>
                  <a:pt x="922" y="480"/>
                </a:cubicBezTo>
                <a:cubicBezTo>
                  <a:pt x="922" y="484"/>
                  <a:pt x="923" y="485"/>
                  <a:pt x="923" y="488"/>
                </a:cubicBezTo>
                <a:cubicBezTo>
                  <a:pt x="926" y="490"/>
                  <a:pt x="928" y="493"/>
                  <a:pt x="932" y="494"/>
                </a:cubicBezTo>
                <a:cubicBezTo>
                  <a:pt x="931" y="494"/>
                  <a:pt x="931" y="495"/>
                  <a:pt x="931" y="496"/>
                </a:cubicBezTo>
                <a:cubicBezTo>
                  <a:pt x="938" y="498"/>
                  <a:pt x="937" y="504"/>
                  <a:pt x="944" y="506"/>
                </a:cubicBezTo>
                <a:cubicBezTo>
                  <a:pt x="943" y="506"/>
                  <a:pt x="942" y="506"/>
                  <a:pt x="942" y="506"/>
                </a:cubicBezTo>
                <a:cubicBezTo>
                  <a:pt x="943" y="508"/>
                  <a:pt x="943" y="509"/>
                  <a:pt x="942" y="512"/>
                </a:cubicBezTo>
                <a:cubicBezTo>
                  <a:pt x="944" y="511"/>
                  <a:pt x="944" y="514"/>
                  <a:pt x="945" y="514"/>
                </a:cubicBezTo>
                <a:cubicBezTo>
                  <a:pt x="944" y="515"/>
                  <a:pt x="944" y="517"/>
                  <a:pt x="944" y="520"/>
                </a:cubicBezTo>
                <a:cubicBezTo>
                  <a:pt x="947" y="521"/>
                  <a:pt x="947" y="519"/>
                  <a:pt x="950" y="519"/>
                </a:cubicBezTo>
                <a:cubicBezTo>
                  <a:pt x="951" y="516"/>
                  <a:pt x="950" y="513"/>
                  <a:pt x="952" y="512"/>
                </a:cubicBezTo>
                <a:cubicBezTo>
                  <a:pt x="953" y="514"/>
                  <a:pt x="954" y="517"/>
                  <a:pt x="956" y="516"/>
                </a:cubicBezTo>
                <a:cubicBezTo>
                  <a:pt x="952" y="519"/>
                  <a:pt x="956" y="527"/>
                  <a:pt x="960" y="525"/>
                </a:cubicBezTo>
                <a:cubicBezTo>
                  <a:pt x="960" y="526"/>
                  <a:pt x="959" y="527"/>
                  <a:pt x="960" y="529"/>
                </a:cubicBezTo>
                <a:cubicBezTo>
                  <a:pt x="967" y="533"/>
                  <a:pt x="968" y="543"/>
                  <a:pt x="977" y="545"/>
                </a:cubicBezTo>
                <a:cubicBezTo>
                  <a:pt x="977" y="540"/>
                  <a:pt x="976" y="535"/>
                  <a:pt x="974" y="532"/>
                </a:cubicBezTo>
                <a:cubicBezTo>
                  <a:pt x="975" y="532"/>
                  <a:pt x="974" y="528"/>
                  <a:pt x="974" y="527"/>
                </a:cubicBezTo>
                <a:close/>
                <a:moveTo>
                  <a:pt x="288" y="628"/>
                </a:moveTo>
                <a:cubicBezTo>
                  <a:pt x="290" y="625"/>
                  <a:pt x="297" y="626"/>
                  <a:pt x="294" y="621"/>
                </a:cubicBezTo>
                <a:cubicBezTo>
                  <a:pt x="291" y="622"/>
                  <a:pt x="292" y="621"/>
                  <a:pt x="291" y="620"/>
                </a:cubicBezTo>
                <a:cubicBezTo>
                  <a:pt x="290" y="621"/>
                  <a:pt x="289" y="622"/>
                  <a:pt x="288" y="623"/>
                </a:cubicBezTo>
                <a:cubicBezTo>
                  <a:pt x="288" y="620"/>
                  <a:pt x="286" y="624"/>
                  <a:pt x="285" y="622"/>
                </a:cubicBezTo>
                <a:cubicBezTo>
                  <a:pt x="286" y="621"/>
                  <a:pt x="287" y="621"/>
                  <a:pt x="286" y="619"/>
                </a:cubicBezTo>
                <a:cubicBezTo>
                  <a:pt x="282" y="616"/>
                  <a:pt x="275" y="618"/>
                  <a:pt x="272" y="621"/>
                </a:cubicBezTo>
                <a:cubicBezTo>
                  <a:pt x="272" y="624"/>
                  <a:pt x="274" y="624"/>
                  <a:pt x="274" y="627"/>
                </a:cubicBezTo>
                <a:cubicBezTo>
                  <a:pt x="276" y="626"/>
                  <a:pt x="279" y="628"/>
                  <a:pt x="278" y="629"/>
                </a:cubicBezTo>
                <a:cubicBezTo>
                  <a:pt x="277" y="627"/>
                  <a:pt x="276" y="627"/>
                  <a:pt x="273" y="627"/>
                </a:cubicBezTo>
                <a:cubicBezTo>
                  <a:pt x="273" y="629"/>
                  <a:pt x="272" y="630"/>
                  <a:pt x="270" y="630"/>
                </a:cubicBezTo>
                <a:cubicBezTo>
                  <a:pt x="270" y="633"/>
                  <a:pt x="268" y="633"/>
                  <a:pt x="268" y="635"/>
                </a:cubicBezTo>
                <a:cubicBezTo>
                  <a:pt x="264" y="634"/>
                  <a:pt x="258" y="635"/>
                  <a:pt x="251" y="637"/>
                </a:cubicBezTo>
                <a:cubicBezTo>
                  <a:pt x="251" y="640"/>
                  <a:pt x="255" y="640"/>
                  <a:pt x="255" y="642"/>
                </a:cubicBezTo>
                <a:cubicBezTo>
                  <a:pt x="258" y="641"/>
                  <a:pt x="258" y="641"/>
                  <a:pt x="260" y="643"/>
                </a:cubicBezTo>
                <a:cubicBezTo>
                  <a:pt x="262" y="639"/>
                  <a:pt x="268" y="640"/>
                  <a:pt x="272" y="638"/>
                </a:cubicBezTo>
                <a:cubicBezTo>
                  <a:pt x="273" y="640"/>
                  <a:pt x="276" y="638"/>
                  <a:pt x="278" y="640"/>
                </a:cubicBezTo>
                <a:cubicBezTo>
                  <a:pt x="278" y="639"/>
                  <a:pt x="279" y="638"/>
                  <a:pt x="279" y="638"/>
                </a:cubicBezTo>
                <a:cubicBezTo>
                  <a:pt x="280" y="639"/>
                  <a:pt x="280" y="639"/>
                  <a:pt x="280" y="639"/>
                </a:cubicBezTo>
                <a:cubicBezTo>
                  <a:pt x="281" y="637"/>
                  <a:pt x="281" y="636"/>
                  <a:pt x="283" y="637"/>
                </a:cubicBezTo>
                <a:cubicBezTo>
                  <a:pt x="284" y="635"/>
                  <a:pt x="284" y="636"/>
                  <a:pt x="286" y="634"/>
                </a:cubicBezTo>
                <a:cubicBezTo>
                  <a:pt x="288" y="635"/>
                  <a:pt x="291" y="632"/>
                  <a:pt x="293" y="633"/>
                </a:cubicBezTo>
                <a:cubicBezTo>
                  <a:pt x="294" y="631"/>
                  <a:pt x="296" y="630"/>
                  <a:pt x="296" y="627"/>
                </a:cubicBezTo>
                <a:cubicBezTo>
                  <a:pt x="294" y="625"/>
                  <a:pt x="290" y="629"/>
                  <a:pt x="288" y="628"/>
                </a:cubicBezTo>
                <a:close/>
              </a:path>
            </a:pathLst>
          </a:custGeom>
          <a:solidFill>
            <a:srgbClr val="1E497C"/>
          </a:solidFill>
          <a:ln w="6350" cap="flat" cmpd="sng" algn="ctr">
            <a:solidFill>
              <a:srgbClr val="FFFFFF">
                <a:alpha val="50000"/>
              </a:srgbClr>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GB" dirty="0">
              <a:solidFill>
                <a:prstClr val="black"/>
              </a:solidFill>
            </a:endParaRPr>
          </a:p>
        </p:txBody>
      </p:sp>
      <p:sp>
        <p:nvSpPr>
          <p:cNvPr id="169" name="JAX">
            <a:extLst>
              <a:ext uri="{FF2B5EF4-FFF2-40B4-BE49-F238E27FC236}">
                <a16:creationId xmlns:a16="http://schemas.microsoft.com/office/drawing/2014/main" id="{1633A233-C330-BB4D-9C1F-868E2CF34BFE}"/>
              </a:ext>
            </a:extLst>
          </p:cNvPr>
          <p:cNvSpPr txBox="1"/>
          <p:nvPr/>
        </p:nvSpPr>
        <p:spPr>
          <a:xfrm>
            <a:off x="6560697" y="4563596"/>
            <a:ext cx="1310617" cy="246221"/>
          </a:xfrm>
          <a:prstGeom prst="rect">
            <a:avLst/>
          </a:prstGeom>
          <a:noFill/>
          <a:effectLst/>
        </p:spPr>
        <p:txBody>
          <a:bodyPr wrap="square" rtlCol="0">
            <a:spAutoFit/>
          </a:bodyPr>
          <a:lstStyle/>
          <a:p>
            <a:r>
              <a:rPr lang="en-US" sz="1000" dirty="0">
                <a:solidFill>
                  <a:schemeClr val="tx2"/>
                </a:solidFill>
                <a:latin typeface="Avenir Next" panose="020B0503020202020204" pitchFamily="34" charset="0"/>
                <a:ea typeface="Arial" charset="0"/>
                <a:cs typeface="Arial" charset="0"/>
              </a:rPr>
              <a:t>JACKSONVILLE</a:t>
            </a:r>
          </a:p>
        </p:txBody>
      </p:sp>
      <p:sp>
        <p:nvSpPr>
          <p:cNvPr id="170" name="MIR">
            <a:extLst>
              <a:ext uri="{FF2B5EF4-FFF2-40B4-BE49-F238E27FC236}">
                <a16:creationId xmlns:a16="http://schemas.microsoft.com/office/drawing/2014/main" id="{7B22FF99-111C-9A4F-A9A0-6862D5856538}"/>
              </a:ext>
            </a:extLst>
          </p:cNvPr>
          <p:cNvSpPr txBox="1"/>
          <p:nvPr/>
        </p:nvSpPr>
        <p:spPr>
          <a:xfrm>
            <a:off x="6707252" y="5027807"/>
            <a:ext cx="1127010" cy="246221"/>
          </a:xfrm>
          <a:prstGeom prst="rect">
            <a:avLst/>
          </a:prstGeom>
          <a:noFill/>
          <a:effectLst/>
        </p:spPr>
        <p:txBody>
          <a:bodyPr wrap="square" rtlCol="0">
            <a:spAutoFit/>
          </a:bodyPr>
          <a:lstStyle/>
          <a:p>
            <a:r>
              <a:rPr lang="en-US" sz="1000" dirty="0">
                <a:solidFill>
                  <a:schemeClr val="tx2"/>
                </a:solidFill>
                <a:latin typeface="Avenir Next" panose="020B0503020202020204" pitchFamily="34" charset="0"/>
                <a:ea typeface="Arial" charset="0"/>
                <a:cs typeface="Arial" charset="0"/>
              </a:rPr>
              <a:t>MIRAMAR</a:t>
            </a:r>
          </a:p>
        </p:txBody>
      </p:sp>
      <p:sp>
        <p:nvSpPr>
          <p:cNvPr id="171" name="CLE">
            <a:extLst>
              <a:ext uri="{FF2B5EF4-FFF2-40B4-BE49-F238E27FC236}">
                <a16:creationId xmlns:a16="http://schemas.microsoft.com/office/drawing/2014/main" id="{A19BEF48-8D17-1646-976E-F5853921BC47}"/>
              </a:ext>
            </a:extLst>
          </p:cNvPr>
          <p:cNvSpPr txBox="1"/>
          <p:nvPr/>
        </p:nvSpPr>
        <p:spPr>
          <a:xfrm>
            <a:off x="6610145" y="2812515"/>
            <a:ext cx="968751" cy="246221"/>
          </a:xfrm>
          <a:prstGeom prst="rect">
            <a:avLst/>
          </a:prstGeom>
          <a:noFill/>
          <a:effectLst/>
        </p:spPr>
        <p:txBody>
          <a:bodyPr wrap="square" rtlCol="0">
            <a:spAutoFit/>
          </a:bodyPr>
          <a:lstStyle/>
          <a:p>
            <a:r>
              <a:rPr lang="en-US" sz="1000" dirty="0">
                <a:solidFill>
                  <a:srgbClr val="FFFFFF"/>
                </a:solidFill>
                <a:latin typeface="Avenir Next" panose="020B0503020202020204" pitchFamily="34" charset="0"/>
                <a:ea typeface="Arial" charset="0"/>
                <a:cs typeface="Arial" charset="0"/>
              </a:rPr>
              <a:t>CLEVELAND</a:t>
            </a:r>
          </a:p>
        </p:txBody>
      </p:sp>
      <p:sp>
        <p:nvSpPr>
          <p:cNvPr id="172" name="INDY">
            <a:extLst>
              <a:ext uri="{FF2B5EF4-FFF2-40B4-BE49-F238E27FC236}">
                <a16:creationId xmlns:a16="http://schemas.microsoft.com/office/drawing/2014/main" id="{36B1E006-541C-0F48-8E9E-69548B508534}"/>
              </a:ext>
            </a:extLst>
          </p:cNvPr>
          <p:cNvSpPr txBox="1"/>
          <p:nvPr/>
        </p:nvSpPr>
        <p:spPr>
          <a:xfrm>
            <a:off x="4811442" y="2933946"/>
            <a:ext cx="1072500" cy="246221"/>
          </a:xfrm>
          <a:prstGeom prst="rect">
            <a:avLst/>
          </a:prstGeom>
          <a:noFill/>
          <a:effectLst/>
        </p:spPr>
        <p:txBody>
          <a:bodyPr wrap="square" rtlCol="0">
            <a:spAutoFit/>
          </a:bodyPr>
          <a:lstStyle/>
          <a:p>
            <a:r>
              <a:rPr lang="en-US" sz="1000" dirty="0">
                <a:solidFill>
                  <a:srgbClr val="FFFFFF"/>
                </a:solidFill>
                <a:latin typeface="Avenir Next" panose="020B0503020202020204" pitchFamily="34" charset="0"/>
                <a:ea typeface="Arial" charset="0"/>
                <a:cs typeface="Arial" charset="0"/>
              </a:rPr>
              <a:t>INDIANAPOLIS</a:t>
            </a:r>
          </a:p>
        </p:txBody>
      </p:sp>
      <p:sp>
        <p:nvSpPr>
          <p:cNvPr id="173" name="STL">
            <a:extLst>
              <a:ext uri="{FF2B5EF4-FFF2-40B4-BE49-F238E27FC236}">
                <a16:creationId xmlns:a16="http://schemas.microsoft.com/office/drawing/2014/main" id="{78DB9EC6-C062-A449-9202-3246E2415D99}"/>
              </a:ext>
            </a:extLst>
          </p:cNvPr>
          <p:cNvSpPr txBox="1"/>
          <p:nvPr/>
        </p:nvSpPr>
        <p:spPr>
          <a:xfrm>
            <a:off x="4562213" y="3172262"/>
            <a:ext cx="775401" cy="246221"/>
          </a:xfrm>
          <a:prstGeom prst="rect">
            <a:avLst/>
          </a:prstGeom>
          <a:noFill/>
          <a:effectLst/>
        </p:spPr>
        <p:txBody>
          <a:bodyPr wrap="square" rtlCol="0">
            <a:spAutoFit/>
          </a:bodyPr>
          <a:lstStyle/>
          <a:p>
            <a:r>
              <a:rPr lang="en-US" sz="1000" dirty="0">
                <a:solidFill>
                  <a:srgbClr val="FFFFFF"/>
                </a:solidFill>
                <a:latin typeface="Avenir Next" panose="020B0503020202020204" pitchFamily="34" charset="0"/>
                <a:ea typeface="Arial" charset="0"/>
                <a:cs typeface="Arial" charset="0"/>
              </a:rPr>
              <a:t>ST. LOUIS</a:t>
            </a:r>
          </a:p>
        </p:txBody>
      </p:sp>
      <p:sp>
        <p:nvSpPr>
          <p:cNvPr id="174" name="Addison">
            <a:extLst>
              <a:ext uri="{FF2B5EF4-FFF2-40B4-BE49-F238E27FC236}">
                <a16:creationId xmlns:a16="http://schemas.microsoft.com/office/drawing/2014/main" id="{BE905871-3162-5F40-9D12-D245CE3F9073}"/>
              </a:ext>
            </a:extLst>
          </p:cNvPr>
          <p:cNvSpPr txBox="1"/>
          <p:nvPr/>
        </p:nvSpPr>
        <p:spPr>
          <a:xfrm>
            <a:off x="5004282" y="2263170"/>
            <a:ext cx="851057" cy="553998"/>
          </a:xfrm>
          <a:prstGeom prst="rect">
            <a:avLst/>
          </a:prstGeom>
          <a:noFill/>
          <a:effectLst/>
        </p:spPr>
        <p:txBody>
          <a:bodyPr wrap="square" rtlCol="0">
            <a:spAutoFit/>
          </a:bodyPr>
          <a:lstStyle/>
          <a:p>
            <a:r>
              <a:rPr lang="en-US" sz="1000" dirty="0">
                <a:solidFill>
                  <a:srgbClr val="FFFFFF"/>
                </a:solidFill>
                <a:latin typeface="Avenir Next" panose="020B0503020202020204" pitchFamily="34" charset="0"/>
                <a:ea typeface="Arial" charset="0"/>
                <a:cs typeface="Arial" charset="0"/>
              </a:rPr>
              <a:t>ADDISON</a:t>
            </a:r>
          </a:p>
          <a:p>
            <a:r>
              <a:rPr lang="en-US" sz="1000" dirty="0">
                <a:solidFill>
                  <a:srgbClr val="FFFFFF"/>
                </a:solidFill>
                <a:latin typeface="Avenir Next" panose="020B0503020202020204" pitchFamily="34" charset="0"/>
                <a:ea typeface="Arial" charset="0"/>
                <a:cs typeface="Arial" charset="0"/>
              </a:rPr>
              <a:t>CHICAGO</a:t>
            </a:r>
            <a:br>
              <a:rPr lang="en-US" sz="1000" dirty="0">
                <a:solidFill>
                  <a:srgbClr val="FFFFFF"/>
                </a:solidFill>
                <a:latin typeface="Avenir Next" panose="020B0503020202020204" pitchFamily="34" charset="0"/>
                <a:ea typeface="Arial" charset="0"/>
                <a:cs typeface="Arial" charset="0"/>
              </a:rPr>
            </a:br>
            <a:r>
              <a:rPr lang="en-US" sz="1000" dirty="0">
                <a:solidFill>
                  <a:srgbClr val="FFFFFF"/>
                </a:solidFill>
                <a:latin typeface="Avenir Next" panose="020B0503020202020204" pitchFamily="34" charset="0"/>
                <a:ea typeface="Arial" charset="0"/>
                <a:cs typeface="Arial" charset="0"/>
              </a:rPr>
              <a:t>TINLEY</a:t>
            </a:r>
          </a:p>
        </p:txBody>
      </p:sp>
      <p:sp>
        <p:nvSpPr>
          <p:cNvPr id="175" name="PHX">
            <a:extLst>
              <a:ext uri="{FF2B5EF4-FFF2-40B4-BE49-F238E27FC236}">
                <a16:creationId xmlns:a16="http://schemas.microsoft.com/office/drawing/2014/main" id="{B5BE62D5-7815-1343-B99E-366411B2BE16}"/>
              </a:ext>
            </a:extLst>
          </p:cNvPr>
          <p:cNvSpPr txBox="1"/>
          <p:nvPr/>
        </p:nvSpPr>
        <p:spPr>
          <a:xfrm>
            <a:off x="2337358" y="3907057"/>
            <a:ext cx="772238" cy="246221"/>
          </a:xfrm>
          <a:prstGeom prst="rect">
            <a:avLst/>
          </a:prstGeom>
          <a:noFill/>
          <a:effectLst/>
        </p:spPr>
        <p:txBody>
          <a:bodyPr wrap="square" rtlCol="0">
            <a:spAutoFit/>
          </a:bodyPr>
          <a:lstStyle/>
          <a:p>
            <a:r>
              <a:rPr lang="en-US" sz="1000" dirty="0">
                <a:solidFill>
                  <a:srgbClr val="FFFFFF"/>
                </a:solidFill>
                <a:latin typeface="Avenir Next" panose="020B0503020202020204" pitchFamily="34" charset="0"/>
                <a:ea typeface="Arial" charset="0"/>
                <a:cs typeface="Arial" charset="0"/>
              </a:rPr>
              <a:t>PHOENIX</a:t>
            </a:r>
          </a:p>
        </p:txBody>
      </p:sp>
      <p:sp>
        <p:nvSpPr>
          <p:cNvPr id="176" name="TYS">
            <a:extLst>
              <a:ext uri="{FF2B5EF4-FFF2-40B4-BE49-F238E27FC236}">
                <a16:creationId xmlns:a16="http://schemas.microsoft.com/office/drawing/2014/main" id="{B4C47E7C-103C-1E4D-8694-AA735F565737}"/>
              </a:ext>
            </a:extLst>
          </p:cNvPr>
          <p:cNvSpPr txBox="1"/>
          <p:nvPr/>
        </p:nvSpPr>
        <p:spPr>
          <a:xfrm>
            <a:off x="5743669" y="3348855"/>
            <a:ext cx="1437888" cy="246221"/>
          </a:xfrm>
          <a:prstGeom prst="rect">
            <a:avLst/>
          </a:prstGeom>
          <a:noFill/>
          <a:effectLst/>
        </p:spPr>
        <p:txBody>
          <a:bodyPr wrap="square" rtlCol="0">
            <a:spAutoFit/>
          </a:bodyPr>
          <a:lstStyle/>
          <a:p>
            <a:pPr algn="r"/>
            <a:r>
              <a:rPr lang="en-US" sz="1000" dirty="0">
                <a:solidFill>
                  <a:srgbClr val="FFFFFF"/>
                </a:solidFill>
                <a:latin typeface="Avenir Next" panose="020B0503020202020204" pitchFamily="34" charset="0"/>
                <a:ea typeface="Arial" charset="0"/>
                <a:cs typeface="Arial" charset="0"/>
              </a:rPr>
              <a:t>TYSONS CORNER</a:t>
            </a:r>
          </a:p>
        </p:txBody>
      </p:sp>
      <p:pic>
        <p:nvPicPr>
          <p:cNvPr id="177" name="Picture 176">
            <a:extLst>
              <a:ext uri="{FF2B5EF4-FFF2-40B4-BE49-F238E27FC236}">
                <a16:creationId xmlns:a16="http://schemas.microsoft.com/office/drawing/2014/main" id="{DA32F85C-51FB-C242-ABC2-6E680E908676}"/>
              </a:ext>
            </a:extLst>
          </p:cNvPr>
          <p:cNvPicPr>
            <a:picLocks noChangeAspect="1"/>
          </p:cNvPicPr>
          <p:nvPr/>
        </p:nvPicPr>
        <p:blipFill>
          <a:blip r:embed="rId3"/>
          <a:srcRect/>
          <a:stretch/>
        </p:blipFill>
        <p:spPr>
          <a:xfrm>
            <a:off x="5302693" y="4547545"/>
            <a:ext cx="91440" cy="91440"/>
          </a:xfrm>
          <a:prstGeom prst="rect">
            <a:avLst/>
          </a:prstGeom>
        </p:spPr>
      </p:pic>
      <p:sp>
        <p:nvSpPr>
          <p:cNvPr id="178" name="TextBox 177">
            <a:extLst>
              <a:ext uri="{FF2B5EF4-FFF2-40B4-BE49-F238E27FC236}">
                <a16:creationId xmlns:a16="http://schemas.microsoft.com/office/drawing/2014/main" id="{FCF4D51B-F9B7-8348-8B4C-425D337FE80C}"/>
              </a:ext>
            </a:extLst>
          </p:cNvPr>
          <p:cNvSpPr txBox="1"/>
          <p:nvPr/>
        </p:nvSpPr>
        <p:spPr>
          <a:xfrm>
            <a:off x="4945625" y="4339366"/>
            <a:ext cx="1252657" cy="246221"/>
          </a:xfrm>
          <a:prstGeom prst="rect">
            <a:avLst/>
          </a:prstGeom>
          <a:noFill/>
          <a:effectLst/>
        </p:spPr>
        <p:txBody>
          <a:bodyPr wrap="square" rtlCol="0">
            <a:spAutoFit/>
          </a:bodyPr>
          <a:lstStyle/>
          <a:p>
            <a:r>
              <a:rPr lang="en-US" sz="1000" dirty="0">
                <a:solidFill>
                  <a:srgbClr val="FFFFFF"/>
                </a:solidFill>
                <a:latin typeface="Avenir Next" panose="020B0503020202020204" pitchFamily="34" charset="0"/>
                <a:ea typeface="Arial" charset="0"/>
                <a:cs typeface="Arial" charset="0"/>
              </a:rPr>
              <a:t>NEW ORLEANS</a:t>
            </a:r>
          </a:p>
        </p:txBody>
      </p:sp>
      <p:pic>
        <p:nvPicPr>
          <p:cNvPr id="179" name="Picture 178">
            <a:extLst>
              <a:ext uri="{FF2B5EF4-FFF2-40B4-BE49-F238E27FC236}">
                <a16:creationId xmlns:a16="http://schemas.microsoft.com/office/drawing/2014/main" id="{6918F8BD-99A0-B14C-A62F-721D74156AAF}"/>
              </a:ext>
            </a:extLst>
          </p:cNvPr>
          <p:cNvPicPr>
            <a:picLocks noChangeAspect="1"/>
          </p:cNvPicPr>
          <p:nvPr/>
        </p:nvPicPr>
        <p:blipFill>
          <a:blip r:embed="rId3"/>
          <a:srcRect/>
          <a:stretch/>
        </p:blipFill>
        <p:spPr>
          <a:xfrm>
            <a:off x="4599445" y="4380401"/>
            <a:ext cx="91440" cy="91440"/>
          </a:xfrm>
          <a:prstGeom prst="rect">
            <a:avLst/>
          </a:prstGeom>
        </p:spPr>
      </p:pic>
      <p:sp>
        <p:nvSpPr>
          <p:cNvPr id="180" name="TextBox 179">
            <a:extLst>
              <a:ext uri="{FF2B5EF4-FFF2-40B4-BE49-F238E27FC236}">
                <a16:creationId xmlns:a16="http://schemas.microsoft.com/office/drawing/2014/main" id="{F68E067F-8067-6B4B-BB34-B52197402D6A}"/>
              </a:ext>
            </a:extLst>
          </p:cNvPr>
          <p:cNvSpPr txBox="1"/>
          <p:nvPr/>
        </p:nvSpPr>
        <p:spPr>
          <a:xfrm>
            <a:off x="3764972" y="3850267"/>
            <a:ext cx="645196" cy="246221"/>
          </a:xfrm>
          <a:prstGeom prst="rect">
            <a:avLst/>
          </a:prstGeom>
          <a:noFill/>
          <a:effectLst/>
        </p:spPr>
        <p:txBody>
          <a:bodyPr wrap="square" rtlCol="0">
            <a:spAutoFit/>
          </a:bodyPr>
          <a:lstStyle/>
          <a:p>
            <a:r>
              <a:rPr lang="en-US" sz="1000" dirty="0">
                <a:solidFill>
                  <a:srgbClr val="FFFFFF"/>
                </a:solidFill>
                <a:latin typeface="Avenir Next" panose="020B0503020202020204" pitchFamily="34" charset="0"/>
                <a:ea typeface="Arial" charset="0"/>
                <a:cs typeface="Arial" charset="0"/>
              </a:rPr>
              <a:t>IRVING</a:t>
            </a:r>
          </a:p>
        </p:txBody>
      </p:sp>
      <p:sp>
        <p:nvSpPr>
          <p:cNvPr id="181" name="TextBox 180">
            <a:extLst>
              <a:ext uri="{FF2B5EF4-FFF2-40B4-BE49-F238E27FC236}">
                <a16:creationId xmlns:a16="http://schemas.microsoft.com/office/drawing/2014/main" id="{04E8D954-347C-2D40-8158-DE13F4505E97}"/>
              </a:ext>
            </a:extLst>
          </p:cNvPr>
          <p:cNvSpPr txBox="1"/>
          <p:nvPr/>
        </p:nvSpPr>
        <p:spPr>
          <a:xfrm>
            <a:off x="4302436" y="4145624"/>
            <a:ext cx="865299" cy="246221"/>
          </a:xfrm>
          <a:prstGeom prst="rect">
            <a:avLst/>
          </a:prstGeom>
          <a:noFill/>
          <a:effectLst/>
        </p:spPr>
        <p:txBody>
          <a:bodyPr wrap="square" rtlCol="0">
            <a:spAutoFit/>
          </a:bodyPr>
          <a:lstStyle/>
          <a:p>
            <a:r>
              <a:rPr lang="en-US" sz="1000" dirty="0">
                <a:solidFill>
                  <a:srgbClr val="FFFFFF"/>
                </a:solidFill>
                <a:latin typeface="Avenir Next" panose="020B0503020202020204" pitchFamily="34" charset="0"/>
                <a:ea typeface="Arial" charset="0"/>
                <a:cs typeface="Arial" charset="0"/>
              </a:rPr>
              <a:t>HOUSTON</a:t>
            </a:r>
          </a:p>
        </p:txBody>
      </p:sp>
      <p:sp>
        <p:nvSpPr>
          <p:cNvPr id="182" name="TextBox 181">
            <a:extLst>
              <a:ext uri="{FF2B5EF4-FFF2-40B4-BE49-F238E27FC236}">
                <a16:creationId xmlns:a16="http://schemas.microsoft.com/office/drawing/2014/main" id="{B5A1AE36-ADDC-8540-A760-03432F684B9E}"/>
              </a:ext>
            </a:extLst>
          </p:cNvPr>
          <p:cNvSpPr txBox="1"/>
          <p:nvPr/>
        </p:nvSpPr>
        <p:spPr>
          <a:xfrm>
            <a:off x="4579861" y="4934472"/>
            <a:ext cx="864823" cy="246221"/>
          </a:xfrm>
          <a:prstGeom prst="rect">
            <a:avLst/>
          </a:prstGeom>
          <a:noFill/>
          <a:effectLst/>
        </p:spPr>
        <p:txBody>
          <a:bodyPr wrap="square" rtlCol="0">
            <a:spAutoFit/>
          </a:bodyPr>
          <a:lstStyle/>
          <a:p>
            <a:r>
              <a:rPr lang="en-US" sz="1000" dirty="0">
                <a:solidFill>
                  <a:schemeClr val="tx2"/>
                </a:solidFill>
                <a:latin typeface="Avenir Next" panose="020B0503020202020204" pitchFamily="34" charset="0"/>
                <a:ea typeface="Arial" charset="0"/>
                <a:cs typeface="Arial" charset="0"/>
              </a:rPr>
              <a:t>PEARLAND</a:t>
            </a:r>
          </a:p>
        </p:txBody>
      </p:sp>
      <p:pic>
        <p:nvPicPr>
          <p:cNvPr id="183" name="Picture 182">
            <a:extLst>
              <a:ext uri="{FF2B5EF4-FFF2-40B4-BE49-F238E27FC236}">
                <a16:creationId xmlns:a16="http://schemas.microsoft.com/office/drawing/2014/main" id="{DE637792-CF30-FD4F-AED5-70284DB996D3}"/>
              </a:ext>
            </a:extLst>
          </p:cNvPr>
          <p:cNvPicPr>
            <a:picLocks noChangeAspect="1"/>
          </p:cNvPicPr>
          <p:nvPr/>
        </p:nvPicPr>
        <p:blipFill>
          <a:blip r:embed="rId3"/>
          <a:srcRect/>
          <a:stretch/>
        </p:blipFill>
        <p:spPr>
          <a:xfrm>
            <a:off x="4251596" y="4443163"/>
            <a:ext cx="91440" cy="91440"/>
          </a:xfrm>
          <a:prstGeom prst="rect">
            <a:avLst/>
          </a:prstGeom>
        </p:spPr>
      </p:pic>
      <p:sp>
        <p:nvSpPr>
          <p:cNvPr id="184" name="TextBox 183">
            <a:extLst>
              <a:ext uri="{FF2B5EF4-FFF2-40B4-BE49-F238E27FC236}">
                <a16:creationId xmlns:a16="http://schemas.microsoft.com/office/drawing/2014/main" id="{16A3C0C5-9806-6B48-897A-E152A7606F52}"/>
              </a:ext>
            </a:extLst>
          </p:cNvPr>
          <p:cNvSpPr txBox="1"/>
          <p:nvPr/>
        </p:nvSpPr>
        <p:spPr>
          <a:xfrm>
            <a:off x="3556067" y="4500486"/>
            <a:ext cx="1129427" cy="246221"/>
          </a:xfrm>
          <a:prstGeom prst="rect">
            <a:avLst/>
          </a:prstGeom>
          <a:noFill/>
          <a:effectLst/>
        </p:spPr>
        <p:txBody>
          <a:bodyPr wrap="square" rtlCol="0">
            <a:spAutoFit/>
          </a:bodyPr>
          <a:lstStyle/>
          <a:p>
            <a:r>
              <a:rPr lang="en-US" sz="1000" dirty="0">
                <a:solidFill>
                  <a:srgbClr val="FFFFFF"/>
                </a:solidFill>
                <a:latin typeface="Avenir Next" panose="020B0503020202020204" pitchFamily="34" charset="0"/>
                <a:ea typeface="Arial" charset="0"/>
                <a:cs typeface="Arial" charset="0"/>
              </a:rPr>
              <a:t>SAN ANTONIO</a:t>
            </a:r>
          </a:p>
        </p:txBody>
      </p:sp>
      <p:pic>
        <p:nvPicPr>
          <p:cNvPr id="185" name="Picture 184">
            <a:extLst>
              <a:ext uri="{FF2B5EF4-FFF2-40B4-BE49-F238E27FC236}">
                <a16:creationId xmlns:a16="http://schemas.microsoft.com/office/drawing/2014/main" id="{FB9819D8-9932-6445-B361-F8959113D247}"/>
              </a:ext>
            </a:extLst>
          </p:cNvPr>
          <p:cNvPicPr>
            <a:picLocks noChangeAspect="1"/>
          </p:cNvPicPr>
          <p:nvPr/>
        </p:nvPicPr>
        <p:blipFill>
          <a:blip r:embed="rId3"/>
          <a:srcRect/>
          <a:stretch/>
        </p:blipFill>
        <p:spPr>
          <a:xfrm>
            <a:off x="4620982" y="4749165"/>
            <a:ext cx="91440" cy="91440"/>
          </a:xfrm>
          <a:prstGeom prst="rect">
            <a:avLst/>
          </a:prstGeom>
        </p:spPr>
      </p:pic>
      <p:pic>
        <p:nvPicPr>
          <p:cNvPr id="187" name="Picture 186">
            <a:extLst>
              <a:ext uri="{FF2B5EF4-FFF2-40B4-BE49-F238E27FC236}">
                <a16:creationId xmlns:a16="http://schemas.microsoft.com/office/drawing/2014/main" id="{2F53C9EF-2F43-F245-96DD-4BCEFB5F894B}"/>
              </a:ext>
            </a:extLst>
          </p:cNvPr>
          <p:cNvPicPr>
            <a:picLocks noChangeAspect="1"/>
          </p:cNvPicPr>
          <p:nvPr/>
        </p:nvPicPr>
        <p:blipFill>
          <a:blip r:embed="rId3"/>
          <a:srcRect/>
          <a:stretch/>
        </p:blipFill>
        <p:spPr>
          <a:xfrm>
            <a:off x="3860023" y="4064312"/>
            <a:ext cx="91440" cy="91440"/>
          </a:xfrm>
          <a:prstGeom prst="rect">
            <a:avLst/>
          </a:prstGeom>
        </p:spPr>
      </p:pic>
      <p:sp>
        <p:nvSpPr>
          <p:cNvPr id="188" name="TextBox 187">
            <a:extLst>
              <a:ext uri="{FF2B5EF4-FFF2-40B4-BE49-F238E27FC236}">
                <a16:creationId xmlns:a16="http://schemas.microsoft.com/office/drawing/2014/main" id="{D9F5B763-2CBF-9E4E-9858-85844A2A3A43}"/>
              </a:ext>
            </a:extLst>
          </p:cNvPr>
          <p:cNvSpPr txBox="1"/>
          <p:nvPr/>
        </p:nvSpPr>
        <p:spPr>
          <a:xfrm>
            <a:off x="9278674" y="647977"/>
            <a:ext cx="2617953" cy="5555367"/>
          </a:xfrm>
          <a:prstGeom prst="rect">
            <a:avLst/>
          </a:prstGeom>
          <a:noFill/>
        </p:spPr>
        <p:txBody>
          <a:bodyPr wrap="square" rtlCol="0">
            <a:spAutoFit/>
          </a:bodyPr>
          <a:lstStyle/>
          <a:p>
            <a:pPr algn="ctr">
              <a:spcAft>
                <a:spcPts val="4600"/>
              </a:spcAft>
            </a:pPr>
            <a:r>
              <a:rPr lang="en-US" dirty="0">
                <a:solidFill>
                  <a:schemeClr val="bg1"/>
                </a:solidFill>
                <a:latin typeface="Avenir Next" panose="020B0503020202020204" pitchFamily="34" charset="0"/>
              </a:rPr>
              <a:t>Designed for nurses, </a:t>
            </a:r>
            <a:br>
              <a:rPr lang="en-US" dirty="0">
                <a:latin typeface="Avenir Next" panose="020B0503020202020204" pitchFamily="34" charset="0"/>
              </a:rPr>
            </a:br>
            <a:r>
              <a:rPr lang="en-US" sz="2400" dirty="0">
                <a:solidFill>
                  <a:schemeClr val="accent2"/>
                </a:solidFill>
                <a:latin typeface="Avenir Next" panose="020B0503020202020204" pitchFamily="34" charset="0"/>
              </a:rPr>
              <a:t>BY NURSES</a:t>
            </a:r>
          </a:p>
          <a:p>
            <a:pPr algn="ctr">
              <a:spcAft>
                <a:spcPts val="4600"/>
              </a:spcAft>
            </a:pPr>
            <a:r>
              <a:rPr lang="en-US" sz="2400" dirty="0">
                <a:solidFill>
                  <a:schemeClr val="accent2"/>
                </a:solidFill>
                <a:latin typeface="Avenir Next" panose="020B0503020202020204" pitchFamily="34" charset="0"/>
              </a:rPr>
              <a:t>130-YEAR</a:t>
            </a:r>
            <a:r>
              <a:rPr lang="en-US" sz="2400" dirty="0">
                <a:latin typeface="Avenir Next" panose="020B0503020202020204" pitchFamily="34" charset="0"/>
              </a:rPr>
              <a:t> </a:t>
            </a:r>
            <a:br>
              <a:rPr lang="en-US" dirty="0">
                <a:latin typeface="Avenir Next" panose="020B0503020202020204" pitchFamily="34" charset="0"/>
              </a:rPr>
            </a:br>
            <a:r>
              <a:rPr lang="en-US" dirty="0">
                <a:solidFill>
                  <a:schemeClr val="bg1"/>
                </a:solidFill>
                <a:latin typeface="Avenir Next" panose="020B0503020202020204" pitchFamily="34" charset="0"/>
              </a:rPr>
              <a:t>history of </a:t>
            </a:r>
            <a:br>
              <a:rPr lang="en-US" dirty="0">
                <a:solidFill>
                  <a:schemeClr val="bg1"/>
                </a:solidFill>
                <a:latin typeface="Avenir Next" panose="020B0503020202020204" pitchFamily="34" charset="0"/>
              </a:rPr>
            </a:br>
            <a:r>
              <a:rPr lang="en-US" dirty="0">
                <a:solidFill>
                  <a:schemeClr val="bg1"/>
                </a:solidFill>
                <a:latin typeface="Avenir Next" panose="020B0503020202020204" pitchFamily="34" charset="0"/>
              </a:rPr>
              <a:t>graduating nurses</a:t>
            </a:r>
          </a:p>
          <a:p>
            <a:pPr algn="ctr">
              <a:spcAft>
                <a:spcPts val="4600"/>
              </a:spcAft>
            </a:pPr>
            <a:r>
              <a:rPr lang="en-US" dirty="0">
                <a:solidFill>
                  <a:srgbClr val="FFFFFF"/>
                </a:solidFill>
                <a:latin typeface="Avenir Next" panose="020B0503020202020204" pitchFamily="34" charset="0"/>
              </a:rPr>
              <a:t>One of the </a:t>
            </a:r>
            <a:br>
              <a:rPr lang="en-US" dirty="0">
                <a:solidFill>
                  <a:srgbClr val="FFFFFF"/>
                </a:solidFill>
                <a:latin typeface="Avenir Next" panose="020B0503020202020204" pitchFamily="34" charset="0"/>
              </a:rPr>
            </a:br>
            <a:r>
              <a:rPr lang="en-US" sz="2400" dirty="0">
                <a:solidFill>
                  <a:schemeClr val="accent2"/>
                </a:solidFill>
                <a:latin typeface="Avenir Next" panose="020B0503020202020204" pitchFamily="34" charset="0"/>
              </a:rPr>
              <a:t>LARGEST</a:t>
            </a:r>
            <a:br>
              <a:rPr lang="en-US" sz="2400" dirty="0">
                <a:solidFill>
                  <a:schemeClr val="accent2"/>
                </a:solidFill>
                <a:latin typeface="Avenir Next" panose="020B0503020202020204" pitchFamily="34" charset="0"/>
              </a:rPr>
            </a:br>
            <a:r>
              <a:rPr lang="en-US" dirty="0">
                <a:solidFill>
                  <a:srgbClr val="FFFFFF"/>
                </a:solidFill>
                <a:latin typeface="Avenir Next" panose="020B0503020202020204" pitchFamily="34" charset="0"/>
                <a:ea typeface="Segoe UI"/>
                <a:cs typeface="Segoe UI"/>
              </a:rPr>
              <a:t>nursing schools </a:t>
            </a:r>
            <a:br>
              <a:rPr lang="en-US" dirty="0">
                <a:solidFill>
                  <a:srgbClr val="FFFFFF"/>
                </a:solidFill>
                <a:latin typeface="Avenir Next" panose="020B0503020202020204" pitchFamily="34" charset="0"/>
                <a:ea typeface="Segoe UI"/>
                <a:cs typeface="Segoe UI"/>
              </a:rPr>
            </a:br>
            <a:r>
              <a:rPr lang="en-US" dirty="0">
                <a:solidFill>
                  <a:srgbClr val="FFFFFF"/>
                </a:solidFill>
                <a:latin typeface="Avenir Next" panose="020B0503020202020204" pitchFamily="34" charset="0"/>
                <a:ea typeface="Segoe UI"/>
                <a:cs typeface="Segoe UI"/>
              </a:rPr>
              <a:t>in the country</a:t>
            </a:r>
            <a:endParaRPr lang="en-US" dirty="0">
              <a:solidFill>
                <a:schemeClr val="bg1"/>
              </a:solidFill>
              <a:latin typeface="Avenir Next" panose="020B0503020202020204" pitchFamily="34" charset="0"/>
            </a:endParaRPr>
          </a:p>
          <a:p>
            <a:pPr algn="ctr">
              <a:spcAft>
                <a:spcPts val="2800"/>
              </a:spcAft>
            </a:pPr>
            <a:r>
              <a:rPr lang="en-US" sz="2400" dirty="0">
                <a:solidFill>
                  <a:schemeClr val="accent5"/>
                </a:solidFill>
                <a:latin typeface="Avenir Next" panose="020B0503020202020204" pitchFamily="34" charset="0"/>
              </a:rPr>
              <a:t>20+</a:t>
            </a:r>
            <a:br>
              <a:rPr lang="en-US" dirty="0">
                <a:latin typeface="Avenir Next" panose="020B0503020202020204" pitchFamily="34" charset="0"/>
              </a:rPr>
            </a:br>
            <a:r>
              <a:rPr lang="en-US" dirty="0">
                <a:solidFill>
                  <a:schemeClr val="bg1"/>
                </a:solidFill>
                <a:latin typeface="Avenir Next" panose="020B0503020202020204" pitchFamily="34" charset="0"/>
              </a:rPr>
              <a:t>campuses </a:t>
            </a:r>
            <a:br>
              <a:rPr lang="en-US" dirty="0">
                <a:solidFill>
                  <a:schemeClr val="bg1"/>
                </a:solidFill>
                <a:latin typeface="Avenir Next" panose="020B0503020202020204" pitchFamily="34" charset="0"/>
              </a:rPr>
            </a:br>
            <a:r>
              <a:rPr lang="en-US" dirty="0">
                <a:solidFill>
                  <a:schemeClr val="bg1"/>
                </a:solidFill>
                <a:latin typeface="Avenir Next" panose="020B0503020202020204" pitchFamily="34" charset="0"/>
              </a:rPr>
              <a:t>nationwide</a:t>
            </a:r>
          </a:p>
        </p:txBody>
      </p:sp>
      <p:sp>
        <p:nvSpPr>
          <p:cNvPr id="194" name="Title 5">
            <a:extLst>
              <a:ext uri="{FF2B5EF4-FFF2-40B4-BE49-F238E27FC236}">
                <a16:creationId xmlns:a16="http://schemas.microsoft.com/office/drawing/2014/main" id="{9425CCDB-5B5F-9E48-8968-D4E471EB3146}"/>
              </a:ext>
            </a:extLst>
          </p:cNvPr>
          <p:cNvSpPr>
            <a:spLocks noGrp="1"/>
          </p:cNvSpPr>
          <p:nvPr>
            <p:ph type="title"/>
          </p:nvPr>
        </p:nvSpPr>
        <p:spPr>
          <a:xfrm>
            <a:off x="838200" y="306818"/>
            <a:ext cx="7053072" cy="608267"/>
          </a:xfrm>
        </p:spPr>
        <p:txBody>
          <a:bodyPr>
            <a:noAutofit/>
          </a:bodyPr>
          <a:lstStyle/>
          <a:p>
            <a:r>
              <a:rPr lang="en-US" dirty="0"/>
              <a:t>TODAY WE ARE…</a:t>
            </a:r>
          </a:p>
        </p:txBody>
      </p:sp>
      <p:grpSp>
        <p:nvGrpSpPr>
          <p:cNvPr id="6" name="Group 5">
            <a:extLst>
              <a:ext uri="{FF2B5EF4-FFF2-40B4-BE49-F238E27FC236}">
                <a16:creationId xmlns:a16="http://schemas.microsoft.com/office/drawing/2014/main" id="{1B3DC747-401E-8343-8CB5-8713BE0EFC8D}"/>
              </a:ext>
            </a:extLst>
          </p:cNvPr>
          <p:cNvGrpSpPr/>
          <p:nvPr/>
        </p:nvGrpSpPr>
        <p:grpSpPr>
          <a:xfrm>
            <a:off x="9503061" y="1598636"/>
            <a:ext cx="2139169" cy="3336823"/>
            <a:chOff x="9278674" y="976921"/>
            <a:chExt cx="2617953" cy="2913239"/>
          </a:xfrm>
        </p:grpSpPr>
        <p:cxnSp>
          <p:nvCxnSpPr>
            <p:cNvPr id="3" name="Straight Connector 2">
              <a:extLst>
                <a:ext uri="{FF2B5EF4-FFF2-40B4-BE49-F238E27FC236}">
                  <a16:creationId xmlns:a16="http://schemas.microsoft.com/office/drawing/2014/main" id="{181B67BB-DD95-8D44-A059-3431F3A450D3}"/>
                </a:ext>
              </a:extLst>
            </p:cNvPr>
            <p:cNvCxnSpPr>
              <a:cxnSpLocks/>
            </p:cNvCxnSpPr>
            <p:nvPr/>
          </p:nvCxnSpPr>
          <p:spPr>
            <a:xfrm flipV="1">
              <a:off x="9278674" y="976921"/>
              <a:ext cx="2617953" cy="172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BA929B92-4C79-714D-9E5E-D0B20AFA3329}"/>
                </a:ext>
              </a:extLst>
            </p:cNvPr>
            <p:cNvCxnSpPr>
              <a:cxnSpLocks/>
            </p:cNvCxnSpPr>
            <p:nvPr/>
          </p:nvCxnSpPr>
          <p:spPr>
            <a:xfrm flipV="1">
              <a:off x="9278674" y="2288622"/>
              <a:ext cx="2617953" cy="172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218AF464-525A-264A-B12D-3868362BC84F}"/>
                </a:ext>
              </a:extLst>
            </p:cNvPr>
            <p:cNvCxnSpPr>
              <a:cxnSpLocks/>
            </p:cNvCxnSpPr>
            <p:nvPr/>
          </p:nvCxnSpPr>
          <p:spPr>
            <a:xfrm flipV="1">
              <a:off x="9278674" y="3872934"/>
              <a:ext cx="2617953" cy="1722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95424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200"/>
                                        <p:tgtEl>
                                          <p:spTgt spid="16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7"/>
                                        </p:tgtEl>
                                        <p:attrNameLst>
                                          <p:attrName>style.visibility</p:attrName>
                                        </p:attrNameLst>
                                      </p:cBhvr>
                                      <p:to>
                                        <p:strVal val="visible"/>
                                      </p:to>
                                    </p:set>
                                    <p:animEffect transition="in" filter="fade">
                                      <p:cBhvr>
                                        <p:cTn id="10" dur="200"/>
                                        <p:tgtEl>
                                          <p:spTgt spid="167"/>
                                        </p:tgtEl>
                                      </p:cBhvr>
                                    </p:animEffect>
                                  </p:childTnLst>
                                </p:cTn>
                              </p:par>
                            </p:childTnLst>
                          </p:cTn>
                        </p:par>
                        <p:par>
                          <p:cTn id="11" fill="hold">
                            <p:stCondLst>
                              <p:cond delay="200"/>
                            </p:stCondLst>
                            <p:childTnLst>
                              <p:par>
                                <p:cTn id="12" presetID="10" presetClass="entr" presetSubtype="0" fill="hold" nodeType="afterEffect">
                                  <p:stCondLst>
                                    <p:cond delay="0"/>
                                  </p:stCondLst>
                                  <p:childTnLst>
                                    <p:set>
                                      <p:cBhvr>
                                        <p:cTn id="13" dur="1" fill="hold">
                                          <p:stCondLst>
                                            <p:cond delay="0"/>
                                          </p:stCondLst>
                                        </p:cTn>
                                        <p:tgtEl>
                                          <p:spTgt spid="148"/>
                                        </p:tgtEl>
                                        <p:attrNameLst>
                                          <p:attrName>style.visibility</p:attrName>
                                        </p:attrNameLst>
                                      </p:cBhvr>
                                      <p:to>
                                        <p:strVal val="visible"/>
                                      </p:to>
                                    </p:set>
                                    <p:animEffect transition="in" filter="fade">
                                      <p:cBhvr>
                                        <p:cTn id="14" dur="200"/>
                                        <p:tgtEl>
                                          <p:spTgt spid="148"/>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73"/>
                                        </p:tgtEl>
                                        <p:attrNameLst>
                                          <p:attrName>style.visibility</p:attrName>
                                        </p:attrNameLst>
                                      </p:cBhvr>
                                      <p:to>
                                        <p:strVal val="visible"/>
                                      </p:to>
                                    </p:set>
                                    <p:animEffect transition="in" filter="fade">
                                      <p:cBhvr>
                                        <p:cTn id="17" dur="200"/>
                                        <p:tgtEl>
                                          <p:spTgt spid="173"/>
                                        </p:tgtEl>
                                      </p:cBhvr>
                                    </p:animEffect>
                                  </p:childTnLst>
                                </p:cTn>
                              </p:par>
                            </p:childTnLst>
                          </p:cTn>
                        </p:par>
                        <p:par>
                          <p:cTn id="18" fill="hold">
                            <p:stCondLst>
                              <p:cond delay="400"/>
                            </p:stCondLst>
                            <p:childTnLst>
                              <p:par>
                                <p:cTn id="19" presetID="10" presetClass="entr" presetSubtype="0" fill="hold" nodeType="afterEffect">
                                  <p:stCondLst>
                                    <p:cond delay="0"/>
                                  </p:stCondLst>
                                  <p:childTnLst>
                                    <p:set>
                                      <p:cBhvr>
                                        <p:cTn id="20" dur="1" fill="hold">
                                          <p:stCondLst>
                                            <p:cond delay="0"/>
                                          </p:stCondLst>
                                        </p:cTn>
                                        <p:tgtEl>
                                          <p:spTgt spid="152"/>
                                        </p:tgtEl>
                                        <p:attrNameLst>
                                          <p:attrName>style.visibility</p:attrName>
                                        </p:attrNameLst>
                                      </p:cBhvr>
                                      <p:to>
                                        <p:strVal val="visible"/>
                                      </p:to>
                                    </p:set>
                                    <p:animEffect transition="in" filter="fade">
                                      <p:cBhvr>
                                        <p:cTn id="21" dur="200"/>
                                        <p:tgtEl>
                                          <p:spTgt spid="15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6"/>
                                        </p:tgtEl>
                                        <p:attrNameLst>
                                          <p:attrName>style.visibility</p:attrName>
                                        </p:attrNameLst>
                                      </p:cBhvr>
                                      <p:to>
                                        <p:strVal val="visible"/>
                                      </p:to>
                                    </p:set>
                                    <p:animEffect transition="in" filter="fade">
                                      <p:cBhvr>
                                        <p:cTn id="24" dur="200"/>
                                        <p:tgtEl>
                                          <p:spTgt spid="176"/>
                                        </p:tgtEl>
                                      </p:cBhvr>
                                    </p:animEffect>
                                  </p:childTnLst>
                                </p:cTn>
                              </p:par>
                            </p:childTnLst>
                          </p:cTn>
                        </p:par>
                        <p:par>
                          <p:cTn id="25" fill="hold">
                            <p:stCondLst>
                              <p:cond delay="600"/>
                            </p:stCondLst>
                            <p:childTnLst>
                              <p:par>
                                <p:cTn id="26" presetID="10" presetClass="entr" presetSubtype="0" fill="hold" nodeType="afterEffect">
                                  <p:stCondLst>
                                    <p:cond delay="0"/>
                                  </p:stCondLst>
                                  <p:childTnLst>
                                    <p:set>
                                      <p:cBhvr>
                                        <p:cTn id="27" dur="1" fill="hold">
                                          <p:stCondLst>
                                            <p:cond delay="0"/>
                                          </p:stCondLst>
                                        </p:cTn>
                                        <p:tgtEl>
                                          <p:spTgt spid="158"/>
                                        </p:tgtEl>
                                        <p:attrNameLst>
                                          <p:attrName>style.visibility</p:attrName>
                                        </p:attrNameLst>
                                      </p:cBhvr>
                                      <p:to>
                                        <p:strVal val="visible"/>
                                      </p:to>
                                    </p:set>
                                    <p:animEffect transition="in" filter="fade">
                                      <p:cBhvr>
                                        <p:cTn id="28" dur="200"/>
                                        <p:tgtEl>
                                          <p:spTgt spid="15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5"/>
                                        </p:tgtEl>
                                        <p:attrNameLst>
                                          <p:attrName>style.visibility</p:attrName>
                                        </p:attrNameLst>
                                      </p:cBhvr>
                                      <p:to>
                                        <p:strVal val="visible"/>
                                      </p:to>
                                    </p:set>
                                    <p:animEffect transition="in" filter="fade">
                                      <p:cBhvr>
                                        <p:cTn id="31" dur="200"/>
                                        <p:tgtEl>
                                          <p:spTgt spid="175"/>
                                        </p:tgtEl>
                                      </p:cBhvr>
                                    </p:animEffect>
                                  </p:childTnLst>
                                </p:cTn>
                              </p:par>
                            </p:childTnLst>
                          </p:cTn>
                        </p:par>
                        <p:par>
                          <p:cTn id="32" fill="hold">
                            <p:stCondLst>
                              <p:cond delay="800"/>
                            </p:stCondLst>
                            <p:childTnLst>
                              <p:par>
                                <p:cTn id="33" presetID="10" presetClass="entr" presetSubtype="0" fill="hold" nodeType="afterEffect">
                                  <p:stCondLst>
                                    <p:cond delay="0"/>
                                  </p:stCondLst>
                                  <p:childTnLst>
                                    <p:set>
                                      <p:cBhvr>
                                        <p:cTn id="34" dur="1" fill="hold">
                                          <p:stCondLst>
                                            <p:cond delay="0"/>
                                          </p:stCondLst>
                                        </p:cTn>
                                        <p:tgtEl>
                                          <p:spTgt spid="154"/>
                                        </p:tgtEl>
                                        <p:attrNameLst>
                                          <p:attrName>style.visibility</p:attrName>
                                        </p:attrNameLst>
                                      </p:cBhvr>
                                      <p:to>
                                        <p:strVal val="visible"/>
                                      </p:to>
                                    </p:set>
                                    <p:animEffect transition="in" filter="fade">
                                      <p:cBhvr>
                                        <p:cTn id="35" dur="200"/>
                                        <p:tgtEl>
                                          <p:spTgt spid="15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9"/>
                                        </p:tgtEl>
                                        <p:attrNameLst>
                                          <p:attrName>style.visibility</p:attrName>
                                        </p:attrNameLst>
                                      </p:cBhvr>
                                      <p:to>
                                        <p:strVal val="visible"/>
                                      </p:to>
                                    </p:set>
                                    <p:animEffect transition="in" filter="fade">
                                      <p:cBhvr>
                                        <p:cTn id="38" dur="200"/>
                                        <p:tgtEl>
                                          <p:spTgt spid="169"/>
                                        </p:tgtEl>
                                      </p:cBhvr>
                                    </p:animEffect>
                                  </p:childTnLst>
                                </p:cTn>
                              </p:par>
                            </p:childTnLst>
                          </p:cTn>
                        </p:par>
                        <p:par>
                          <p:cTn id="39" fill="hold">
                            <p:stCondLst>
                              <p:cond delay="1000"/>
                            </p:stCondLst>
                            <p:childTnLst>
                              <p:par>
                                <p:cTn id="40" presetID="10" presetClass="entr" presetSubtype="0" fill="hold" nodeType="afterEffect">
                                  <p:stCondLst>
                                    <p:cond delay="0"/>
                                  </p:stCondLst>
                                  <p:childTnLst>
                                    <p:set>
                                      <p:cBhvr>
                                        <p:cTn id="41" dur="1" fill="hold">
                                          <p:stCondLst>
                                            <p:cond delay="0"/>
                                          </p:stCondLst>
                                        </p:cTn>
                                        <p:tgtEl>
                                          <p:spTgt spid="146"/>
                                        </p:tgtEl>
                                        <p:attrNameLst>
                                          <p:attrName>style.visibility</p:attrName>
                                        </p:attrNameLst>
                                      </p:cBhvr>
                                      <p:to>
                                        <p:strVal val="visible"/>
                                      </p:to>
                                    </p:set>
                                    <p:animEffect transition="in" filter="fade">
                                      <p:cBhvr>
                                        <p:cTn id="42" dur="200"/>
                                        <p:tgtEl>
                                          <p:spTgt spid="146"/>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74"/>
                                        </p:tgtEl>
                                        <p:attrNameLst>
                                          <p:attrName>style.visibility</p:attrName>
                                        </p:attrNameLst>
                                      </p:cBhvr>
                                      <p:to>
                                        <p:strVal val="visible"/>
                                      </p:to>
                                    </p:set>
                                    <p:animEffect transition="in" filter="fade">
                                      <p:cBhvr>
                                        <p:cTn id="45" dur="200"/>
                                        <p:tgtEl>
                                          <p:spTgt spid="174"/>
                                        </p:tgtEl>
                                      </p:cBhvr>
                                    </p:animEffect>
                                  </p:childTnLst>
                                </p:cTn>
                              </p:par>
                            </p:childTnLst>
                          </p:cTn>
                        </p:par>
                        <p:par>
                          <p:cTn id="46" fill="hold">
                            <p:stCondLst>
                              <p:cond delay="1200"/>
                            </p:stCondLst>
                            <p:childTnLst>
                              <p:par>
                                <p:cTn id="47" presetID="10" presetClass="entr" presetSubtype="0" fill="hold" nodeType="afterEffect">
                                  <p:stCondLst>
                                    <p:cond delay="0"/>
                                  </p:stCondLst>
                                  <p:childTnLst>
                                    <p:set>
                                      <p:cBhvr>
                                        <p:cTn id="48" dur="1" fill="hold">
                                          <p:stCondLst>
                                            <p:cond delay="0"/>
                                          </p:stCondLst>
                                        </p:cTn>
                                        <p:tgtEl>
                                          <p:spTgt spid="147"/>
                                        </p:tgtEl>
                                        <p:attrNameLst>
                                          <p:attrName>style.visibility</p:attrName>
                                        </p:attrNameLst>
                                      </p:cBhvr>
                                      <p:to>
                                        <p:strVal val="visible"/>
                                      </p:to>
                                    </p:set>
                                    <p:animEffect transition="in" filter="fade">
                                      <p:cBhvr>
                                        <p:cTn id="49" dur="200"/>
                                        <p:tgtEl>
                                          <p:spTgt spid="1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66"/>
                                        </p:tgtEl>
                                        <p:attrNameLst>
                                          <p:attrName>style.visibility</p:attrName>
                                        </p:attrNameLst>
                                      </p:cBhvr>
                                      <p:to>
                                        <p:strVal val="visible"/>
                                      </p:to>
                                    </p:set>
                                    <p:animEffect transition="in" filter="fade">
                                      <p:cBhvr>
                                        <p:cTn id="52" dur="200"/>
                                        <p:tgtEl>
                                          <p:spTgt spid="166"/>
                                        </p:tgtEl>
                                      </p:cBhvr>
                                    </p:animEffect>
                                  </p:childTnLst>
                                </p:cTn>
                              </p:par>
                            </p:childTnLst>
                          </p:cTn>
                        </p:par>
                        <p:par>
                          <p:cTn id="53" fill="hold">
                            <p:stCondLst>
                              <p:cond delay="1400"/>
                            </p:stCondLst>
                            <p:childTnLst>
                              <p:par>
                                <p:cTn id="54" presetID="10" presetClass="entr" presetSubtype="0" fill="hold" nodeType="afterEffect">
                                  <p:stCondLst>
                                    <p:cond delay="0"/>
                                  </p:stCondLst>
                                  <p:childTnLst>
                                    <p:set>
                                      <p:cBhvr>
                                        <p:cTn id="55" dur="1" fill="hold">
                                          <p:stCondLst>
                                            <p:cond delay="0"/>
                                          </p:stCondLst>
                                        </p:cTn>
                                        <p:tgtEl>
                                          <p:spTgt spid="149"/>
                                        </p:tgtEl>
                                        <p:attrNameLst>
                                          <p:attrName>style.visibility</p:attrName>
                                        </p:attrNameLst>
                                      </p:cBhvr>
                                      <p:to>
                                        <p:strVal val="visible"/>
                                      </p:to>
                                    </p:set>
                                    <p:animEffect transition="in" filter="fade">
                                      <p:cBhvr>
                                        <p:cTn id="56" dur="200"/>
                                        <p:tgtEl>
                                          <p:spTgt spid="14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72"/>
                                        </p:tgtEl>
                                        <p:attrNameLst>
                                          <p:attrName>style.visibility</p:attrName>
                                        </p:attrNameLst>
                                      </p:cBhvr>
                                      <p:to>
                                        <p:strVal val="visible"/>
                                      </p:to>
                                    </p:set>
                                    <p:animEffect transition="in" filter="fade">
                                      <p:cBhvr>
                                        <p:cTn id="59" dur="200"/>
                                        <p:tgtEl>
                                          <p:spTgt spid="172"/>
                                        </p:tgtEl>
                                      </p:cBhvr>
                                    </p:animEffect>
                                  </p:childTnLst>
                                </p:cTn>
                              </p:par>
                            </p:childTnLst>
                          </p:cTn>
                        </p:par>
                        <p:par>
                          <p:cTn id="60" fill="hold">
                            <p:stCondLst>
                              <p:cond delay="1600"/>
                            </p:stCondLst>
                            <p:childTnLst>
                              <p:par>
                                <p:cTn id="61" presetID="10" presetClass="entr" presetSubtype="0" fill="hold" nodeType="afterEffect">
                                  <p:stCondLst>
                                    <p:cond delay="0"/>
                                  </p:stCondLst>
                                  <p:childTnLst>
                                    <p:set>
                                      <p:cBhvr>
                                        <p:cTn id="62" dur="1" fill="hold">
                                          <p:stCondLst>
                                            <p:cond delay="0"/>
                                          </p:stCondLst>
                                        </p:cTn>
                                        <p:tgtEl>
                                          <p:spTgt spid="155"/>
                                        </p:tgtEl>
                                        <p:attrNameLst>
                                          <p:attrName>style.visibility</p:attrName>
                                        </p:attrNameLst>
                                      </p:cBhvr>
                                      <p:to>
                                        <p:strVal val="visible"/>
                                      </p:to>
                                    </p:set>
                                    <p:animEffect transition="in" filter="fade">
                                      <p:cBhvr>
                                        <p:cTn id="63" dur="200"/>
                                        <p:tgtEl>
                                          <p:spTgt spid="155"/>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70"/>
                                        </p:tgtEl>
                                        <p:attrNameLst>
                                          <p:attrName>style.visibility</p:attrName>
                                        </p:attrNameLst>
                                      </p:cBhvr>
                                      <p:to>
                                        <p:strVal val="visible"/>
                                      </p:to>
                                    </p:set>
                                    <p:animEffect transition="in" filter="fade">
                                      <p:cBhvr>
                                        <p:cTn id="66" dur="200"/>
                                        <p:tgtEl>
                                          <p:spTgt spid="170"/>
                                        </p:tgtEl>
                                      </p:cBhvr>
                                    </p:animEffect>
                                  </p:childTnLst>
                                </p:cTn>
                              </p:par>
                            </p:childTnLst>
                          </p:cTn>
                        </p:par>
                        <p:par>
                          <p:cTn id="67" fill="hold">
                            <p:stCondLst>
                              <p:cond delay="1800"/>
                            </p:stCondLst>
                            <p:childTnLst>
                              <p:par>
                                <p:cTn id="68" presetID="10" presetClass="entr" presetSubtype="0" fill="hold" nodeType="afterEffect">
                                  <p:stCondLst>
                                    <p:cond delay="0"/>
                                  </p:stCondLst>
                                  <p:childTnLst>
                                    <p:set>
                                      <p:cBhvr>
                                        <p:cTn id="69" dur="1" fill="hold">
                                          <p:stCondLst>
                                            <p:cond delay="0"/>
                                          </p:stCondLst>
                                        </p:cTn>
                                        <p:tgtEl>
                                          <p:spTgt spid="157"/>
                                        </p:tgtEl>
                                        <p:attrNameLst>
                                          <p:attrName>style.visibility</p:attrName>
                                        </p:attrNameLst>
                                      </p:cBhvr>
                                      <p:to>
                                        <p:strVal val="visible"/>
                                      </p:to>
                                    </p:set>
                                    <p:animEffect transition="in" filter="fade">
                                      <p:cBhvr>
                                        <p:cTn id="70" dur="200"/>
                                        <p:tgtEl>
                                          <p:spTgt spid="157"/>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163"/>
                                        </p:tgtEl>
                                        <p:attrNameLst>
                                          <p:attrName>style.visibility</p:attrName>
                                        </p:attrNameLst>
                                      </p:cBhvr>
                                      <p:to>
                                        <p:strVal val="visible"/>
                                      </p:to>
                                    </p:set>
                                    <p:animEffect transition="in" filter="fade">
                                      <p:cBhvr>
                                        <p:cTn id="73" dur="200"/>
                                        <p:tgtEl>
                                          <p:spTgt spid="163"/>
                                        </p:tgtEl>
                                      </p:cBhvr>
                                    </p:animEffect>
                                  </p:childTnLst>
                                </p:cTn>
                              </p:par>
                            </p:childTnLst>
                          </p:cTn>
                        </p:par>
                        <p:par>
                          <p:cTn id="74" fill="hold">
                            <p:stCondLst>
                              <p:cond delay="2000"/>
                            </p:stCondLst>
                            <p:childTnLst>
                              <p:par>
                                <p:cTn id="75" presetID="10" presetClass="entr" presetSubtype="0" fill="hold" nodeType="afterEffect">
                                  <p:stCondLst>
                                    <p:cond delay="0"/>
                                  </p:stCondLst>
                                  <p:childTnLst>
                                    <p:set>
                                      <p:cBhvr>
                                        <p:cTn id="76" dur="1" fill="hold">
                                          <p:stCondLst>
                                            <p:cond delay="0"/>
                                          </p:stCondLst>
                                        </p:cTn>
                                        <p:tgtEl>
                                          <p:spTgt spid="156"/>
                                        </p:tgtEl>
                                        <p:attrNameLst>
                                          <p:attrName>style.visibility</p:attrName>
                                        </p:attrNameLst>
                                      </p:cBhvr>
                                      <p:to>
                                        <p:strVal val="visible"/>
                                      </p:to>
                                    </p:set>
                                    <p:animEffect transition="in" filter="fade">
                                      <p:cBhvr>
                                        <p:cTn id="77" dur="200"/>
                                        <p:tgtEl>
                                          <p:spTgt spid="15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62"/>
                                        </p:tgtEl>
                                        <p:attrNameLst>
                                          <p:attrName>style.visibility</p:attrName>
                                        </p:attrNameLst>
                                      </p:cBhvr>
                                      <p:to>
                                        <p:strVal val="visible"/>
                                      </p:to>
                                    </p:set>
                                    <p:animEffect transition="in" filter="fade">
                                      <p:cBhvr>
                                        <p:cTn id="80" dur="200"/>
                                        <p:tgtEl>
                                          <p:spTgt spid="162"/>
                                        </p:tgtEl>
                                      </p:cBhvr>
                                    </p:animEffect>
                                  </p:childTnLst>
                                </p:cTn>
                              </p:par>
                            </p:childTnLst>
                          </p:cTn>
                        </p:par>
                        <p:par>
                          <p:cTn id="81" fill="hold">
                            <p:stCondLst>
                              <p:cond delay="2200"/>
                            </p:stCondLst>
                            <p:childTnLst>
                              <p:par>
                                <p:cTn id="82" presetID="10" presetClass="entr" presetSubtype="0" fill="hold" nodeType="afterEffect">
                                  <p:stCondLst>
                                    <p:cond delay="0"/>
                                  </p:stCondLst>
                                  <p:childTnLst>
                                    <p:set>
                                      <p:cBhvr>
                                        <p:cTn id="83" dur="1" fill="hold">
                                          <p:stCondLst>
                                            <p:cond delay="0"/>
                                          </p:stCondLst>
                                        </p:cTn>
                                        <p:tgtEl>
                                          <p:spTgt spid="150"/>
                                        </p:tgtEl>
                                        <p:attrNameLst>
                                          <p:attrName>style.visibility</p:attrName>
                                        </p:attrNameLst>
                                      </p:cBhvr>
                                      <p:to>
                                        <p:strVal val="visible"/>
                                      </p:to>
                                    </p:set>
                                    <p:animEffect transition="in" filter="fade">
                                      <p:cBhvr>
                                        <p:cTn id="84" dur="200"/>
                                        <p:tgtEl>
                                          <p:spTgt spid="15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44"/>
                                        </p:tgtEl>
                                        <p:attrNameLst>
                                          <p:attrName>style.visibility</p:attrName>
                                        </p:attrNameLst>
                                      </p:cBhvr>
                                      <p:to>
                                        <p:strVal val="visible"/>
                                      </p:to>
                                    </p:set>
                                    <p:animEffect transition="in" filter="fade">
                                      <p:cBhvr>
                                        <p:cTn id="87" dur="200"/>
                                        <p:tgtEl>
                                          <p:spTgt spid="144"/>
                                        </p:tgtEl>
                                      </p:cBhvr>
                                    </p:animEffect>
                                  </p:childTnLst>
                                </p:cTn>
                              </p:par>
                            </p:childTnLst>
                          </p:cTn>
                        </p:par>
                        <p:par>
                          <p:cTn id="88" fill="hold">
                            <p:stCondLst>
                              <p:cond delay="2400"/>
                            </p:stCondLst>
                            <p:childTnLst>
                              <p:par>
                                <p:cTn id="89" presetID="10" presetClass="entr" presetSubtype="0" fill="hold" nodeType="afterEffect">
                                  <p:stCondLst>
                                    <p:cond delay="0"/>
                                  </p:stCondLst>
                                  <p:childTnLst>
                                    <p:set>
                                      <p:cBhvr>
                                        <p:cTn id="90" dur="1" fill="hold">
                                          <p:stCondLst>
                                            <p:cond delay="0"/>
                                          </p:stCondLst>
                                        </p:cTn>
                                        <p:tgtEl>
                                          <p:spTgt spid="151"/>
                                        </p:tgtEl>
                                        <p:attrNameLst>
                                          <p:attrName>style.visibility</p:attrName>
                                        </p:attrNameLst>
                                      </p:cBhvr>
                                      <p:to>
                                        <p:strVal val="visible"/>
                                      </p:to>
                                    </p:set>
                                    <p:animEffect transition="in" filter="fade">
                                      <p:cBhvr>
                                        <p:cTn id="91" dur="200"/>
                                        <p:tgtEl>
                                          <p:spTgt spid="15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71"/>
                                        </p:tgtEl>
                                        <p:attrNameLst>
                                          <p:attrName>style.visibility</p:attrName>
                                        </p:attrNameLst>
                                      </p:cBhvr>
                                      <p:to>
                                        <p:strVal val="visible"/>
                                      </p:to>
                                    </p:set>
                                    <p:animEffect transition="in" filter="fade">
                                      <p:cBhvr>
                                        <p:cTn id="94" dur="200"/>
                                        <p:tgtEl>
                                          <p:spTgt spid="171"/>
                                        </p:tgtEl>
                                      </p:cBhvr>
                                    </p:animEffect>
                                  </p:childTnLst>
                                </p:cTn>
                              </p:par>
                            </p:childTnLst>
                          </p:cTn>
                        </p:par>
                        <p:par>
                          <p:cTn id="95" fill="hold">
                            <p:stCondLst>
                              <p:cond delay="2600"/>
                            </p:stCondLst>
                            <p:childTnLst>
                              <p:par>
                                <p:cTn id="96" presetID="10" presetClass="entr" presetSubtype="0" fill="hold" nodeType="afterEffect">
                                  <p:stCondLst>
                                    <p:cond delay="0"/>
                                  </p:stCondLst>
                                  <p:childTnLst>
                                    <p:set>
                                      <p:cBhvr>
                                        <p:cTn id="97" dur="1" fill="hold">
                                          <p:stCondLst>
                                            <p:cond delay="0"/>
                                          </p:stCondLst>
                                        </p:cTn>
                                        <p:tgtEl>
                                          <p:spTgt spid="153"/>
                                        </p:tgtEl>
                                        <p:attrNameLst>
                                          <p:attrName>style.visibility</p:attrName>
                                        </p:attrNameLst>
                                      </p:cBhvr>
                                      <p:to>
                                        <p:strVal val="visible"/>
                                      </p:to>
                                    </p:set>
                                    <p:animEffect transition="in" filter="fade">
                                      <p:cBhvr>
                                        <p:cTn id="98" dur="200"/>
                                        <p:tgtEl>
                                          <p:spTgt spid="153"/>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65"/>
                                        </p:tgtEl>
                                        <p:attrNameLst>
                                          <p:attrName>style.visibility</p:attrName>
                                        </p:attrNameLst>
                                      </p:cBhvr>
                                      <p:to>
                                        <p:strVal val="visible"/>
                                      </p:to>
                                    </p:set>
                                    <p:animEffect transition="in" filter="fade">
                                      <p:cBhvr>
                                        <p:cTn id="101" dur="200"/>
                                        <p:tgtEl>
                                          <p:spTgt spid="165"/>
                                        </p:tgtEl>
                                      </p:cBhvr>
                                    </p:animEffect>
                                  </p:childTnLst>
                                </p:cTn>
                              </p:par>
                            </p:childTnLst>
                          </p:cTn>
                        </p:par>
                        <p:par>
                          <p:cTn id="102" fill="hold">
                            <p:stCondLst>
                              <p:cond delay="2800"/>
                            </p:stCondLst>
                            <p:childTnLst>
                              <p:par>
                                <p:cTn id="103" presetID="10" presetClass="entr" presetSubtype="0" fill="hold" nodeType="afterEffect">
                                  <p:stCondLst>
                                    <p:cond delay="0"/>
                                  </p:stCondLst>
                                  <p:childTnLst>
                                    <p:set>
                                      <p:cBhvr>
                                        <p:cTn id="104" dur="1" fill="hold">
                                          <p:stCondLst>
                                            <p:cond delay="0"/>
                                          </p:stCondLst>
                                        </p:cTn>
                                        <p:tgtEl>
                                          <p:spTgt spid="159"/>
                                        </p:tgtEl>
                                        <p:attrNameLst>
                                          <p:attrName>style.visibility</p:attrName>
                                        </p:attrNameLst>
                                      </p:cBhvr>
                                      <p:to>
                                        <p:strVal val="visible"/>
                                      </p:to>
                                    </p:set>
                                    <p:animEffect transition="in" filter="fade">
                                      <p:cBhvr>
                                        <p:cTn id="105" dur="200"/>
                                        <p:tgtEl>
                                          <p:spTgt spid="15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64"/>
                                        </p:tgtEl>
                                        <p:attrNameLst>
                                          <p:attrName>style.visibility</p:attrName>
                                        </p:attrNameLst>
                                      </p:cBhvr>
                                      <p:to>
                                        <p:strVal val="visible"/>
                                      </p:to>
                                    </p:set>
                                    <p:animEffect transition="in" filter="fade">
                                      <p:cBhvr>
                                        <p:cTn id="108" dur="200"/>
                                        <p:tgtEl>
                                          <p:spTgt spid="164"/>
                                        </p:tgtEl>
                                      </p:cBhvr>
                                    </p:animEffect>
                                  </p:childTnLst>
                                </p:cTn>
                              </p:par>
                            </p:childTnLst>
                          </p:cTn>
                        </p:par>
                        <p:par>
                          <p:cTn id="109" fill="hold">
                            <p:stCondLst>
                              <p:cond delay="3000"/>
                            </p:stCondLst>
                            <p:childTnLst>
                              <p:par>
                                <p:cTn id="110" presetID="10" presetClass="entr" presetSubtype="0" fill="hold" nodeType="afterEffect">
                                  <p:stCondLst>
                                    <p:cond delay="0"/>
                                  </p:stCondLst>
                                  <p:childTnLst>
                                    <p:set>
                                      <p:cBhvr>
                                        <p:cTn id="111" dur="1" fill="hold">
                                          <p:stCondLst>
                                            <p:cond delay="0"/>
                                          </p:stCondLst>
                                        </p:cTn>
                                        <p:tgtEl>
                                          <p:spTgt spid="177"/>
                                        </p:tgtEl>
                                        <p:attrNameLst>
                                          <p:attrName>style.visibility</p:attrName>
                                        </p:attrNameLst>
                                      </p:cBhvr>
                                      <p:to>
                                        <p:strVal val="visible"/>
                                      </p:to>
                                    </p:set>
                                    <p:animEffect transition="in" filter="fade">
                                      <p:cBhvr>
                                        <p:cTn id="112" dur="200"/>
                                        <p:tgtEl>
                                          <p:spTgt spid="177"/>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78"/>
                                        </p:tgtEl>
                                        <p:attrNameLst>
                                          <p:attrName>style.visibility</p:attrName>
                                        </p:attrNameLst>
                                      </p:cBhvr>
                                      <p:to>
                                        <p:strVal val="visible"/>
                                      </p:to>
                                    </p:set>
                                    <p:animEffect transition="in" filter="fade">
                                      <p:cBhvr>
                                        <p:cTn id="115" dur="200"/>
                                        <p:tgtEl>
                                          <p:spTgt spid="178"/>
                                        </p:tgtEl>
                                      </p:cBhvr>
                                    </p:animEffect>
                                  </p:childTnLst>
                                </p:cTn>
                              </p:par>
                            </p:childTnLst>
                          </p:cTn>
                        </p:par>
                        <p:par>
                          <p:cTn id="116" fill="hold">
                            <p:stCondLst>
                              <p:cond delay="3200"/>
                            </p:stCondLst>
                            <p:childTnLst>
                              <p:par>
                                <p:cTn id="117" presetID="10" presetClass="entr" presetSubtype="0" fill="hold" nodeType="afterEffect">
                                  <p:stCondLst>
                                    <p:cond delay="0"/>
                                  </p:stCondLst>
                                  <p:childTnLst>
                                    <p:set>
                                      <p:cBhvr>
                                        <p:cTn id="118" dur="1" fill="hold">
                                          <p:stCondLst>
                                            <p:cond delay="0"/>
                                          </p:stCondLst>
                                        </p:cTn>
                                        <p:tgtEl>
                                          <p:spTgt spid="179"/>
                                        </p:tgtEl>
                                        <p:attrNameLst>
                                          <p:attrName>style.visibility</p:attrName>
                                        </p:attrNameLst>
                                      </p:cBhvr>
                                      <p:to>
                                        <p:strVal val="visible"/>
                                      </p:to>
                                    </p:set>
                                    <p:animEffect transition="in" filter="fade">
                                      <p:cBhvr>
                                        <p:cTn id="119" dur="200"/>
                                        <p:tgtEl>
                                          <p:spTgt spid="179"/>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81"/>
                                        </p:tgtEl>
                                        <p:attrNameLst>
                                          <p:attrName>style.visibility</p:attrName>
                                        </p:attrNameLst>
                                      </p:cBhvr>
                                      <p:to>
                                        <p:strVal val="visible"/>
                                      </p:to>
                                    </p:set>
                                    <p:animEffect transition="in" filter="fade">
                                      <p:cBhvr>
                                        <p:cTn id="122" dur="200"/>
                                        <p:tgtEl>
                                          <p:spTgt spid="181"/>
                                        </p:tgtEl>
                                      </p:cBhvr>
                                    </p:animEffect>
                                  </p:childTnLst>
                                </p:cTn>
                              </p:par>
                              <p:par>
                                <p:cTn id="123" presetID="10" presetClass="entr" presetSubtype="0" fill="hold" grpId="0" nodeType="withEffect">
                                  <p:stCondLst>
                                    <p:cond delay="0"/>
                                  </p:stCondLst>
                                  <p:childTnLst>
                                    <p:set>
                                      <p:cBhvr>
                                        <p:cTn id="124" dur="1" fill="hold">
                                          <p:stCondLst>
                                            <p:cond delay="0"/>
                                          </p:stCondLst>
                                        </p:cTn>
                                        <p:tgtEl>
                                          <p:spTgt spid="182"/>
                                        </p:tgtEl>
                                        <p:attrNameLst>
                                          <p:attrName>style.visibility</p:attrName>
                                        </p:attrNameLst>
                                      </p:cBhvr>
                                      <p:to>
                                        <p:strVal val="visible"/>
                                      </p:to>
                                    </p:set>
                                    <p:animEffect transition="in" filter="fade">
                                      <p:cBhvr>
                                        <p:cTn id="125" dur="200"/>
                                        <p:tgtEl>
                                          <p:spTgt spid="182"/>
                                        </p:tgtEl>
                                      </p:cBhvr>
                                    </p:animEffect>
                                  </p:childTnLst>
                                </p:cTn>
                              </p:par>
                            </p:childTnLst>
                          </p:cTn>
                        </p:par>
                        <p:par>
                          <p:cTn id="126" fill="hold">
                            <p:stCondLst>
                              <p:cond delay="3400"/>
                            </p:stCondLst>
                            <p:childTnLst>
                              <p:par>
                                <p:cTn id="127" presetID="10" presetClass="entr" presetSubtype="0" fill="hold" nodeType="afterEffect">
                                  <p:stCondLst>
                                    <p:cond delay="0"/>
                                  </p:stCondLst>
                                  <p:childTnLst>
                                    <p:set>
                                      <p:cBhvr>
                                        <p:cTn id="128" dur="1" fill="hold">
                                          <p:stCondLst>
                                            <p:cond delay="0"/>
                                          </p:stCondLst>
                                        </p:cTn>
                                        <p:tgtEl>
                                          <p:spTgt spid="187"/>
                                        </p:tgtEl>
                                        <p:attrNameLst>
                                          <p:attrName>style.visibility</p:attrName>
                                        </p:attrNameLst>
                                      </p:cBhvr>
                                      <p:to>
                                        <p:strVal val="visible"/>
                                      </p:to>
                                    </p:set>
                                    <p:animEffect transition="in" filter="fade">
                                      <p:cBhvr>
                                        <p:cTn id="129" dur="200"/>
                                        <p:tgtEl>
                                          <p:spTgt spid="187"/>
                                        </p:tgtEl>
                                      </p:cBhvr>
                                    </p:animEffect>
                                  </p:childTnLst>
                                </p:cTn>
                              </p:par>
                              <p:par>
                                <p:cTn id="130" presetID="10" presetClass="entr" presetSubtype="0" fill="hold" grpId="0" nodeType="withEffect">
                                  <p:stCondLst>
                                    <p:cond delay="0"/>
                                  </p:stCondLst>
                                  <p:childTnLst>
                                    <p:set>
                                      <p:cBhvr>
                                        <p:cTn id="131" dur="1" fill="hold">
                                          <p:stCondLst>
                                            <p:cond delay="0"/>
                                          </p:stCondLst>
                                        </p:cTn>
                                        <p:tgtEl>
                                          <p:spTgt spid="180"/>
                                        </p:tgtEl>
                                        <p:attrNameLst>
                                          <p:attrName>style.visibility</p:attrName>
                                        </p:attrNameLst>
                                      </p:cBhvr>
                                      <p:to>
                                        <p:strVal val="visible"/>
                                      </p:to>
                                    </p:set>
                                    <p:animEffect transition="in" filter="fade">
                                      <p:cBhvr>
                                        <p:cTn id="132" dur="200"/>
                                        <p:tgtEl>
                                          <p:spTgt spid="180"/>
                                        </p:tgtEl>
                                      </p:cBhvr>
                                    </p:animEffect>
                                  </p:childTnLst>
                                </p:cTn>
                              </p:par>
                            </p:childTnLst>
                          </p:cTn>
                        </p:par>
                        <p:par>
                          <p:cTn id="133" fill="hold">
                            <p:stCondLst>
                              <p:cond delay="3600"/>
                            </p:stCondLst>
                            <p:childTnLst>
                              <p:par>
                                <p:cTn id="134" presetID="10" presetClass="entr" presetSubtype="0" fill="hold" nodeType="afterEffect">
                                  <p:stCondLst>
                                    <p:cond delay="0"/>
                                  </p:stCondLst>
                                  <p:childTnLst>
                                    <p:set>
                                      <p:cBhvr>
                                        <p:cTn id="135" dur="1" fill="hold">
                                          <p:stCondLst>
                                            <p:cond delay="0"/>
                                          </p:stCondLst>
                                        </p:cTn>
                                        <p:tgtEl>
                                          <p:spTgt spid="183"/>
                                        </p:tgtEl>
                                        <p:attrNameLst>
                                          <p:attrName>style.visibility</p:attrName>
                                        </p:attrNameLst>
                                      </p:cBhvr>
                                      <p:to>
                                        <p:strVal val="visible"/>
                                      </p:to>
                                    </p:set>
                                    <p:animEffect transition="in" filter="fade">
                                      <p:cBhvr>
                                        <p:cTn id="136" dur="200"/>
                                        <p:tgtEl>
                                          <p:spTgt spid="183"/>
                                        </p:tgtEl>
                                      </p:cBhvr>
                                    </p:animEffect>
                                  </p:childTnLst>
                                </p:cTn>
                              </p:par>
                              <p:par>
                                <p:cTn id="137" presetID="10" presetClass="entr" presetSubtype="0" fill="hold" grpId="0" nodeType="withEffect">
                                  <p:stCondLst>
                                    <p:cond delay="0"/>
                                  </p:stCondLst>
                                  <p:childTnLst>
                                    <p:set>
                                      <p:cBhvr>
                                        <p:cTn id="138" dur="1" fill="hold">
                                          <p:stCondLst>
                                            <p:cond delay="0"/>
                                          </p:stCondLst>
                                        </p:cTn>
                                        <p:tgtEl>
                                          <p:spTgt spid="184"/>
                                        </p:tgtEl>
                                        <p:attrNameLst>
                                          <p:attrName>style.visibility</p:attrName>
                                        </p:attrNameLst>
                                      </p:cBhvr>
                                      <p:to>
                                        <p:strVal val="visible"/>
                                      </p:to>
                                    </p:set>
                                    <p:animEffect transition="in" filter="fade">
                                      <p:cBhvr>
                                        <p:cTn id="139" dur="200"/>
                                        <p:tgtEl>
                                          <p:spTgt spid="184"/>
                                        </p:tgtEl>
                                      </p:cBhvr>
                                    </p:animEffect>
                                  </p:childTnLst>
                                </p:cTn>
                              </p:par>
                            </p:childTnLst>
                          </p:cTn>
                        </p:par>
                        <p:par>
                          <p:cTn id="140" fill="hold">
                            <p:stCondLst>
                              <p:cond delay="3800"/>
                            </p:stCondLst>
                            <p:childTnLst>
                              <p:par>
                                <p:cTn id="141" presetID="10" presetClass="entr" presetSubtype="0" fill="hold" nodeType="afterEffect">
                                  <p:stCondLst>
                                    <p:cond delay="0"/>
                                  </p:stCondLst>
                                  <p:childTnLst>
                                    <p:set>
                                      <p:cBhvr>
                                        <p:cTn id="142" dur="1" fill="hold">
                                          <p:stCondLst>
                                            <p:cond delay="0"/>
                                          </p:stCondLst>
                                        </p:cTn>
                                        <p:tgtEl>
                                          <p:spTgt spid="185"/>
                                        </p:tgtEl>
                                        <p:attrNameLst>
                                          <p:attrName>style.visibility</p:attrName>
                                        </p:attrNameLst>
                                      </p:cBhvr>
                                      <p:to>
                                        <p:strVal val="visible"/>
                                      </p:to>
                                    </p:set>
                                    <p:animEffect transition="in" filter="fade">
                                      <p:cBhvr>
                                        <p:cTn id="143" dur="200"/>
                                        <p:tgtEl>
                                          <p:spTgt spid="1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 grpId="0"/>
      <p:bldP spid="162" grpId="0"/>
      <p:bldP spid="163" grpId="0"/>
      <p:bldP spid="164" grpId="0"/>
      <p:bldP spid="165" grpId="0"/>
      <p:bldP spid="166" grpId="0"/>
      <p:bldP spid="167" grpId="0"/>
      <p:bldP spid="169" grpId="0"/>
      <p:bldP spid="170" grpId="0"/>
      <p:bldP spid="171" grpId="0"/>
      <p:bldP spid="172" grpId="0"/>
      <p:bldP spid="173" grpId="0"/>
      <p:bldP spid="174" grpId="0"/>
      <p:bldP spid="175" grpId="0"/>
      <p:bldP spid="176" grpId="0"/>
      <p:bldP spid="178" grpId="0"/>
      <p:bldP spid="180" grpId="0"/>
      <p:bldP spid="181" grpId="0"/>
      <p:bldP spid="182" grpId="0"/>
      <p:bldP spid="18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48884F50-5EE5-6243-964A-31473F8F79A3}"/>
              </a:ext>
            </a:extLst>
          </p:cNvPr>
          <p:cNvSpPr>
            <a:spLocks noGrp="1"/>
          </p:cNvSpPr>
          <p:nvPr>
            <p:ph type="title"/>
          </p:nvPr>
        </p:nvSpPr>
        <p:spPr>
          <a:xfrm>
            <a:off x="725466" y="319055"/>
            <a:ext cx="10515600" cy="983652"/>
          </a:xfrm>
        </p:spPr>
        <p:txBody>
          <a:bodyPr>
            <a:noAutofit/>
          </a:bodyPr>
          <a:lstStyle/>
          <a:p>
            <a:r>
              <a:rPr lang="en-US" sz="3400" dirty="0"/>
              <a:t>WHAT IS THE </a:t>
            </a:r>
            <a:br>
              <a:rPr lang="en-US" sz="3400" dirty="0"/>
            </a:br>
            <a:r>
              <a:rPr lang="en-US" sz="3400" dirty="0"/>
              <a:t>BSN ONLINE OPTION?</a:t>
            </a:r>
          </a:p>
        </p:txBody>
      </p:sp>
      <p:sp>
        <p:nvSpPr>
          <p:cNvPr id="7" name="Content Placeholder 6">
            <a:extLst>
              <a:ext uri="{FF2B5EF4-FFF2-40B4-BE49-F238E27FC236}">
                <a16:creationId xmlns:a16="http://schemas.microsoft.com/office/drawing/2014/main" id="{3471F5B6-72F0-314B-ACEC-FD4398D91DC5}"/>
              </a:ext>
            </a:extLst>
          </p:cNvPr>
          <p:cNvSpPr>
            <a:spLocks noGrp="1"/>
          </p:cNvSpPr>
          <p:nvPr>
            <p:ph sz="half" idx="1"/>
          </p:nvPr>
        </p:nvSpPr>
        <p:spPr>
          <a:xfrm>
            <a:off x="725466" y="1679216"/>
            <a:ext cx="7994904" cy="4351338"/>
          </a:xfrm>
        </p:spPr>
        <p:txBody>
          <a:bodyPr>
            <a:noAutofit/>
          </a:bodyPr>
          <a:lstStyle/>
          <a:p>
            <a:pPr>
              <a:lnSpc>
                <a:spcPct val="100000"/>
              </a:lnSpc>
            </a:pPr>
            <a:r>
              <a:rPr lang="en-US" dirty="0"/>
              <a:t>Learn how you learn best with </a:t>
            </a:r>
            <a:br>
              <a:rPr lang="en-US" dirty="0"/>
            </a:br>
            <a:r>
              <a:rPr lang="en-US" dirty="0"/>
              <a:t>Chamberlain’s personalized platform</a:t>
            </a:r>
          </a:p>
          <a:p>
            <a:pPr>
              <a:lnSpc>
                <a:spcPct val="100000"/>
              </a:lnSpc>
            </a:pPr>
            <a:r>
              <a:rPr lang="en-US" dirty="0"/>
              <a:t>Master real-life skills in a virtual way </a:t>
            </a:r>
            <a:br>
              <a:rPr lang="en-US" dirty="0"/>
            </a:br>
            <a:r>
              <a:rPr lang="en-US" dirty="0"/>
              <a:t>with simulated patient encounters</a:t>
            </a:r>
          </a:p>
          <a:p>
            <a:pPr>
              <a:lnSpc>
                <a:spcPct val="100000"/>
              </a:lnSpc>
            </a:pPr>
            <a:r>
              <a:rPr lang="en-US" dirty="0"/>
              <a:t>Collaborate with your peers and nurse </a:t>
            </a:r>
            <a:br>
              <a:rPr lang="en-US" dirty="0"/>
            </a:br>
            <a:r>
              <a:rPr lang="en-US" dirty="0"/>
              <a:t>educators through live interactions</a:t>
            </a:r>
          </a:p>
          <a:p>
            <a:pPr>
              <a:lnSpc>
                <a:spcPct val="100000"/>
              </a:lnSpc>
            </a:pPr>
            <a:r>
              <a:rPr lang="en-US" dirty="0"/>
              <a:t>Gain confidence through a live, </a:t>
            </a:r>
            <a:br>
              <a:rPr lang="en-US" dirty="0"/>
            </a:br>
            <a:r>
              <a:rPr lang="en-US" dirty="0"/>
              <a:t>in-person skills practice and </a:t>
            </a:r>
            <a:br>
              <a:rPr lang="en-US" dirty="0"/>
            </a:br>
            <a:r>
              <a:rPr lang="en-US" dirty="0"/>
              <a:t>check-off with faculty</a:t>
            </a:r>
          </a:p>
          <a:p>
            <a:pPr>
              <a:lnSpc>
                <a:spcPct val="100000"/>
              </a:lnSpc>
            </a:pPr>
            <a:r>
              <a:rPr lang="en-US" dirty="0"/>
              <a:t>Practice on-site with clinicals at </a:t>
            </a:r>
            <a:br>
              <a:rPr lang="en-US" dirty="0"/>
            </a:br>
            <a:r>
              <a:rPr lang="en-US" dirty="0"/>
              <a:t>select healthcare partner sites</a:t>
            </a:r>
          </a:p>
          <a:p>
            <a:pPr lvl="1"/>
            <a:endParaRPr lang="en-US" dirty="0"/>
          </a:p>
        </p:txBody>
      </p:sp>
    </p:spTree>
    <p:extLst>
      <p:ext uri="{BB962C8B-B14F-4D97-AF65-F5344CB8AC3E}">
        <p14:creationId xmlns:p14="http://schemas.microsoft.com/office/powerpoint/2010/main" val="2386257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BE39B25-D8D5-004A-8CD9-040A5B4E21D9}"/>
              </a:ext>
            </a:extLst>
          </p:cNvPr>
          <p:cNvCxnSpPr>
            <a:cxnSpLocks/>
          </p:cNvCxnSpPr>
          <p:nvPr/>
        </p:nvCxnSpPr>
        <p:spPr>
          <a:xfrm>
            <a:off x="6096000" y="0"/>
            <a:ext cx="0" cy="68580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79380817-9D45-FC4B-9A7E-FF18D45B69E5}"/>
              </a:ext>
            </a:extLst>
          </p:cNvPr>
          <p:cNvSpPr/>
          <p:nvPr/>
        </p:nvSpPr>
        <p:spPr>
          <a:xfrm>
            <a:off x="0" y="3955795"/>
            <a:ext cx="12192000" cy="2562897"/>
          </a:xfrm>
          <a:prstGeom prst="rect">
            <a:avLst/>
          </a:prstGeom>
          <a:solidFill>
            <a:schemeClr val="accent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C1158CA-83D8-654E-92B0-6C3B4A45AAD5}"/>
              </a:ext>
            </a:extLst>
          </p:cNvPr>
          <p:cNvSpPr txBox="1"/>
          <p:nvPr/>
        </p:nvSpPr>
        <p:spPr>
          <a:xfrm>
            <a:off x="1074168" y="4170526"/>
            <a:ext cx="4859442" cy="954107"/>
          </a:xfrm>
          <a:prstGeom prst="rect">
            <a:avLst/>
          </a:prstGeom>
          <a:noFill/>
        </p:spPr>
        <p:txBody>
          <a:bodyPr wrap="square" rtlCol="0">
            <a:spAutoFit/>
          </a:bodyPr>
          <a:lstStyle/>
          <a:p>
            <a:pPr defTabSz="685800">
              <a:defRPr/>
            </a:pPr>
            <a:r>
              <a:rPr lang="en-US" sz="2800" dirty="0">
                <a:solidFill>
                  <a:schemeClr val="bg1"/>
                </a:solidFill>
                <a:latin typeface="Avenir Next" panose="020B0503020202020204" pitchFamily="34" charset="0"/>
                <a:cs typeface="Arial" panose="020B0604020202020204" pitchFamily="34" charset="0"/>
              </a:rPr>
              <a:t>ONLINE CURRICLUM </a:t>
            </a:r>
            <a:br>
              <a:rPr lang="en-US" sz="2800" dirty="0">
                <a:solidFill>
                  <a:schemeClr val="bg1"/>
                </a:solidFill>
                <a:latin typeface="Avenir Next" panose="020B0503020202020204" pitchFamily="34" charset="0"/>
                <a:cs typeface="Arial" panose="020B0604020202020204" pitchFamily="34" charset="0"/>
              </a:rPr>
            </a:br>
            <a:r>
              <a:rPr lang="en-US" sz="2800" dirty="0">
                <a:solidFill>
                  <a:schemeClr val="bg1"/>
                </a:solidFill>
                <a:latin typeface="Avenir Next" panose="020B0503020202020204" pitchFamily="34" charset="0"/>
                <a:cs typeface="Arial" panose="020B0604020202020204" pitchFamily="34" charset="0"/>
              </a:rPr>
              <a:t>&amp; PREPARATION</a:t>
            </a:r>
          </a:p>
        </p:txBody>
      </p:sp>
      <p:sp>
        <p:nvSpPr>
          <p:cNvPr id="8" name="TextBox 7">
            <a:extLst>
              <a:ext uri="{FF2B5EF4-FFF2-40B4-BE49-F238E27FC236}">
                <a16:creationId xmlns:a16="http://schemas.microsoft.com/office/drawing/2014/main" id="{3615131B-DA27-E54F-899B-A12E4D74EB15}"/>
              </a:ext>
            </a:extLst>
          </p:cNvPr>
          <p:cNvSpPr txBox="1"/>
          <p:nvPr/>
        </p:nvSpPr>
        <p:spPr>
          <a:xfrm>
            <a:off x="6893557" y="4170526"/>
            <a:ext cx="3716594" cy="954107"/>
          </a:xfrm>
          <a:prstGeom prst="rect">
            <a:avLst/>
          </a:prstGeom>
          <a:noFill/>
        </p:spPr>
        <p:txBody>
          <a:bodyPr wrap="square" rtlCol="0">
            <a:spAutoFit/>
          </a:bodyPr>
          <a:lstStyle/>
          <a:p>
            <a:pPr defTabSz="685800">
              <a:defRPr/>
            </a:pPr>
            <a:r>
              <a:rPr lang="en-US" sz="2800" dirty="0">
                <a:solidFill>
                  <a:schemeClr val="bg1"/>
                </a:solidFill>
                <a:latin typeface="Avenir Next" panose="020B0503020202020204" pitchFamily="34" charset="0"/>
                <a:cs typeface="Arial" panose="020B0604020202020204" pitchFamily="34" charset="0"/>
              </a:rPr>
              <a:t>ON-SITE PRACTICE </a:t>
            </a:r>
            <a:br>
              <a:rPr lang="en-US" sz="2800" dirty="0">
                <a:solidFill>
                  <a:schemeClr val="bg1"/>
                </a:solidFill>
                <a:latin typeface="Avenir Next" panose="020B0503020202020204" pitchFamily="34" charset="0"/>
                <a:cs typeface="Arial" panose="020B0604020202020204" pitchFamily="34" charset="0"/>
              </a:rPr>
            </a:br>
            <a:r>
              <a:rPr lang="en-US" sz="2800" dirty="0">
                <a:solidFill>
                  <a:schemeClr val="bg1"/>
                </a:solidFill>
                <a:latin typeface="Avenir Next" panose="020B0503020202020204" pitchFamily="34" charset="0"/>
                <a:cs typeface="Arial" panose="020B0604020202020204" pitchFamily="34" charset="0"/>
              </a:rPr>
              <a:t>&amp; MASTERY</a:t>
            </a:r>
          </a:p>
        </p:txBody>
      </p:sp>
      <p:sp>
        <p:nvSpPr>
          <p:cNvPr id="10" name="Rectangle 9">
            <a:extLst>
              <a:ext uri="{FF2B5EF4-FFF2-40B4-BE49-F238E27FC236}">
                <a16:creationId xmlns:a16="http://schemas.microsoft.com/office/drawing/2014/main" id="{49139349-3B5B-8E49-A46B-055ABCA9A767}"/>
              </a:ext>
            </a:extLst>
          </p:cNvPr>
          <p:cNvSpPr/>
          <p:nvPr/>
        </p:nvSpPr>
        <p:spPr>
          <a:xfrm>
            <a:off x="1074168" y="5124072"/>
            <a:ext cx="4707200" cy="1061829"/>
          </a:xfrm>
          <a:prstGeom prst="rect">
            <a:avLst/>
          </a:prstGeom>
        </p:spPr>
        <p:txBody>
          <a:bodyPr wrap="square">
            <a:spAutoFit/>
          </a:bodyPr>
          <a:lstStyle/>
          <a:p>
            <a:pPr defTabSz="685800">
              <a:buClr>
                <a:srgbClr val="013A81"/>
              </a:buClr>
              <a:defRPr/>
            </a:pPr>
            <a:r>
              <a:rPr lang="en-US" sz="2100" dirty="0">
                <a:solidFill>
                  <a:schemeClr val="bg1"/>
                </a:solidFill>
                <a:latin typeface="Avenir Next" panose="020B0503020202020204" pitchFamily="34" charset="0"/>
                <a:cs typeface="Arial" panose="020B0604020202020204" pitchFamily="34" charset="0"/>
              </a:rPr>
              <a:t>Chamberlain's accredited BSN degree program adapted for </a:t>
            </a:r>
            <a:br>
              <a:rPr lang="en-US" sz="2100" dirty="0">
                <a:solidFill>
                  <a:schemeClr val="bg1"/>
                </a:solidFill>
                <a:latin typeface="Avenir Next" panose="020B0503020202020204" pitchFamily="34" charset="0"/>
                <a:cs typeface="Arial" panose="020B0604020202020204" pitchFamily="34" charset="0"/>
              </a:rPr>
            </a:br>
            <a:r>
              <a:rPr lang="en-US" sz="2100" dirty="0">
                <a:solidFill>
                  <a:schemeClr val="bg1"/>
                </a:solidFill>
                <a:latin typeface="Avenir Next" panose="020B0503020202020204" pitchFamily="34" charset="0"/>
                <a:cs typeface="Arial" panose="020B0604020202020204" pitchFamily="34" charset="0"/>
              </a:rPr>
              <a:t>online delivery &amp; practice readiness</a:t>
            </a:r>
          </a:p>
        </p:txBody>
      </p:sp>
      <p:sp>
        <p:nvSpPr>
          <p:cNvPr id="11" name="Rectangle 10">
            <a:extLst>
              <a:ext uri="{FF2B5EF4-FFF2-40B4-BE49-F238E27FC236}">
                <a16:creationId xmlns:a16="http://schemas.microsoft.com/office/drawing/2014/main" id="{D4ED0275-CB1D-534F-AB19-E0C2F5E417D9}"/>
              </a:ext>
            </a:extLst>
          </p:cNvPr>
          <p:cNvSpPr/>
          <p:nvPr/>
        </p:nvSpPr>
        <p:spPr>
          <a:xfrm>
            <a:off x="6893558" y="5124072"/>
            <a:ext cx="4049746" cy="1384995"/>
          </a:xfrm>
          <a:prstGeom prst="rect">
            <a:avLst/>
          </a:prstGeom>
        </p:spPr>
        <p:txBody>
          <a:bodyPr wrap="square">
            <a:spAutoFit/>
          </a:bodyPr>
          <a:lstStyle/>
          <a:p>
            <a:pPr defTabSz="685800">
              <a:buClr>
                <a:srgbClr val="013A81"/>
              </a:buClr>
              <a:defRPr/>
            </a:pPr>
            <a:r>
              <a:rPr lang="en-US" sz="2100" dirty="0">
                <a:solidFill>
                  <a:schemeClr val="bg1"/>
                </a:solidFill>
                <a:latin typeface="Avenir Next" panose="020B0503020202020204" pitchFamily="34" charset="0"/>
                <a:cs typeface="Arial" panose="020B0604020202020204" pitchFamily="34" charset="0"/>
              </a:rPr>
              <a:t>Hands-on skills mastery </a:t>
            </a:r>
            <a:br>
              <a:rPr lang="en-US" sz="2100" dirty="0">
                <a:solidFill>
                  <a:schemeClr val="bg1"/>
                </a:solidFill>
                <a:latin typeface="Avenir Next" panose="020B0503020202020204" pitchFamily="34" charset="0"/>
                <a:cs typeface="Arial" panose="020B0604020202020204" pitchFamily="34" charset="0"/>
              </a:rPr>
            </a:br>
            <a:r>
              <a:rPr lang="en-US" sz="2100" dirty="0">
                <a:solidFill>
                  <a:schemeClr val="bg1"/>
                </a:solidFill>
                <a:latin typeface="Avenir Next" panose="020B0503020202020204" pitchFamily="34" charset="0"/>
                <a:cs typeface="Arial" panose="020B0604020202020204" pitchFamily="34" charset="0"/>
              </a:rPr>
              <a:t>&amp; clinical rotations at  </a:t>
            </a:r>
            <a:br>
              <a:rPr lang="en-US" sz="2100" dirty="0">
                <a:solidFill>
                  <a:schemeClr val="bg1"/>
                </a:solidFill>
                <a:latin typeface="Avenir Next" panose="020B0503020202020204" pitchFamily="34" charset="0"/>
                <a:cs typeface="Arial" panose="020B0604020202020204" pitchFamily="34" charset="0"/>
              </a:rPr>
            </a:br>
            <a:r>
              <a:rPr lang="en-US" sz="2100" dirty="0">
                <a:solidFill>
                  <a:schemeClr val="bg1"/>
                </a:solidFill>
                <a:latin typeface="Avenir Next" panose="020B0503020202020204" pitchFamily="34" charset="0"/>
                <a:cs typeface="Arial" panose="020B0604020202020204" pitchFamily="34" charset="0"/>
              </a:rPr>
              <a:t>Advocate Aurora Health, </a:t>
            </a:r>
            <a:br>
              <a:rPr lang="en-US" sz="2100" dirty="0">
                <a:solidFill>
                  <a:schemeClr val="bg1"/>
                </a:solidFill>
                <a:latin typeface="Avenir Next" panose="020B0503020202020204" pitchFamily="34" charset="0"/>
                <a:cs typeface="Arial" panose="020B0604020202020204" pitchFamily="34" charset="0"/>
              </a:rPr>
            </a:br>
            <a:r>
              <a:rPr lang="en-US" sz="2100" dirty="0">
                <a:solidFill>
                  <a:schemeClr val="bg1"/>
                </a:solidFill>
                <a:latin typeface="Avenir Next" panose="020B0503020202020204" pitchFamily="34" charset="0"/>
                <a:cs typeface="Arial" panose="020B0604020202020204" pitchFamily="34" charset="0"/>
              </a:rPr>
              <a:t>a partner health system </a:t>
            </a:r>
          </a:p>
        </p:txBody>
      </p:sp>
      <p:sp>
        <p:nvSpPr>
          <p:cNvPr id="12" name="TextBox 11">
            <a:extLst>
              <a:ext uri="{FF2B5EF4-FFF2-40B4-BE49-F238E27FC236}">
                <a16:creationId xmlns:a16="http://schemas.microsoft.com/office/drawing/2014/main" id="{5C047909-D1BB-BF44-878D-3C51F656BEF8}"/>
              </a:ext>
            </a:extLst>
          </p:cNvPr>
          <p:cNvSpPr txBox="1"/>
          <p:nvPr/>
        </p:nvSpPr>
        <p:spPr>
          <a:xfrm>
            <a:off x="5998682" y="4076111"/>
            <a:ext cx="184671" cy="600164"/>
          </a:xfrm>
          <a:prstGeom prst="rect">
            <a:avLst/>
          </a:prstGeom>
          <a:noFill/>
        </p:spPr>
        <p:txBody>
          <a:bodyPr wrap="square" rtlCol="0">
            <a:spAutoFit/>
          </a:bodyPr>
          <a:lstStyle/>
          <a:p>
            <a:pPr algn="ctr" defTabSz="685800">
              <a:defRPr/>
            </a:pPr>
            <a:r>
              <a:rPr lang="en-US" sz="3300" dirty="0">
                <a:solidFill>
                  <a:schemeClr val="bg1"/>
                </a:solidFill>
                <a:latin typeface="Arial" panose="020B0604020202020204"/>
              </a:rPr>
              <a:t>+</a:t>
            </a:r>
          </a:p>
        </p:txBody>
      </p:sp>
      <p:sp>
        <p:nvSpPr>
          <p:cNvPr id="4" name="Title 3">
            <a:extLst>
              <a:ext uri="{FF2B5EF4-FFF2-40B4-BE49-F238E27FC236}">
                <a16:creationId xmlns:a16="http://schemas.microsoft.com/office/drawing/2014/main" id="{AC7EE713-2682-A24C-908C-0EEDDAAF0013}"/>
              </a:ext>
            </a:extLst>
          </p:cNvPr>
          <p:cNvSpPr>
            <a:spLocks noGrp="1"/>
          </p:cNvSpPr>
          <p:nvPr>
            <p:ph type="title"/>
          </p:nvPr>
        </p:nvSpPr>
        <p:spPr>
          <a:xfrm>
            <a:off x="838200" y="339308"/>
            <a:ext cx="10515600" cy="608267"/>
          </a:xfrm>
        </p:spPr>
        <p:txBody>
          <a:bodyPr>
            <a:normAutofit fontScale="90000"/>
          </a:bodyPr>
          <a:lstStyle/>
          <a:p>
            <a:r>
              <a:rPr lang="en-US" dirty="0">
                <a:solidFill>
                  <a:schemeClr val="tx2"/>
                </a:solidFill>
              </a:rPr>
              <a:t>THE BEST OF </a:t>
            </a:r>
            <a:br>
              <a:rPr lang="en-US" dirty="0">
                <a:solidFill>
                  <a:schemeClr val="tx2"/>
                </a:solidFill>
              </a:rPr>
            </a:br>
            <a:r>
              <a:rPr lang="en-US" dirty="0">
                <a:solidFill>
                  <a:schemeClr val="tx2"/>
                </a:solidFill>
              </a:rPr>
              <a:t>BOTH WORLDS</a:t>
            </a:r>
          </a:p>
        </p:txBody>
      </p:sp>
      <p:pic>
        <p:nvPicPr>
          <p:cNvPr id="14" name="Picture 13" descr="A close up of a logo&#10;&#10;Description automatically generated">
            <a:extLst>
              <a:ext uri="{FF2B5EF4-FFF2-40B4-BE49-F238E27FC236}">
                <a16:creationId xmlns:a16="http://schemas.microsoft.com/office/drawing/2014/main" id="{86985F79-91E3-9842-81AB-C7A77617E703}"/>
              </a:ext>
            </a:extLst>
          </p:cNvPr>
          <p:cNvPicPr>
            <a:picLocks noChangeAspect="1"/>
          </p:cNvPicPr>
          <p:nvPr/>
        </p:nvPicPr>
        <p:blipFill rotWithShape="1">
          <a:blip r:embed="rId4"/>
          <a:srcRect l="80412" t="73482"/>
          <a:stretch/>
        </p:blipFill>
        <p:spPr>
          <a:xfrm>
            <a:off x="10613156" y="5655732"/>
            <a:ext cx="1578844" cy="1202267"/>
          </a:xfrm>
          <a:prstGeom prst="rect">
            <a:avLst/>
          </a:prstGeom>
        </p:spPr>
      </p:pic>
    </p:spTree>
    <p:extLst>
      <p:ext uri="{BB962C8B-B14F-4D97-AF65-F5344CB8AC3E}">
        <p14:creationId xmlns:p14="http://schemas.microsoft.com/office/powerpoint/2010/main" val="389336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AB70211-80B9-7644-AD00-FC8FF02A9E0E}"/>
              </a:ext>
            </a:extLst>
          </p:cNvPr>
          <p:cNvSpPr/>
          <p:nvPr/>
        </p:nvSpPr>
        <p:spPr>
          <a:xfrm>
            <a:off x="0" y="2818797"/>
            <a:ext cx="12192000" cy="3530378"/>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BF1688-CEED-8C4B-A8F6-8E837AC64BA7}"/>
              </a:ext>
            </a:extLst>
          </p:cNvPr>
          <p:cNvSpPr>
            <a:spLocks noGrp="1"/>
          </p:cNvSpPr>
          <p:nvPr>
            <p:ph type="title"/>
          </p:nvPr>
        </p:nvSpPr>
        <p:spPr/>
        <p:txBody>
          <a:bodyPr>
            <a:normAutofit/>
          </a:bodyPr>
          <a:lstStyle/>
          <a:p>
            <a:r>
              <a:rPr lang="en-US" dirty="0"/>
              <a:t>OVERVIEW OF BSN DEGREE PROGRAM</a:t>
            </a:r>
          </a:p>
        </p:txBody>
      </p:sp>
      <p:sp>
        <p:nvSpPr>
          <p:cNvPr id="3" name="Content Placeholder 2">
            <a:extLst>
              <a:ext uri="{FF2B5EF4-FFF2-40B4-BE49-F238E27FC236}">
                <a16:creationId xmlns:a16="http://schemas.microsoft.com/office/drawing/2014/main" id="{70FA1A97-7328-1740-B7E6-226CD529856D}"/>
              </a:ext>
            </a:extLst>
          </p:cNvPr>
          <p:cNvSpPr>
            <a:spLocks noGrp="1"/>
          </p:cNvSpPr>
          <p:nvPr>
            <p:ph sz="half" idx="1"/>
          </p:nvPr>
        </p:nvSpPr>
        <p:spPr>
          <a:xfrm>
            <a:off x="838200" y="1253331"/>
            <a:ext cx="10874188" cy="4351338"/>
          </a:xfrm>
        </p:spPr>
        <p:txBody>
          <a:bodyPr/>
          <a:lstStyle/>
          <a:p>
            <a:pPr>
              <a:lnSpc>
                <a:spcPct val="100000"/>
              </a:lnSpc>
            </a:pPr>
            <a:r>
              <a:rPr lang="en-US" dirty="0"/>
              <a:t>Accelerated nursing program, designed to be completed in 3 years</a:t>
            </a:r>
          </a:p>
          <a:p>
            <a:pPr>
              <a:lnSpc>
                <a:spcPct val="100000"/>
              </a:lnSpc>
            </a:pPr>
            <a:r>
              <a:rPr lang="en-US" dirty="0"/>
              <a:t>Class format is online theory and virtual labs combined with on-site </a:t>
            </a:r>
            <a:br>
              <a:rPr lang="en-US" dirty="0"/>
            </a:br>
            <a:r>
              <a:rPr lang="en-US" dirty="0"/>
              <a:t>clinical immersions at select partner locations</a:t>
            </a:r>
          </a:p>
        </p:txBody>
      </p:sp>
      <p:pic>
        <p:nvPicPr>
          <p:cNvPr id="11" name="Picture 10" descr="A close up of a logo&#10;&#10;Description automatically generated">
            <a:extLst>
              <a:ext uri="{FF2B5EF4-FFF2-40B4-BE49-F238E27FC236}">
                <a16:creationId xmlns:a16="http://schemas.microsoft.com/office/drawing/2014/main" id="{3C4A002F-A597-A74B-99DC-B875B7159072}"/>
              </a:ext>
            </a:extLst>
          </p:cNvPr>
          <p:cNvPicPr>
            <a:picLocks noChangeAspect="1"/>
          </p:cNvPicPr>
          <p:nvPr/>
        </p:nvPicPr>
        <p:blipFill rotWithShape="1">
          <a:blip r:embed="rId4"/>
          <a:srcRect l="80412" t="73482"/>
          <a:stretch/>
        </p:blipFill>
        <p:spPr>
          <a:xfrm>
            <a:off x="9960864" y="5159022"/>
            <a:ext cx="2231136" cy="1698978"/>
          </a:xfrm>
          <a:prstGeom prst="rect">
            <a:avLst/>
          </a:prstGeom>
        </p:spPr>
      </p:pic>
      <p:cxnSp>
        <p:nvCxnSpPr>
          <p:cNvPr id="10" name="Straight Connector 9">
            <a:extLst>
              <a:ext uri="{FF2B5EF4-FFF2-40B4-BE49-F238E27FC236}">
                <a16:creationId xmlns:a16="http://schemas.microsoft.com/office/drawing/2014/main" id="{4C1FCCC8-E84E-9E40-B3FE-343E94DD197A}"/>
              </a:ext>
            </a:extLst>
          </p:cNvPr>
          <p:cNvCxnSpPr>
            <a:cxnSpLocks/>
          </p:cNvCxnSpPr>
          <p:nvPr/>
        </p:nvCxnSpPr>
        <p:spPr>
          <a:xfrm>
            <a:off x="882160" y="2985930"/>
            <a:ext cx="3983737"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3108FBA0-70B2-E845-A172-669570F247D3}"/>
              </a:ext>
            </a:extLst>
          </p:cNvPr>
          <p:cNvSpPr txBox="1"/>
          <p:nvPr/>
        </p:nvSpPr>
        <p:spPr>
          <a:xfrm>
            <a:off x="5591898" y="2985930"/>
            <a:ext cx="5111395" cy="3243467"/>
          </a:xfrm>
          <a:prstGeom prst="rect">
            <a:avLst/>
          </a:prstGeom>
          <a:noFill/>
        </p:spPr>
        <p:txBody>
          <a:bodyPr wrap="square" rtlCol="0" anchor="ctr" anchorCtr="0">
            <a:noAutofit/>
          </a:bodyPr>
          <a:lstStyle/>
          <a:p>
            <a:r>
              <a:rPr lang="en-US" sz="900" dirty="0">
                <a:solidFill>
                  <a:schemeClr val="tx2"/>
                </a:solidFill>
                <a:latin typeface="Avenir Next" panose="020B0503020202020204" pitchFamily="34" charset="0"/>
              </a:rPr>
              <a:t>Chamberlain University is accredited by the Higher Learning Commission (www.hlcommission.org), a regional accreditation agency recognized by the U.S. </a:t>
            </a:r>
            <a:br>
              <a:rPr lang="en-US" sz="900" dirty="0">
                <a:solidFill>
                  <a:schemeClr val="tx2"/>
                </a:solidFill>
                <a:latin typeface="Avenir Next" panose="020B0503020202020204" pitchFamily="34" charset="0"/>
              </a:rPr>
            </a:br>
            <a:r>
              <a:rPr lang="en-US" sz="900" dirty="0">
                <a:solidFill>
                  <a:schemeClr val="tx2"/>
                </a:solidFill>
                <a:latin typeface="Avenir Next" panose="020B0503020202020204" pitchFamily="34" charset="0"/>
              </a:rPr>
              <a:t>Department of Education. The baccalaureate degree in nursing program, master’s </a:t>
            </a:r>
            <a:br>
              <a:rPr lang="en-US" sz="900" dirty="0">
                <a:solidFill>
                  <a:schemeClr val="tx2"/>
                </a:solidFill>
                <a:latin typeface="Avenir Next" panose="020B0503020202020204" pitchFamily="34" charset="0"/>
              </a:rPr>
            </a:br>
            <a:r>
              <a:rPr lang="en-US" sz="900" dirty="0">
                <a:solidFill>
                  <a:schemeClr val="tx2"/>
                </a:solidFill>
                <a:latin typeface="Avenir Next" panose="020B0503020202020204" pitchFamily="34" charset="0"/>
              </a:rPr>
              <a:t>degree in nursing program and Doctor of Nursing Practice program at Chamberlain </a:t>
            </a:r>
            <a:br>
              <a:rPr lang="en-US" sz="900" dirty="0">
                <a:solidFill>
                  <a:schemeClr val="tx2"/>
                </a:solidFill>
                <a:latin typeface="Avenir Next" panose="020B0503020202020204" pitchFamily="34" charset="0"/>
              </a:rPr>
            </a:br>
            <a:r>
              <a:rPr lang="en-US" sz="900" dirty="0">
                <a:solidFill>
                  <a:schemeClr val="tx2"/>
                </a:solidFill>
                <a:latin typeface="Avenir Next" panose="020B0503020202020204" pitchFamily="34" charset="0"/>
              </a:rPr>
              <a:t>University are accredited by the Commission on Collegiate Nursing Education, 655 </a:t>
            </a:r>
            <a:br>
              <a:rPr lang="en-US" sz="900" dirty="0">
                <a:solidFill>
                  <a:schemeClr val="tx2"/>
                </a:solidFill>
                <a:latin typeface="Avenir Next" panose="020B0503020202020204" pitchFamily="34" charset="0"/>
              </a:rPr>
            </a:br>
            <a:r>
              <a:rPr lang="en-US" sz="900" dirty="0">
                <a:solidFill>
                  <a:schemeClr val="tx2"/>
                </a:solidFill>
                <a:latin typeface="Avenir Next" panose="020B0503020202020204" pitchFamily="34" charset="0"/>
              </a:rPr>
              <a:t>K Street NW, Suite 750, Washington DC 20001, 202.887.6791. For the most updated accreditation information, visit </a:t>
            </a:r>
            <a:r>
              <a:rPr lang="en-US" sz="900" dirty="0" err="1">
                <a:solidFill>
                  <a:schemeClr val="tx2"/>
                </a:solidFill>
                <a:latin typeface="Avenir Next" panose="020B0503020202020204" pitchFamily="34" charset="0"/>
              </a:rPr>
              <a:t>chamberlain.edu</a:t>
            </a:r>
            <a:r>
              <a:rPr lang="en-US" sz="900" dirty="0">
                <a:solidFill>
                  <a:schemeClr val="tx2"/>
                </a:solidFill>
                <a:latin typeface="Avenir Next" panose="020B0503020202020204" pitchFamily="34" charset="0"/>
              </a:rPr>
              <a:t>/accreditation.  </a:t>
            </a:r>
          </a:p>
          <a:p>
            <a:endParaRPr lang="en-US" sz="900" dirty="0">
              <a:solidFill>
                <a:schemeClr val="tx2"/>
              </a:solidFill>
              <a:latin typeface="Avenir Next" panose="020B0503020202020204" pitchFamily="34" charset="0"/>
            </a:endParaRPr>
          </a:p>
          <a:p>
            <a:r>
              <a:rPr lang="en-US" sz="900" dirty="0">
                <a:solidFill>
                  <a:schemeClr val="tx2"/>
                </a:solidFill>
                <a:latin typeface="Avenir Next" panose="020B0503020202020204" pitchFamily="34" charset="0"/>
              </a:rPr>
              <a:t>Chamberlain University is approved to operate by the Virginia Board of Nursing Perimeter Center, 9960 </a:t>
            </a:r>
            <a:r>
              <a:rPr lang="en-US" sz="900" dirty="0" err="1">
                <a:solidFill>
                  <a:schemeClr val="tx2"/>
                </a:solidFill>
                <a:latin typeface="Avenir Next" panose="020B0503020202020204" pitchFamily="34" charset="0"/>
              </a:rPr>
              <a:t>Mayland</a:t>
            </a:r>
            <a:r>
              <a:rPr lang="en-US" sz="900" dirty="0">
                <a:solidFill>
                  <a:schemeClr val="tx2"/>
                </a:solidFill>
                <a:latin typeface="Avenir Next" panose="020B0503020202020204" pitchFamily="34" charset="0"/>
              </a:rPr>
              <a:t> Drive, Suite 300, Henrico, VA 23233-1463, 804.367.4515. Certified </a:t>
            </a:r>
            <a:br>
              <a:rPr lang="en-US" sz="900" dirty="0">
                <a:solidFill>
                  <a:schemeClr val="tx2"/>
                </a:solidFill>
                <a:latin typeface="Avenir Next" panose="020B0503020202020204" pitchFamily="34" charset="0"/>
              </a:rPr>
            </a:br>
            <a:r>
              <a:rPr lang="en-US" sz="900" dirty="0">
                <a:solidFill>
                  <a:schemeClr val="tx2"/>
                </a:solidFill>
                <a:latin typeface="Avenir Next" panose="020B0503020202020204" pitchFamily="34" charset="0"/>
              </a:rPr>
              <a:t>to Operate by SCHEV. Unresolved complaints may be reported to the Illinois Board of Higher Education through the online complaint system http://</a:t>
            </a:r>
            <a:r>
              <a:rPr lang="en-US" sz="900" dirty="0" err="1">
                <a:solidFill>
                  <a:schemeClr val="tx2"/>
                </a:solidFill>
                <a:latin typeface="Avenir Next" panose="020B0503020202020204" pitchFamily="34" charset="0"/>
              </a:rPr>
              <a:t>complaints.ibhe.org</a:t>
            </a:r>
            <a:r>
              <a:rPr lang="en-US" sz="900" dirty="0">
                <a:solidFill>
                  <a:schemeClr val="tx2"/>
                </a:solidFill>
                <a:latin typeface="Avenir Next" panose="020B0503020202020204" pitchFamily="34" charset="0"/>
              </a:rPr>
              <a:t>/or by mail to </a:t>
            </a:r>
            <a:br>
              <a:rPr lang="en-US" sz="900" dirty="0">
                <a:solidFill>
                  <a:schemeClr val="tx2"/>
                </a:solidFill>
                <a:latin typeface="Avenir Next" panose="020B0503020202020204" pitchFamily="34" charset="0"/>
              </a:rPr>
            </a:br>
            <a:r>
              <a:rPr lang="en-US" sz="900" dirty="0">
                <a:solidFill>
                  <a:schemeClr val="tx2"/>
                </a:solidFill>
                <a:latin typeface="Avenir Next" panose="020B0503020202020204" pitchFamily="34" charset="0"/>
              </a:rPr>
              <a:t>1 N. Old State Capitol Plaza, Suite 333, Springfield, IL 62701-1377. </a:t>
            </a:r>
          </a:p>
          <a:p>
            <a:r>
              <a:rPr lang="en-US" sz="900" dirty="0">
                <a:solidFill>
                  <a:schemeClr val="tx2"/>
                </a:solidFill>
                <a:latin typeface="Avenir Next" panose="020B0503020202020204" pitchFamily="34" charset="0"/>
              </a:rPr>
              <a:t> </a:t>
            </a:r>
          </a:p>
          <a:p>
            <a:r>
              <a:rPr lang="en-US" sz="900" dirty="0">
                <a:solidFill>
                  <a:schemeClr val="tx2"/>
                </a:solidFill>
                <a:latin typeface="Avenir Next" panose="020B0503020202020204" pitchFamily="34" charset="0"/>
              </a:rPr>
              <a:t>For the most updated approvals by state information, visit </a:t>
            </a:r>
            <a:r>
              <a:rPr lang="en-US" sz="900" dirty="0" err="1">
                <a:solidFill>
                  <a:schemeClr val="tx2"/>
                </a:solidFill>
                <a:latin typeface="Avenir Next" panose="020B0503020202020204" pitchFamily="34" charset="0"/>
              </a:rPr>
              <a:t>chamberlain.edu</a:t>
            </a:r>
            <a:r>
              <a:rPr lang="en-US" sz="900" dirty="0">
                <a:solidFill>
                  <a:schemeClr val="tx2"/>
                </a:solidFill>
                <a:latin typeface="Avenir Next" panose="020B0503020202020204" pitchFamily="34" charset="0"/>
              </a:rPr>
              <a:t>/</a:t>
            </a:r>
            <a:r>
              <a:rPr lang="en-US" sz="900" dirty="0" err="1">
                <a:solidFill>
                  <a:schemeClr val="tx2"/>
                </a:solidFill>
                <a:latin typeface="Avenir Next" panose="020B0503020202020204" pitchFamily="34" charset="0"/>
              </a:rPr>
              <a:t>stateapprovals</a:t>
            </a:r>
            <a:r>
              <a:rPr lang="en-US" sz="900" dirty="0">
                <a:solidFill>
                  <a:schemeClr val="tx2"/>
                </a:solidFill>
                <a:latin typeface="Avenir Next" panose="020B0503020202020204" pitchFamily="34" charset="0"/>
              </a:rPr>
              <a:t>. Program/Program option availability varies by state/location. Chamberlain reserves the right </a:t>
            </a:r>
            <a:br>
              <a:rPr lang="en-US" sz="900" dirty="0">
                <a:solidFill>
                  <a:schemeClr val="tx2"/>
                </a:solidFill>
                <a:latin typeface="Avenir Next" panose="020B0503020202020204" pitchFamily="34" charset="0"/>
              </a:rPr>
            </a:br>
            <a:r>
              <a:rPr lang="en-US" sz="900" dirty="0">
                <a:solidFill>
                  <a:schemeClr val="tx2"/>
                </a:solidFill>
                <a:latin typeface="Avenir Next" panose="020B0503020202020204" pitchFamily="34" charset="0"/>
              </a:rPr>
              <a:t>to update information as it becomes available. </a:t>
            </a:r>
          </a:p>
        </p:txBody>
      </p:sp>
      <p:sp>
        <p:nvSpPr>
          <p:cNvPr id="13" name="Content Placeholder 1">
            <a:extLst>
              <a:ext uri="{FF2B5EF4-FFF2-40B4-BE49-F238E27FC236}">
                <a16:creationId xmlns:a16="http://schemas.microsoft.com/office/drawing/2014/main" id="{40A6FE05-28C1-E142-A44C-BEB13AF86AFC}"/>
              </a:ext>
            </a:extLst>
          </p:cNvPr>
          <p:cNvSpPr txBox="1">
            <a:spLocks/>
          </p:cNvSpPr>
          <p:nvPr/>
        </p:nvSpPr>
        <p:spPr>
          <a:xfrm>
            <a:off x="851678" y="4225142"/>
            <a:ext cx="4442444" cy="1790278"/>
          </a:xfrm>
          <a:prstGeom prst="rect">
            <a:avLst/>
          </a:prstGeom>
        </p:spPr>
        <p:txBody>
          <a:bodyPr anchor="t">
            <a:noAutofit/>
          </a:bodyPr>
          <a:lstStyle>
            <a:lvl1pPr marL="228600" indent="-228600" algn="l" defTabSz="914400" rtl="0" eaLnBrk="1" latinLnBrk="0" hangingPunct="1">
              <a:lnSpc>
                <a:spcPct val="100000"/>
              </a:lnSpc>
              <a:spcBef>
                <a:spcPts val="1800"/>
              </a:spcBef>
              <a:buClr>
                <a:schemeClr val="accent1"/>
              </a:buClr>
              <a:buFont typeface="Arial" pitchFamily="34" charset="0"/>
              <a:buChar char="•"/>
              <a:defRPr sz="1800" kern="1200">
                <a:solidFill>
                  <a:schemeClr val="tx2"/>
                </a:solidFill>
                <a:latin typeface="+mn-lt"/>
                <a:ea typeface="+mn-ea"/>
                <a:cs typeface="+mn-cs"/>
              </a:defRPr>
            </a:lvl1pPr>
            <a:lvl2pPr marL="571500" indent="-314325" algn="l" defTabSz="914400" rtl="0" eaLnBrk="1" latinLnBrk="0" hangingPunct="1">
              <a:lnSpc>
                <a:spcPct val="100000"/>
              </a:lnSpc>
              <a:spcBef>
                <a:spcPts val="600"/>
              </a:spcBef>
              <a:buClr>
                <a:schemeClr val="accent1"/>
              </a:buClr>
              <a:buFont typeface="Arial" pitchFamily="34" charset="0"/>
              <a:buChar char="–"/>
              <a:tabLst/>
              <a:defRPr sz="1800" kern="1200">
                <a:solidFill>
                  <a:schemeClr val="tx2"/>
                </a:solidFill>
                <a:latin typeface="+mn-lt"/>
                <a:ea typeface="+mn-ea"/>
                <a:cs typeface="+mn-cs"/>
              </a:defRPr>
            </a:lvl2pPr>
            <a:lvl3pPr marL="828675" indent="-228600" algn="l" defTabSz="914400" rtl="0" eaLnBrk="1" latinLnBrk="0" hangingPunct="1">
              <a:lnSpc>
                <a:spcPct val="100000"/>
              </a:lnSpc>
              <a:spcBef>
                <a:spcPts val="600"/>
              </a:spcBef>
              <a:buClr>
                <a:schemeClr val="accent1"/>
              </a:buClr>
              <a:buFont typeface="Arial" pitchFamily="34" charset="0"/>
              <a:buChar char="•"/>
              <a:defRPr sz="1800" kern="1200">
                <a:solidFill>
                  <a:schemeClr val="tx2"/>
                </a:solidFill>
                <a:latin typeface="+mn-lt"/>
                <a:ea typeface="+mn-ea"/>
                <a:cs typeface="+mn-cs"/>
              </a:defRPr>
            </a:lvl3pPr>
            <a:lvl4pPr marL="1143000" indent="-257175" algn="l" defTabSz="914400" rtl="0" eaLnBrk="1" latinLnBrk="0" hangingPunct="1">
              <a:lnSpc>
                <a:spcPct val="100000"/>
              </a:lnSpc>
              <a:spcBef>
                <a:spcPts val="6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lnSpc>
                <a:spcPct val="100000"/>
              </a:lnSpc>
              <a:spcBef>
                <a:spcPts val="600"/>
              </a:spcBef>
              <a:buClr>
                <a:schemeClr val="accent1"/>
              </a:buClr>
              <a:buFont typeface="Arial"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000"/>
              </a:lnSpc>
              <a:buFont typeface="Arial" pitchFamily="34" charset="0"/>
              <a:buNone/>
            </a:pPr>
            <a:r>
              <a:rPr lang="en-US" sz="1400" b="1" dirty="0">
                <a:latin typeface="Arial" panose="020B0604020202020204" pitchFamily="34" charset="0"/>
                <a:cs typeface="Arial" panose="020B0604020202020204" pitchFamily="34" charset="0"/>
              </a:rPr>
              <a:t>The baccalaureate degree program in nursing, master’s degree program in nursing, Doctor of Nursing Practice program, and post graduate APRN </a:t>
            </a:r>
            <a:r>
              <a:rPr lang="en-US" sz="1400" dirty="0">
                <a:latin typeface="Arial" panose="020B0604020202020204" pitchFamily="34" charset="0"/>
                <a:cs typeface="Arial" panose="020B0604020202020204" pitchFamily="34" charset="0"/>
              </a:rPr>
              <a:t>certificate program at Chamberlain University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are accredited by </a:t>
            </a:r>
          </a:p>
        </p:txBody>
      </p:sp>
      <p:sp>
        <p:nvSpPr>
          <p:cNvPr id="14" name="TextBox 13">
            <a:extLst>
              <a:ext uri="{FF2B5EF4-FFF2-40B4-BE49-F238E27FC236}">
                <a16:creationId xmlns:a16="http://schemas.microsoft.com/office/drawing/2014/main" id="{0E48AB8E-6FF4-BC48-9F7B-6DF97BAE00C7}"/>
              </a:ext>
            </a:extLst>
          </p:cNvPr>
          <p:cNvSpPr txBox="1"/>
          <p:nvPr/>
        </p:nvSpPr>
        <p:spPr>
          <a:xfrm>
            <a:off x="882160" y="3080719"/>
            <a:ext cx="3983737" cy="707886"/>
          </a:xfrm>
          <a:prstGeom prst="rect">
            <a:avLst/>
          </a:prstGeom>
          <a:noFill/>
        </p:spPr>
        <p:txBody>
          <a:bodyPr wrap="square" rtlCol="0">
            <a:spAutoFit/>
          </a:bodyPr>
          <a:lstStyle/>
          <a:p>
            <a:r>
              <a:rPr lang="en-US" sz="2000" b="1" dirty="0">
                <a:solidFill>
                  <a:schemeClr val="tx2"/>
                </a:solidFill>
                <a:latin typeface="Arial" panose="020B0604020202020204" pitchFamily="34" charset="0"/>
                <a:cs typeface="Arial" panose="020B0604020202020204" pitchFamily="34" charset="0"/>
              </a:rPr>
              <a:t>CHAMBERLAIN UNIVERSITY IS ACCREDITED BY</a:t>
            </a:r>
          </a:p>
        </p:txBody>
      </p:sp>
      <p:sp>
        <p:nvSpPr>
          <p:cNvPr id="15" name="TextBox 14">
            <a:extLst>
              <a:ext uri="{FF2B5EF4-FFF2-40B4-BE49-F238E27FC236}">
                <a16:creationId xmlns:a16="http://schemas.microsoft.com/office/drawing/2014/main" id="{196F0526-31AA-8D40-A1F9-5B8B6F714C06}"/>
              </a:ext>
            </a:extLst>
          </p:cNvPr>
          <p:cNvSpPr txBox="1"/>
          <p:nvPr/>
        </p:nvSpPr>
        <p:spPr>
          <a:xfrm>
            <a:off x="3363626" y="3283739"/>
            <a:ext cx="1930496" cy="861774"/>
          </a:xfrm>
          <a:prstGeom prst="rect">
            <a:avLst/>
          </a:prstGeom>
          <a:noFill/>
        </p:spPr>
        <p:txBody>
          <a:bodyPr wrap="square" rtlCol="0">
            <a:spAutoFit/>
          </a:bodyPr>
          <a:lstStyle/>
          <a:p>
            <a:r>
              <a:rPr lang="en-US" sz="5000" b="1" dirty="0">
                <a:solidFill>
                  <a:schemeClr val="accent4"/>
                </a:solidFill>
                <a:latin typeface="Arial" panose="020B0604020202020204" pitchFamily="34" charset="0"/>
                <a:ea typeface="Times New Roman" charset="0"/>
                <a:cs typeface="Arial" panose="020B0604020202020204" pitchFamily="34" charset="0"/>
              </a:rPr>
              <a:t>HLC</a:t>
            </a:r>
            <a:endParaRPr lang="en-US" sz="5000" dirty="0">
              <a:solidFill>
                <a:schemeClr val="accent4"/>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B35DB732-CA21-C54D-A6A5-813A8C33E2A1}"/>
              </a:ext>
            </a:extLst>
          </p:cNvPr>
          <p:cNvSpPr txBox="1"/>
          <p:nvPr/>
        </p:nvSpPr>
        <p:spPr>
          <a:xfrm>
            <a:off x="882160" y="3726133"/>
            <a:ext cx="3247534" cy="307777"/>
          </a:xfrm>
          <a:prstGeom prst="rect">
            <a:avLst/>
          </a:prstGeom>
          <a:noFill/>
        </p:spPr>
        <p:txBody>
          <a:bodyPr wrap="square" rtlCol="0">
            <a:spAutoFit/>
          </a:bodyPr>
          <a:lstStyle/>
          <a:p>
            <a:r>
              <a:rPr lang="en-US" sz="1400" dirty="0">
                <a:solidFill>
                  <a:schemeClr val="tx2"/>
                </a:solidFill>
                <a:latin typeface="Arial" panose="020B0604020202020204" pitchFamily="34" charset="0"/>
                <a:ea typeface="Times New Roman" charset="0"/>
                <a:cs typeface="Arial" panose="020B0604020202020204" pitchFamily="34" charset="0"/>
              </a:rPr>
              <a:t>(Higher Learning Commission)</a:t>
            </a:r>
          </a:p>
        </p:txBody>
      </p:sp>
      <p:sp>
        <p:nvSpPr>
          <p:cNvPr id="17" name="TextBox 16">
            <a:extLst>
              <a:ext uri="{FF2B5EF4-FFF2-40B4-BE49-F238E27FC236}">
                <a16:creationId xmlns:a16="http://schemas.microsoft.com/office/drawing/2014/main" id="{818AE6D2-F325-854D-9F94-C18F06B4ABB6}"/>
              </a:ext>
            </a:extLst>
          </p:cNvPr>
          <p:cNvSpPr txBox="1"/>
          <p:nvPr/>
        </p:nvSpPr>
        <p:spPr>
          <a:xfrm>
            <a:off x="873693" y="5840202"/>
            <a:ext cx="4979867" cy="307777"/>
          </a:xfrm>
          <a:prstGeom prst="rect">
            <a:avLst/>
          </a:prstGeom>
          <a:noFill/>
        </p:spPr>
        <p:txBody>
          <a:bodyPr wrap="square" rtlCol="0">
            <a:spAutoFit/>
          </a:bodyPr>
          <a:lstStyle/>
          <a:p>
            <a:r>
              <a:rPr lang="en-US" sz="1400" dirty="0">
                <a:solidFill>
                  <a:schemeClr val="tx2"/>
                </a:solidFill>
                <a:latin typeface="Arial" panose="020B0604020202020204" pitchFamily="34" charset="0"/>
                <a:ea typeface="Times New Roman" charset="0"/>
                <a:cs typeface="Arial" panose="020B0604020202020204" pitchFamily="34" charset="0"/>
              </a:rPr>
              <a:t>(Commission on Collegiate Nursing Education) </a:t>
            </a:r>
            <a:endParaRPr lang="en-US" sz="1400" dirty="0">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C11DE3E8-4451-1E46-A310-C920A4FD9821}"/>
              </a:ext>
            </a:extLst>
          </p:cNvPr>
          <p:cNvCxnSpPr>
            <a:cxnSpLocks/>
          </p:cNvCxnSpPr>
          <p:nvPr/>
        </p:nvCxnSpPr>
        <p:spPr>
          <a:xfrm>
            <a:off x="882160" y="4145513"/>
            <a:ext cx="3983737"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BF720503-0231-8A47-B610-8AE4813CE113}"/>
              </a:ext>
            </a:extLst>
          </p:cNvPr>
          <p:cNvCxnSpPr>
            <a:cxnSpLocks/>
          </p:cNvCxnSpPr>
          <p:nvPr/>
        </p:nvCxnSpPr>
        <p:spPr>
          <a:xfrm>
            <a:off x="882160" y="6229398"/>
            <a:ext cx="3983737" cy="0"/>
          </a:xfrm>
          <a:prstGeom prst="line">
            <a:avLst/>
          </a:prstGeom>
          <a:ln w="12700">
            <a:solidFill>
              <a:schemeClr val="accent4"/>
            </a:solidFill>
          </a:ln>
          <a:effectLst/>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5E68814C-217E-4F49-886B-FA4FD58A36F5}"/>
              </a:ext>
            </a:extLst>
          </p:cNvPr>
          <p:cNvSpPr txBox="1"/>
          <p:nvPr/>
        </p:nvSpPr>
        <p:spPr>
          <a:xfrm>
            <a:off x="2329026" y="5105432"/>
            <a:ext cx="2069199" cy="861774"/>
          </a:xfrm>
          <a:prstGeom prst="rect">
            <a:avLst/>
          </a:prstGeom>
          <a:noFill/>
        </p:spPr>
        <p:txBody>
          <a:bodyPr wrap="square" rtlCol="0">
            <a:spAutoFit/>
          </a:bodyPr>
          <a:lstStyle/>
          <a:p>
            <a:r>
              <a:rPr lang="en-US" sz="5000" b="1" dirty="0">
                <a:solidFill>
                  <a:schemeClr val="accent4"/>
                </a:solidFill>
                <a:latin typeface="Arial" panose="020B0604020202020204" pitchFamily="34" charset="0"/>
                <a:ea typeface="Times New Roman" charset="0"/>
                <a:cs typeface="Arial" panose="020B0604020202020204" pitchFamily="34" charset="0"/>
              </a:rPr>
              <a:t>CCNE</a:t>
            </a:r>
            <a:endParaRPr lang="en-US" sz="5000" dirty="0">
              <a:solidFill>
                <a:schemeClr val="accent4"/>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0921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Cover Slide">
  <a:themeElements>
    <a:clrScheme name="CU Step Forward - Final">
      <a:dk1>
        <a:srgbClr val="000000"/>
      </a:dk1>
      <a:lt1>
        <a:srgbClr val="FFFFFF"/>
      </a:lt1>
      <a:dk2>
        <a:srgbClr val="083773"/>
      </a:dk2>
      <a:lt2>
        <a:srgbClr val="C9CDCD"/>
      </a:lt2>
      <a:accent1>
        <a:srgbClr val="003A80"/>
      </a:accent1>
      <a:accent2>
        <a:srgbClr val="00B6C6"/>
      </a:accent2>
      <a:accent3>
        <a:srgbClr val="F4B611"/>
      </a:accent3>
      <a:accent4>
        <a:srgbClr val="009AD2"/>
      </a:accent4>
      <a:accent5>
        <a:srgbClr val="34AAAF"/>
      </a:accent5>
      <a:accent6>
        <a:srgbClr val="0060AC"/>
      </a:accent6>
      <a:hlink>
        <a:srgbClr val="003A80"/>
      </a:hlink>
      <a:folHlink>
        <a:srgbClr val="003A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amberlain University">
  <a:themeElements>
    <a:clrScheme name="CU Step Forward - Final">
      <a:dk1>
        <a:srgbClr val="000000"/>
      </a:dk1>
      <a:lt1>
        <a:srgbClr val="FFFFFF"/>
      </a:lt1>
      <a:dk2>
        <a:srgbClr val="083773"/>
      </a:dk2>
      <a:lt2>
        <a:srgbClr val="C9CDCD"/>
      </a:lt2>
      <a:accent1>
        <a:srgbClr val="003A80"/>
      </a:accent1>
      <a:accent2>
        <a:srgbClr val="00B6C6"/>
      </a:accent2>
      <a:accent3>
        <a:srgbClr val="F4B611"/>
      </a:accent3>
      <a:accent4>
        <a:srgbClr val="009AD2"/>
      </a:accent4>
      <a:accent5>
        <a:srgbClr val="34AAAF"/>
      </a:accent5>
      <a:accent6>
        <a:srgbClr val="0060AC"/>
      </a:accent6>
      <a:hlink>
        <a:srgbClr val="003A80"/>
      </a:hlink>
      <a:folHlink>
        <a:srgbClr val="003A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9F463982834AB43BB20F7790BCC8D5B" ma:contentTypeVersion="12" ma:contentTypeDescription="Create a new document." ma:contentTypeScope="" ma:versionID="f4119cf5ee8cb7ca44b811f78a7ea013">
  <xsd:schema xmlns:xsd="http://www.w3.org/2001/XMLSchema" xmlns:xs="http://www.w3.org/2001/XMLSchema" xmlns:p="http://schemas.microsoft.com/office/2006/metadata/properties" xmlns:ns3="b5edf65c-7705-4f91-a948-fd1acc4541e9" xmlns:ns4="6d5f636f-1d39-4170-bebc-cd0d066f1588" targetNamespace="http://schemas.microsoft.com/office/2006/metadata/properties" ma:root="true" ma:fieldsID="e3b672a34abf60d42f7a45cf3307a34e" ns3:_="" ns4:_="">
    <xsd:import namespace="b5edf65c-7705-4f91-a948-fd1acc4541e9"/>
    <xsd:import namespace="6d5f636f-1d39-4170-bebc-cd0d066f1588"/>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5edf65c-7705-4f91-a948-fd1acc4541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d5f636f-1d39-4170-bebc-cd0d066f158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853ACF7-BDFB-4141-BFA8-24BE3DF55B33}">
  <ds:schemaRefs>
    <ds:schemaRef ds:uri="http://schemas.microsoft.com/office/2006/documentManagement/types"/>
    <ds:schemaRef ds:uri="http://schemas.microsoft.com/office/2006/metadata/properties"/>
    <ds:schemaRef ds:uri="http://purl.org/dc/dcmitype/"/>
    <ds:schemaRef ds:uri="http://purl.org/dc/terms/"/>
    <ds:schemaRef ds:uri="http://schemas.microsoft.com/office/infopath/2007/PartnerControls"/>
    <ds:schemaRef ds:uri="6d5f636f-1d39-4170-bebc-cd0d066f1588"/>
    <ds:schemaRef ds:uri="http://www.w3.org/XML/1998/namespace"/>
    <ds:schemaRef ds:uri="http://schemas.openxmlformats.org/package/2006/metadata/core-properties"/>
    <ds:schemaRef ds:uri="b5edf65c-7705-4f91-a948-fd1acc4541e9"/>
    <ds:schemaRef ds:uri="http://purl.org/dc/elements/1.1/"/>
  </ds:schemaRefs>
</ds:datastoreItem>
</file>

<file path=customXml/itemProps2.xml><?xml version="1.0" encoding="utf-8"?>
<ds:datastoreItem xmlns:ds="http://schemas.openxmlformats.org/officeDocument/2006/customXml" ds:itemID="{22277E54-1957-4098-AAB1-B2CC319C3C46}">
  <ds:schemaRefs>
    <ds:schemaRef ds:uri="http://schemas.microsoft.com/sharepoint/v3/contenttype/forms"/>
  </ds:schemaRefs>
</ds:datastoreItem>
</file>

<file path=customXml/itemProps3.xml><?xml version="1.0" encoding="utf-8"?>
<ds:datastoreItem xmlns:ds="http://schemas.openxmlformats.org/officeDocument/2006/customXml" ds:itemID="{F595F1EB-277F-4C7C-A982-0E5522F3F7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5edf65c-7705-4f91-a948-fd1acc4541e9"/>
    <ds:schemaRef ds:uri="6d5f636f-1d39-4170-bebc-cd0d066f158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5632</TotalTime>
  <Words>3372</Words>
  <Application>Microsoft Macintosh PowerPoint</Application>
  <PresentationFormat>Widescreen</PresentationFormat>
  <Paragraphs>413</Paragraphs>
  <Slides>31</Slides>
  <Notes>31</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31</vt:i4>
      </vt:variant>
    </vt:vector>
  </HeadingPairs>
  <TitlesOfParts>
    <vt:vector size="40" baseType="lpstr">
      <vt:lpstr>Arial</vt:lpstr>
      <vt:lpstr>Avenir Next</vt:lpstr>
      <vt:lpstr>Avenir Next Demi Bold</vt:lpstr>
      <vt:lpstr>Avenir Next Medium</vt:lpstr>
      <vt:lpstr>Calibri</vt:lpstr>
      <vt:lpstr>Calibri Light</vt:lpstr>
      <vt:lpstr>System Font Regular</vt:lpstr>
      <vt:lpstr>Cover Slide</vt:lpstr>
      <vt:lpstr>Chamberlain University</vt:lpstr>
      <vt:lpstr>WELCOME TO CHAMBERLAIN</vt:lpstr>
      <vt:lpstr>PowerPoint Presentation</vt:lpstr>
      <vt:lpstr>MEET OUR ACADEMIC LEADERS</vt:lpstr>
      <vt:lpstr>MEET OUR ADMISSION &amp; STUDENT SERVICES TEAM MEMBERS</vt:lpstr>
      <vt:lpstr>PowerPoint Presentation</vt:lpstr>
      <vt:lpstr>TODAY WE ARE…</vt:lpstr>
      <vt:lpstr>WHAT IS THE  BSN ONLINE OPTION?</vt:lpstr>
      <vt:lpstr>THE BEST OF  BOTH WORLDS</vt:lpstr>
      <vt:lpstr>OVERVIEW OF BSN DEGREE PROGRAM</vt:lpstr>
      <vt:lpstr>BSN ONLINE  OPTION BENEFITS</vt:lpstr>
      <vt:lpstr>BSN ONLINE  OPTION BENEFITS</vt:lpstr>
      <vt:lpstr>BSN ONLINE  OPTION BENEFITS</vt:lpstr>
      <vt:lpstr>SUPPORT FOR  STUDENT SUCCESS</vt:lpstr>
      <vt:lpstr>ACADEMIC RESOURCES  FOR STUDENTS</vt:lpstr>
      <vt:lpstr>ACADEMIC RESOURCES  FOR STUDENTS</vt:lpstr>
      <vt:lpstr>PowerPoint Presentation</vt:lpstr>
      <vt:lpstr>PowerPoint Presentation</vt:lpstr>
      <vt:lpstr>PRACTICE THROUGH ACTIVE LEARNING</vt:lpstr>
      <vt:lpstr>PREPARE ON-SITE THROUGH  EXPERIENTIAL LEARNING</vt:lpstr>
      <vt:lpstr>PRACTICE IT FIRST BEFORE CLINICAL</vt:lpstr>
      <vt:lpstr>VIRTUAL SIMULATION  EXPERIENCES</vt:lpstr>
      <vt:lpstr>CLINICAL IMMERSIONS WEEKS 7 &amp; 8</vt:lpstr>
      <vt:lpstr>BACHELOR OF SCIENCE IN NURSING (BSN) DEGREE PROGRAM ONLINE OPTION</vt:lpstr>
      <vt:lpstr>PowerPoint Presentation</vt:lpstr>
      <vt:lpstr>ADMISSION PROCESS</vt:lpstr>
      <vt:lpstr>ADMISSION PROCESS</vt:lpstr>
      <vt:lpstr>PowerPoint Presentation</vt:lpstr>
      <vt:lpstr>STUDENT SERVICES</vt:lpstr>
      <vt:lpstr>PowerPoint Presentation</vt:lpstr>
      <vt:lpstr>INTERESTED TO SUBMIT AN  APPLICATION &amp; MOVE FORWARD?</vt:lpstr>
      <vt:lpstr>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TITLE HERE POWERPOINT TITLE HERE</dc:title>
  <dc:creator>Microsoft Office User</dc:creator>
  <cp:lastModifiedBy>Patrick Perry</cp:lastModifiedBy>
  <cp:revision>119</cp:revision>
  <cp:lastPrinted>2020-07-30T16:22:41Z</cp:lastPrinted>
  <dcterms:created xsi:type="dcterms:W3CDTF">2020-05-26T16:00:52Z</dcterms:created>
  <dcterms:modified xsi:type="dcterms:W3CDTF">2022-02-15T21:02:19Z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0x010100A9F463982834AB43BB20F7790BCC8D5B</vt:lpwstr>
  </property>
</Properties>
</file>